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480" r:id="rId2"/>
    <p:sldId id="479" r:id="rId3"/>
    <p:sldId id="627" r:id="rId4"/>
    <p:sldId id="502" r:id="rId5"/>
    <p:sldId id="599" r:id="rId6"/>
    <p:sldId id="638" r:id="rId7"/>
    <p:sldId id="491" r:id="rId8"/>
    <p:sldId id="585" r:id="rId9"/>
    <p:sldId id="492" r:id="rId10"/>
    <p:sldId id="574" r:id="rId11"/>
    <p:sldId id="565" r:id="rId12"/>
    <p:sldId id="572" r:id="rId13"/>
    <p:sldId id="573" r:id="rId14"/>
    <p:sldId id="581" r:id="rId15"/>
    <p:sldId id="571" r:id="rId16"/>
    <p:sldId id="570" r:id="rId17"/>
    <p:sldId id="582" r:id="rId18"/>
    <p:sldId id="591" r:id="rId19"/>
    <p:sldId id="590" r:id="rId20"/>
    <p:sldId id="569" r:id="rId21"/>
    <p:sldId id="587" r:id="rId22"/>
    <p:sldId id="588" r:id="rId23"/>
    <p:sldId id="589" r:id="rId24"/>
    <p:sldId id="592" r:id="rId25"/>
    <p:sldId id="483" r:id="rId26"/>
    <p:sldId id="501" r:id="rId27"/>
    <p:sldId id="493" r:id="rId28"/>
    <p:sldId id="482" r:id="rId29"/>
    <p:sldId id="484" r:id="rId30"/>
    <p:sldId id="593" r:id="rId31"/>
    <p:sldId id="595" r:id="rId32"/>
    <p:sldId id="628" r:id="rId33"/>
    <p:sldId id="629" r:id="rId34"/>
    <p:sldId id="604" r:id="rId35"/>
    <p:sldId id="632" r:id="rId36"/>
    <p:sldId id="631" r:id="rId37"/>
    <p:sldId id="633" r:id="rId38"/>
    <p:sldId id="634" r:id="rId39"/>
    <p:sldId id="596" r:id="rId40"/>
    <p:sldId id="608" r:id="rId41"/>
    <p:sldId id="609" r:id="rId42"/>
    <p:sldId id="610" r:id="rId43"/>
    <p:sldId id="615" r:id="rId44"/>
    <p:sldId id="616" r:id="rId45"/>
    <p:sldId id="620" r:id="rId46"/>
    <p:sldId id="621" r:id="rId47"/>
    <p:sldId id="622" r:id="rId48"/>
    <p:sldId id="623" r:id="rId49"/>
    <p:sldId id="624" r:id="rId50"/>
    <p:sldId id="625" r:id="rId51"/>
    <p:sldId id="626" r:id="rId52"/>
    <p:sldId id="600" r:id="rId53"/>
    <p:sldId id="602" r:id="rId54"/>
    <p:sldId id="639" r:id="rId55"/>
    <p:sldId id="485" r:id="rId56"/>
    <p:sldId id="496" r:id="rId57"/>
    <p:sldId id="497" r:id="rId58"/>
    <p:sldId id="499" r:id="rId59"/>
    <p:sldId id="636" r:id="rId60"/>
    <p:sldId id="603" r:id="rId61"/>
    <p:sldId id="487" r:id="rId62"/>
    <p:sldId id="500" r:id="rId63"/>
    <p:sldId id="611" r:id="rId64"/>
    <p:sldId id="612" r:id="rId65"/>
    <p:sldId id="613" r:id="rId66"/>
    <p:sldId id="614" r:id="rId67"/>
    <p:sldId id="637" r:id="rId68"/>
    <p:sldId id="505" r:id="rId69"/>
    <p:sldId id="535" r:id="rId70"/>
    <p:sldId id="597" r:id="rId71"/>
    <p:sldId id="489" r:id="rId72"/>
    <p:sldId id="490" r:id="rId73"/>
    <p:sldId id="640" r:id="rId74"/>
    <p:sldId id="641" r:id="rId75"/>
    <p:sldId id="635" r:id="rId76"/>
    <p:sldId id="642" r:id="rId77"/>
  </p:sldIdLst>
  <p:sldSz cx="9144000" cy="6858000" type="screen4x3"/>
  <p:notesSz cx="6400800" cy="8686800"/>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AF"/>
    <a:srgbClr val="FFC1C1"/>
    <a:srgbClr val="0000FF"/>
    <a:srgbClr val="CC3300"/>
    <a:srgbClr val="FFFFCC"/>
    <a:srgbClr val="FF9900"/>
    <a:srgbClr val="FF9933"/>
    <a:srgbClr val="FF9966"/>
    <a:srgbClr val="FFFF00"/>
    <a:srgbClr val="B2E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3744" autoAdjust="0"/>
  </p:normalViewPr>
  <p:slideViewPr>
    <p:cSldViewPr>
      <p:cViewPr varScale="1">
        <p:scale>
          <a:sx n="97" d="100"/>
          <a:sy n="97" d="100"/>
        </p:scale>
        <p:origin x="192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1771645727575"/>
          <c:y val="0.21415556425887713"/>
          <c:w val="0.85691029540778996"/>
          <c:h val="0.66410104986876639"/>
        </c:manualLayout>
      </c:layout>
      <c:lineChart>
        <c:grouping val="standard"/>
        <c:varyColors val="0"/>
        <c:ser>
          <c:idx val="0"/>
          <c:order val="0"/>
          <c:tx>
            <c:strRef>
              <c:f>Sheet7!$B$1</c:f>
              <c:strCache>
                <c:ptCount val="1"/>
                <c:pt idx="0">
                  <c:v>在宅人工呼吸指導管理料算定件数（0～19歳）の推移</c:v>
                </c:pt>
              </c:strCache>
            </c:strRef>
          </c:tx>
          <c:spPr>
            <a:ln w="34925">
              <a:solidFill>
                <a:srgbClr val="0070C0"/>
              </a:solidFill>
            </a:ln>
          </c:spPr>
          <c:marker>
            <c:symbol val="none"/>
          </c:marker>
          <c:dLbls>
            <c:dLbl>
              <c:idx val="7"/>
              <c:layout>
                <c:manualLayout>
                  <c:x val="-4.2679836700895674E-2"/>
                  <c:y val="5.47654277066707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90A-4E80-B682-2A182FCE09A0}"/>
                </c:ext>
                <c:ext xmlns:c15="http://schemas.microsoft.com/office/drawing/2012/chart" uri="{CE6537A1-D6FC-4f65-9D91-7224C49458BB}"/>
              </c:extLst>
            </c:dLbl>
            <c:dLbl>
              <c:idx val="8"/>
              <c:layout>
                <c:manualLayout>
                  <c:x val="-4.2679836700895675E-3"/>
                  <c:y val="-6.845678463333845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90A-4E80-B682-2A182FCE09A0}"/>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Sheet7!$B$5:$B$13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Sheet7!$G$5:$G$13</c:f>
              <c:numCache>
                <c:formatCode>General</c:formatCode>
                <c:ptCount val="9"/>
                <c:pt idx="0">
                  <c:v>264</c:v>
                </c:pt>
                <c:pt idx="1">
                  <c:v>1403</c:v>
                </c:pt>
                <c:pt idx="2">
                  <c:v>615</c:v>
                </c:pt>
                <c:pt idx="3">
                  <c:v>288</c:v>
                </c:pt>
                <c:pt idx="4">
                  <c:v>812</c:v>
                </c:pt>
                <c:pt idx="5">
                  <c:v>1230</c:v>
                </c:pt>
                <c:pt idx="6">
                  <c:v>2344</c:v>
                </c:pt>
                <c:pt idx="7">
                  <c:v>1735</c:v>
                </c:pt>
                <c:pt idx="8">
                  <c:v>2126</c:v>
                </c:pt>
              </c:numCache>
            </c:numRef>
          </c:val>
          <c:smooth val="0"/>
          <c:extLst xmlns:c16r2="http://schemas.microsoft.com/office/drawing/2015/06/chart">
            <c:ext xmlns:c16="http://schemas.microsoft.com/office/drawing/2014/chart" uri="{C3380CC4-5D6E-409C-BE32-E72D297353CC}">
              <c16:uniqueId val="{00000002-490A-4E80-B682-2A182FCE09A0}"/>
            </c:ext>
          </c:extLst>
        </c:ser>
        <c:dLbls>
          <c:showLegendKey val="0"/>
          <c:showVal val="0"/>
          <c:showCatName val="0"/>
          <c:showSerName val="0"/>
          <c:showPercent val="0"/>
          <c:showBubbleSize val="0"/>
        </c:dLbls>
        <c:smooth val="0"/>
        <c:axId val="249813960"/>
        <c:axId val="249814352"/>
      </c:lineChart>
      <c:catAx>
        <c:axId val="249813960"/>
        <c:scaling>
          <c:orientation val="minMax"/>
        </c:scaling>
        <c:delete val="0"/>
        <c:axPos val="b"/>
        <c:numFmt formatCode="General" sourceLinked="1"/>
        <c:majorTickMark val="out"/>
        <c:minorTickMark val="none"/>
        <c:tickLblPos val="nextTo"/>
        <c:txPr>
          <a:bodyPr/>
          <a:lstStyle/>
          <a:p>
            <a:pPr>
              <a:defRPr>
                <a:solidFill>
                  <a:schemeClr val="tx1">
                    <a:lumMod val="75000"/>
                    <a:lumOff val="25000"/>
                  </a:schemeClr>
                </a:solidFill>
              </a:defRPr>
            </a:pPr>
            <a:endParaRPr lang="ja-JP"/>
          </a:p>
        </c:txPr>
        <c:crossAx val="249814352"/>
        <c:crosses val="autoZero"/>
        <c:auto val="1"/>
        <c:lblAlgn val="ctr"/>
        <c:lblOffset val="100"/>
        <c:noMultiLvlLbl val="0"/>
      </c:catAx>
      <c:valAx>
        <c:axId val="249814352"/>
        <c:scaling>
          <c:orientation val="minMax"/>
        </c:scaling>
        <c:delete val="0"/>
        <c:axPos val="l"/>
        <c:majorGridlines/>
        <c:numFmt formatCode="General" sourceLinked="1"/>
        <c:majorTickMark val="out"/>
        <c:minorTickMark val="none"/>
        <c:tickLblPos val="nextTo"/>
        <c:crossAx val="249813960"/>
        <c:crosses val="autoZero"/>
        <c:crossBetween val="between"/>
      </c:valAx>
      <c:spPr>
        <a:solidFill>
          <a:srgbClr val="8064A2">
            <a:lumMod val="20000"/>
            <a:lumOff val="80000"/>
          </a:srgbClr>
        </a:solidFill>
      </c:spPr>
    </c:plotArea>
    <c:plotVisOnly val="1"/>
    <c:dispBlanksAs val="gap"/>
    <c:showDLblsOverMax val="0"/>
  </c:chart>
  <c:spPr>
    <a:ln>
      <a:solidFill>
        <a:srgbClr val="FFFFFF"/>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24967487467672"/>
          <c:y val="3.8261898155873469E-2"/>
          <c:w val="0.76246138366103444"/>
          <c:h val="0.76883596979807123"/>
        </c:manualLayout>
      </c:layout>
      <c:barChart>
        <c:barDir val="col"/>
        <c:grouping val="stacked"/>
        <c:varyColors val="0"/>
        <c:ser>
          <c:idx val="0"/>
          <c:order val="0"/>
          <c:tx>
            <c:strRef>
              <c:f>'[Microsoft PowerPoint 内のグラフ]Sheet1'!$B$5</c:f>
              <c:strCache>
                <c:ptCount val="1"/>
                <c:pt idx="0">
                  <c:v>特別支援学校</c:v>
                </c:pt>
              </c:strCache>
            </c:strRef>
          </c:tx>
          <c:spPr>
            <a:solidFill>
              <a:srgbClr val="6699FF"/>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'[Microsoft PowerPoint 内のグラフ]Sheet1'!$A$6:$A$8</c:f>
              <c:strCache>
                <c:ptCount val="3"/>
                <c:pt idx="0">
                  <c:v>平成18年度</c:v>
                </c:pt>
                <c:pt idx="1">
                  <c:v>平成22年度</c:v>
                </c:pt>
                <c:pt idx="2">
                  <c:v>平成26年度</c:v>
                </c:pt>
              </c:strCache>
            </c:strRef>
          </c:cat>
          <c:val>
            <c:numRef>
              <c:f>'[Microsoft PowerPoint 内のグラフ]Sheet1'!$B$6:$B$8</c:f>
              <c:numCache>
                <c:formatCode>#,##0_ </c:formatCode>
                <c:ptCount val="3"/>
                <c:pt idx="0">
                  <c:v>5901</c:v>
                </c:pt>
                <c:pt idx="1">
                  <c:v>7306</c:v>
                </c:pt>
                <c:pt idx="2">
                  <c:v>7774</c:v>
                </c:pt>
              </c:numCache>
            </c:numRef>
          </c:val>
          <c:extLst xmlns:c16r2="http://schemas.microsoft.com/office/drawing/2015/06/chart">
            <c:ext xmlns:c16="http://schemas.microsoft.com/office/drawing/2014/chart" uri="{C3380CC4-5D6E-409C-BE32-E72D297353CC}">
              <c16:uniqueId val="{00000000-6493-4E90-8AC5-E1ACE63C123D}"/>
            </c:ext>
          </c:extLst>
        </c:ser>
        <c:ser>
          <c:idx val="1"/>
          <c:order val="1"/>
          <c:tx>
            <c:strRef>
              <c:f>'[Microsoft PowerPoint 内のグラフ]Sheet1'!$C$5</c:f>
              <c:strCache>
                <c:ptCount val="1"/>
                <c:pt idx="0">
                  <c:v>小中学校（通常の学級及び特別支援学級）</c:v>
                </c:pt>
              </c:strCache>
            </c:strRef>
          </c:tx>
          <c:spPr>
            <a:ln>
              <a:solidFill>
                <a:srgbClr val="000000">
                  <a:lumMod val="85000"/>
                  <a:lumOff val="15000"/>
                </a:srgbClr>
              </a:solidFill>
            </a:ln>
          </c:spPr>
          <c:invertIfNegative val="0"/>
          <c:dPt>
            <c:idx val="2"/>
            <c:invertIfNegative val="0"/>
            <c:bubble3D val="0"/>
            <c:spPr>
              <a:solidFill>
                <a:srgbClr val="92D050"/>
              </a:solidFill>
              <a:ln>
                <a:solidFill>
                  <a:srgbClr val="000000">
                    <a:lumMod val="85000"/>
                    <a:lumOff val="15000"/>
                  </a:srgbClr>
                </a:solidFill>
              </a:ln>
            </c:spPr>
            <c:extLst xmlns:c16r2="http://schemas.microsoft.com/office/drawing/2015/06/chart">
              <c:ext xmlns:c16="http://schemas.microsoft.com/office/drawing/2014/chart" uri="{C3380CC4-5D6E-409C-BE32-E72D297353CC}">
                <c16:uniqueId val="{00000002-6493-4E90-8AC5-E1ACE63C123D}"/>
              </c:ext>
            </c:extLst>
          </c:dPt>
          <c:dLbls>
            <c:dLbl>
              <c:idx val="0"/>
              <c:delete val="1"/>
              <c:extLst xmlns:c16r2="http://schemas.microsoft.com/office/drawing/2015/06/chart">
                <c:ext xmlns:c16="http://schemas.microsoft.com/office/drawing/2014/chart" uri="{C3380CC4-5D6E-409C-BE32-E72D297353CC}">
                  <c16:uniqueId val="{00000003-6493-4E90-8AC5-E1ACE63C123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4-6493-4E90-8AC5-E1ACE63C123D}"/>
                </c:ext>
                <c:ext xmlns:c15="http://schemas.microsoft.com/office/drawing/2012/chart" uri="{CE6537A1-D6FC-4f65-9D91-7224C49458BB}"/>
              </c:extLst>
            </c:dLbl>
            <c:dLbl>
              <c:idx val="2"/>
              <c:layout>
                <c:manualLayout>
                  <c:x val="7.9345375986268285E-2"/>
                  <c:y val="2.5079409903207301E-2"/>
                </c:manualLayout>
              </c:layout>
              <c:spPr>
                <a:solidFill>
                  <a:srgbClr val="FFFFFF"/>
                </a:solidFill>
                <a:ln>
                  <a:solidFill>
                    <a:srgbClr val="FFFFFF"/>
                  </a:solidFill>
                </a:ln>
              </c:spPr>
              <c:txPr>
                <a:bodyPr/>
                <a:lstStyle/>
                <a:p>
                  <a:pPr>
                    <a:defRPr sz="800"/>
                  </a:pPr>
                  <a:endParaRPr lang="ja-JP"/>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493-4E90-8AC5-E1ACE63C123D}"/>
                </c:ext>
                <c:ext xmlns:c15="http://schemas.microsoft.com/office/drawing/2012/chart" uri="{CE6537A1-D6FC-4f65-9D91-7224C49458BB}"/>
              </c:extLst>
            </c:dLbl>
            <c:spPr>
              <a:solidFill>
                <a:srgbClr val="FFFFFF"/>
              </a:solidFill>
              <a:ln>
                <a:solidFill>
                  <a:srgbClr val="FFFFFF"/>
                </a:solid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'[Microsoft PowerPoint 内のグラフ]Sheet1'!$A$6:$A$8</c:f>
              <c:strCache>
                <c:ptCount val="3"/>
                <c:pt idx="0">
                  <c:v>平成18年度</c:v>
                </c:pt>
                <c:pt idx="1">
                  <c:v>平成22年度</c:v>
                </c:pt>
                <c:pt idx="2">
                  <c:v>平成26年度</c:v>
                </c:pt>
              </c:strCache>
            </c:strRef>
          </c:cat>
          <c:val>
            <c:numRef>
              <c:f>'[Microsoft PowerPoint 内のグラフ]Sheet1'!$C$6:$C$8</c:f>
              <c:numCache>
                <c:formatCode>#,##0_ </c:formatCode>
                <c:ptCount val="3"/>
                <c:pt idx="0">
                  <c:v>0</c:v>
                </c:pt>
                <c:pt idx="1">
                  <c:v>0</c:v>
                </c:pt>
                <c:pt idx="2">
                  <c:v>976</c:v>
                </c:pt>
              </c:numCache>
            </c:numRef>
          </c:val>
          <c:extLst xmlns:c16r2="http://schemas.microsoft.com/office/drawing/2015/06/chart">
            <c:ext xmlns:c16="http://schemas.microsoft.com/office/drawing/2014/chart" uri="{C3380CC4-5D6E-409C-BE32-E72D297353CC}">
              <c16:uniqueId val="{00000005-6493-4E90-8AC5-E1ACE63C123D}"/>
            </c:ext>
          </c:extLst>
        </c:ser>
        <c:dLbls>
          <c:showLegendKey val="0"/>
          <c:showVal val="1"/>
          <c:showCatName val="0"/>
          <c:showSerName val="0"/>
          <c:showPercent val="0"/>
          <c:showBubbleSize val="0"/>
        </c:dLbls>
        <c:gapWidth val="75"/>
        <c:overlap val="100"/>
        <c:axId val="249815136"/>
        <c:axId val="251109800"/>
      </c:barChart>
      <c:catAx>
        <c:axId val="249815136"/>
        <c:scaling>
          <c:orientation val="minMax"/>
        </c:scaling>
        <c:delete val="0"/>
        <c:axPos val="b"/>
        <c:numFmt formatCode="General" sourceLinked="0"/>
        <c:majorTickMark val="none"/>
        <c:minorTickMark val="none"/>
        <c:tickLblPos val="nextTo"/>
        <c:txPr>
          <a:bodyPr/>
          <a:lstStyle/>
          <a:p>
            <a:pPr>
              <a:defRPr>
                <a:solidFill>
                  <a:schemeClr val="tx1">
                    <a:lumMod val="75000"/>
                    <a:lumOff val="25000"/>
                  </a:schemeClr>
                </a:solidFill>
              </a:defRPr>
            </a:pPr>
            <a:endParaRPr lang="ja-JP"/>
          </a:p>
        </c:txPr>
        <c:crossAx val="251109800"/>
        <c:crosses val="autoZero"/>
        <c:auto val="1"/>
        <c:lblAlgn val="ctr"/>
        <c:lblOffset val="100"/>
        <c:noMultiLvlLbl val="0"/>
      </c:catAx>
      <c:valAx>
        <c:axId val="251109800"/>
        <c:scaling>
          <c:orientation val="minMax"/>
        </c:scaling>
        <c:delete val="0"/>
        <c:axPos val="l"/>
        <c:numFmt formatCode="#,##0_ " sourceLinked="1"/>
        <c:majorTickMark val="none"/>
        <c:minorTickMark val="none"/>
        <c:tickLblPos val="nextTo"/>
        <c:crossAx val="249815136"/>
        <c:crosses val="autoZero"/>
        <c:crossBetween val="between"/>
        <c:majorUnit val="4000"/>
      </c:valAx>
      <c:spPr>
        <a:solidFill>
          <a:srgbClr val="808080">
            <a:lumMod val="20000"/>
            <a:lumOff val="80000"/>
          </a:srgbClr>
        </a:solidFill>
      </c:spPr>
    </c:plotArea>
    <c:legend>
      <c:legendPos val="b"/>
      <c:legendEntry>
        <c:idx val="0"/>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Entry>
      <c:legendEntry>
        <c:idx val="1"/>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Entry>
      <c:layout>
        <c:manualLayout>
          <c:xMode val="edge"/>
          <c:yMode val="edge"/>
          <c:x val="0.19604983007988794"/>
          <c:y val="3.4944306924583057E-2"/>
          <c:w val="0.48239259355470904"/>
          <c:h val="0.3318005930194326"/>
        </c:manualLayout>
      </c:layout>
      <c:overlay val="0"/>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5382D-711A-4AB5-B838-74FD33163FFD}" type="doc">
      <dgm:prSet loTypeId="urn:microsoft.com/office/officeart/2005/8/layout/venn1" loCatId="relationship" qsTypeId="urn:microsoft.com/office/officeart/2005/8/quickstyle/simple1" qsCatId="simple" csTypeId="urn:microsoft.com/office/officeart/2005/8/colors/colorful5" csCatId="colorful" phldr="1"/>
      <dgm:spPr/>
    </dgm:pt>
    <dgm:pt modelId="{F36EAAFD-2218-4C52-8670-5D48AF9BEB5B}">
      <dgm:prSet phldrT="[テキスト]"/>
      <dgm:spPr/>
      <dgm:t>
        <a:bodyPr/>
        <a:lstStyle/>
        <a:p>
          <a:r>
            <a:rPr kumimoji="1" lang="en-US" altLang="ja-JP" dirty="0">
              <a:latin typeface="+mj-ea"/>
              <a:ea typeface="+mj-ea"/>
            </a:rPr>
            <a:t>A</a:t>
          </a:r>
          <a:r>
            <a:rPr kumimoji="1" lang="ja-JP" altLang="en-US" dirty="0" err="1">
              <a:latin typeface="+mj-ea"/>
              <a:ea typeface="+mj-ea"/>
            </a:rPr>
            <a:t>さんの</a:t>
          </a:r>
          <a:r>
            <a:rPr kumimoji="1" lang="ja-JP" altLang="en-US" dirty="0">
              <a:latin typeface="+mj-ea"/>
              <a:ea typeface="+mj-ea"/>
            </a:rPr>
            <a:t>チーム</a:t>
          </a:r>
        </a:p>
      </dgm:t>
    </dgm:pt>
    <dgm:pt modelId="{CD777926-EFE5-4C24-803C-AFFB72114AC4}" type="parTrans" cxnId="{7E2ECAF5-791A-4466-9639-CCDB867D5844}">
      <dgm:prSet/>
      <dgm:spPr/>
      <dgm:t>
        <a:bodyPr/>
        <a:lstStyle/>
        <a:p>
          <a:endParaRPr kumimoji="1" lang="ja-JP" altLang="en-US"/>
        </a:p>
      </dgm:t>
    </dgm:pt>
    <dgm:pt modelId="{B7910811-2E93-4C6A-840D-D536EA909FAC}" type="sibTrans" cxnId="{7E2ECAF5-791A-4466-9639-CCDB867D5844}">
      <dgm:prSet/>
      <dgm:spPr/>
      <dgm:t>
        <a:bodyPr/>
        <a:lstStyle/>
        <a:p>
          <a:endParaRPr kumimoji="1" lang="ja-JP" altLang="en-US"/>
        </a:p>
      </dgm:t>
    </dgm:pt>
    <dgm:pt modelId="{C3FF4343-6221-442B-A527-7F9FF9ADE28E}">
      <dgm:prSet phldrT="[テキスト]"/>
      <dgm:spPr/>
      <dgm:t>
        <a:bodyPr/>
        <a:lstStyle/>
        <a:p>
          <a:r>
            <a:rPr kumimoji="1" lang="en-US" altLang="ja-JP" dirty="0">
              <a:latin typeface="+mj-ea"/>
              <a:ea typeface="+mj-ea"/>
              <a:cs typeface="Arial Unicode MS" panose="020B0604020202020204" pitchFamily="50" charset="-128"/>
            </a:rPr>
            <a:t>C</a:t>
          </a:r>
          <a:r>
            <a:rPr kumimoji="1" lang="ja-JP" altLang="en-US" dirty="0" err="1">
              <a:latin typeface="+mj-ea"/>
              <a:ea typeface="+mj-ea"/>
              <a:cs typeface="Arial Unicode MS" panose="020B0604020202020204" pitchFamily="50" charset="-128"/>
            </a:rPr>
            <a:t>さんの</a:t>
          </a:r>
          <a:r>
            <a:rPr kumimoji="1" lang="ja-JP" altLang="en-US" dirty="0">
              <a:latin typeface="+mj-ea"/>
              <a:ea typeface="+mj-ea"/>
              <a:cs typeface="Arial Unicode MS" panose="020B0604020202020204" pitchFamily="50" charset="-128"/>
            </a:rPr>
            <a:t>チーム</a:t>
          </a:r>
        </a:p>
      </dgm:t>
    </dgm:pt>
    <dgm:pt modelId="{9EA77F2C-36F6-4D27-BAED-19C756B51847}" type="parTrans" cxnId="{DC075B04-9F68-4689-ADCF-5C5B1A0AA445}">
      <dgm:prSet/>
      <dgm:spPr/>
      <dgm:t>
        <a:bodyPr/>
        <a:lstStyle/>
        <a:p>
          <a:endParaRPr kumimoji="1" lang="ja-JP" altLang="en-US"/>
        </a:p>
      </dgm:t>
    </dgm:pt>
    <dgm:pt modelId="{68440862-6A60-4504-BA88-7A62776D5368}" type="sibTrans" cxnId="{DC075B04-9F68-4689-ADCF-5C5B1A0AA445}">
      <dgm:prSet/>
      <dgm:spPr/>
      <dgm:t>
        <a:bodyPr/>
        <a:lstStyle/>
        <a:p>
          <a:endParaRPr kumimoji="1" lang="ja-JP" altLang="en-US"/>
        </a:p>
      </dgm:t>
    </dgm:pt>
    <dgm:pt modelId="{30304932-7429-452A-BD3B-84F92C75A4E6}">
      <dgm:prSet phldrT="[テキスト]"/>
      <dgm:spPr/>
      <dgm:t>
        <a:bodyPr/>
        <a:lstStyle/>
        <a:p>
          <a:r>
            <a:rPr kumimoji="1" lang="en-US" altLang="ja-JP" dirty="0">
              <a:latin typeface="+mn-ea"/>
              <a:ea typeface="+mn-ea"/>
            </a:rPr>
            <a:t>B</a:t>
          </a:r>
          <a:r>
            <a:rPr kumimoji="1" lang="ja-JP" altLang="en-US" dirty="0" err="1">
              <a:latin typeface="+mn-ea"/>
              <a:ea typeface="+mn-ea"/>
            </a:rPr>
            <a:t>さんの</a:t>
          </a:r>
          <a:r>
            <a:rPr kumimoji="1" lang="ja-JP" altLang="en-US" dirty="0">
              <a:latin typeface="+mn-ea"/>
              <a:ea typeface="+mn-ea"/>
            </a:rPr>
            <a:t>チーム</a:t>
          </a:r>
          <a:endParaRPr kumimoji="1" lang="en-US" altLang="ja-JP" dirty="0">
            <a:latin typeface="+mn-ea"/>
            <a:ea typeface="+mn-ea"/>
          </a:endParaRPr>
        </a:p>
      </dgm:t>
    </dgm:pt>
    <dgm:pt modelId="{B319186A-825D-4848-B812-C5075DF20C8C}" type="parTrans" cxnId="{5BE8F38C-8E7C-437A-A6B8-3B6F1423A94D}">
      <dgm:prSet/>
      <dgm:spPr/>
      <dgm:t>
        <a:bodyPr/>
        <a:lstStyle/>
        <a:p>
          <a:endParaRPr kumimoji="1" lang="ja-JP" altLang="en-US"/>
        </a:p>
      </dgm:t>
    </dgm:pt>
    <dgm:pt modelId="{57BAFB0B-C91E-40DE-BD8A-0D76D1D9EDA6}" type="sibTrans" cxnId="{5BE8F38C-8E7C-437A-A6B8-3B6F1423A94D}">
      <dgm:prSet/>
      <dgm:spPr/>
      <dgm:t>
        <a:bodyPr/>
        <a:lstStyle/>
        <a:p>
          <a:endParaRPr kumimoji="1" lang="ja-JP" altLang="en-US"/>
        </a:p>
      </dgm:t>
    </dgm:pt>
    <dgm:pt modelId="{0469699A-FE23-4260-AF54-3D9EBE9164C1}" type="pres">
      <dgm:prSet presAssocID="{5DE5382D-711A-4AB5-B838-74FD33163FFD}" presName="compositeShape" presStyleCnt="0">
        <dgm:presLayoutVars>
          <dgm:chMax val="7"/>
          <dgm:dir/>
          <dgm:resizeHandles val="exact"/>
        </dgm:presLayoutVars>
      </dgm:prSet>
      <dgm:spPr/>
    </dgm:pt>
    <dgm:pt modelId="{D06984DF-67EE-471E-8BAF-934622DCABA9}" type="pres">
      <dgm:prSet presAssocID="{F36EAAFD-2218-4C52-8670-5D48AF9BEB5B}" presName="circ1" presStyleLbl="vennNode1" presStyleIdx="0" presStyleCnt="3"/>
      <dgm:spPr/>
      <dgm:t>
        <a:bodyPr/>
        <a:lstStyle/>
        <a:p>
          <a:endParaRPr kumimoji="1" lang="ja-JP" altLang="en-US"/>
        </a:p>
      </dgm:t>
    </dgm:pt>
    <dgm:pt modelId="{ACC3D933-D4CC-4EBF-B813-273156E95988}" type="pres">
      <dgm:prSet presAssocID="{F36EAAFD-2218-4C52-8670-5D48AF9BEB5B}" presName="circ1Tx" presStyleLbl="revTx" presStyleIdx="0" presStyleCnt="0">
        <dgm:presLayoutVars>
          <dgm:chMax val="0"/>
          <dgm:chPref val="0"/>
          <dgm:bulletEnabled val="1"/>
        </dgm:presLayoutVars>
      </dgm:prSet>
      <dgm:spPr/>
      <dgm:t>
        <a:bodyPr/>
        <a:lstStyle/>
        <a:p>
          <a:endParaRPr kumimoji="1" lang="ja-JP" altLang="en-US"/>
        </a:p>
      </dgm:t>
    </dgm:pt>
    <dgm:pt modelId="{E7CD2844-5D48-4FFF-B882-EBF448A021DD}" type="pres">
      <dgm:prSet presAssocID="{C3FF4343-6221-442B-A527-7F9FF9ADE28E}" presName="circ2" presStyleLbl="vennNode1" presStyleIdx="1" presStyleCnt="3"/>
      <dgm:spPr/>
      <dgm:t>
        <a:bodyPr/>
        <a:lstStyle/>
        <a:p>
          <a:endParaRPr kumimoji="1" lang="ja-JP" altLang="en-US"/>
        </a:p>
      </dgm:t>
    </dgm:pt>
    <dgm:pt modelId="{5D45DDB7-A856-4EC8-94BA-23F7D8F62A28}" type="pres">
      <dgm:prSet presAssocID="{C3FF4343-6221-442B-A527-7F9FF9ADE28E}" presName="circ2Tx" presStyleLbl="revTx" presStyleIdx="0" presStyleCnt="0">
        <dgm:presLayoutVars>
          <dgm:chMax val="0"/>
          <dgm:chPref val="0"/>
          <dgm:bulletEnabled val="1"/>
        </dgm:presLayoutVars>
      </dgm:prSet>
      <dgm:spPr/>
      <dgm:t>
        <a:bodyPr/>
        <a:lstStyle/>
        <a:p>
          <a:endParaRPr kumimoji="1" lang="ja-JP" altLang="en-US"/>
        </a:p>
      </dgm:t>
    </dgm:pt>
    <dgm:pt modelId="{ED91C57A-61BC-43F4-9EC6-EAD7BF454868}" type="pres">
      <dgm:prSet presAssocID="{30304932-7429-452A-BD3B-84F92C75A4E6}" presName="circ3" presStyleLbl="vennNode1" presStyleIdx="2" presStyleCnt="3" custLinFactNeighborX="444" custLinFactNeighborY="-1922"/>
      <dgm:spPr/>
      <dgm:t>
        <a:bodyPr/>
        <a:lstStyle/>
        <a:p>
          <a:endParaRPr kumimoji="1" lang="ja-JP" altLang="en-US"/>
        </a:p>
      </dgm:t>
    </dgm:pt>
    <dgm:pt modelId="{E2F6219A-C0E9-4299-81D2-6116CB8A7828}" type="pres">
      <dgm:prSet presAssocID="{30304932-7429-452A-BD3B-84F92C75A4E6}"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7E2ECAF5-791A-4466-9639-CCDB867D5844}" srcId="{5DE5382D-711A-4AB5-B838-74FD33163FFD}" destId="{F36EAAFD-2218-4C52-8670-5D48AF9BEB5B}" srcOrd="0" destOrd="0" parTransId="{CD777926-EFE5-4C24-803C-AFFB72114AC4}" sibTransId="{B7910811-2E93-4C6A-840D-D536EA909FAC}"/>
    <dgm:cxn modelId="{F68BF410-15DA-4CBE-BE92-31441A37DF66}" type="presOf" srcId="{C3FF4343-6221-442B-A527-7F9FF9ADE28E}" destId="{E7CD2844-5D48-4FFF-B882-EBF448A021DD}" srcOrd="0" destOrd="0" presId="urn:microsoft.com/office/officeart/2005/8/layout/venn1"/>
    <dgm:cxn modelId="{8546A485-5530-4EE5-9CDF-6B3F77ACC365}" type="presOf" srcId="{F36EAAFD-2218-4C52-8670-5D48AF9BEB5B}" destId="{D06984DF-67EE-471E-8BAF-934622DCABA9}" srcOrd="0" destOrd="0" presId="urn:microsoft.com/office/officeart/2005/8/layout/venn1"/>
    <dgm:cxn modelId="{7054ED3D-20C8-4A69-B2F3-25441205BD75}" type="presOf" srcId="{5DE5382D-711A-4AB5-B838-74FD33163FFD}" destId="{0469699A-FE23-4260-AF54-3D9EBE9164C1}" srcOrd="0" destOrd="0" presId="urn:microsoft.com/office/officeart/2005/8/layout/venn1"/>
    <dgm:cxn modelId="{8634864B-2F98-43A0-8712-A40CB32437DB}" type="presOf" srcId="{F36EAAFD-2218-4C52-8670-5D48AF9BEB5B}" destId="{ACC3D933-D4CC-4EBF-B813-273156E95988}" srcOrd="1" destOrd="0" presId="urn:microsoft.com/office/officeart/2005/8/layout/venn1"/>
    <dgm:cxn modelId="{39A44C3E-B72D-45BB-93EF-96D5FC90FC77}" type="presOf" srcId="{30304932-7429-452A-BD3B-84F92C75A4E6}" destId="{E2F6219A-C0E9-4299-81D2-6116CB8A7828}" srcOrd="1" destOrd="0" presId="urn:microsoft.com/office/officeart/2005/8/layout/venn1"/>
    <dgm:cxn modelId="{DC075B04-9F68-4689-ADCF-5C5B1A0AA445}" srcId="{5DE5382D-711A-4AB5-B838-74FD33163FFD}" destId="{C3FF4343-6221-442B-A527-7F9FF9ADE28E}" srcOrd="1" destOrd="0" parTransId="{9EA77F2C-36F6-4D27-BAED-19C756B51847}" sibTransId="{68440862-6A60-4504-BA88-7A62776D5368}"/>
    <dgm:cxn modelId="{5BE8F38C-8E7C-437A-A6B8-3B6F1423A94D}" srcId="{5DE5382D-711A-4AB5-B838-74FD33163FFD}" destId="{30304932-7429-452A-BD3B-84F92C75A4E6}" srcOrd="2" destOrd="0" parTransId="{B319186A-825D-4848-B812-C5075DF20C8C}" sibTransId="{57BAFB0B-C91E-40DE-BD8A-0D76D1D9EDA6}"/>
    <dgm:cxn modelId="{F519096E-E382-43EB-BB9C-F92DCA21F0B7}" type="presOf" srcId="{C3FF4343-6221-442B-A527-7F9FF9ADE28E}" destId="{5D45DDB7-A856-4EC8-94BA-23F7D8F62A28}" srcOrd="1" destOrd="0" presId="urn:microsoft.com/office/officeart/2005/8/layout/venn1"/>
    <dgm:cxn modelId="{9E19A3C5-DF1B-4425-9B05-8B3D013D9745}" type="presOf" srcId="{30304932-7429-452A-BD3B-84F92C75A4E6}" destId="{ED91C57A-61BC-43F4-9EC6-EAD7BF454868}" srcOrd="0" destOrd="0" presId="urn:microsoft.com/office/officeart/2005/8/layout/venn1"/>
    <dgm:cxn modelId="{5C77F4B9-5D69-44D1-985D-13330551710F}" type="presParOf" srcId="{0469699A-FE23-4260-AF54-3D9EBE9164C1}" destId="{D06984DF-67EE-471E-8BAF-934622DCABA9}" srcOrd="0" destOrd="0" presId="urn:microsoft.com/office/officeart/2005/8/layout/venn1"/>
    <dgm:cxn modelId="{E290D7F0-9914-4B8E-839E-6B73F37D2134}" type="presParOf" srcId="{0469699A-FE23-4260-AF54-3D9EBE9164C1}" destId="{ACC3D933-D4CC-4EBF-B813-273156E95988}" srcOrd="1" destOrd="0" presId="urn:microsoft.com/office/officeart/2005/8/layout/venn1"/>
    <dgm:cxn modelId="{5B382793-4844-4058-846B-F400D097757D}" type="presParOf" srcId="{0469699A-FE23-4260-AF54-3D9EBE9164C1}" destId="{E7CD2844-5D48-4FFF-B882-EBF448A021DD}" srcOrd="2" destOrd="0" presId="urn:microsoft.com/office/officeart/2005/8/layout/venn1"/>
    <dgm:cxn modelId="{FA38AF21-297A-4EBF-A237-1C9D778FB2F0}" type="presParOf" srcId="{0469699A-FE23-4260-AF54-3D9EBE9164C1}" destId="{5D45DDB7-A856-4EC8-94BA-23F7D8F62A28}" srcOrd="3" destOrd="0" presId="urn:microsoft.com/office/officeart/2005/8/layout/venn1"/>
    <dgm:cxn modelId="{F1560B20-8038-4A7D-AC8B-04554CFFC87A}" type="presParOf" srcId="{0469699A-FE23-4260-AF54-3D9EBE9164C1}" destId="{ED91C57A-61BC-43F4-9EC6-EAD7BF454868}" srcOrd="4" destOrd="0" presId="urn:microsoft.com/office/officeart/2005/8/layout/venn1"/>
    <dgm:cxn modelId="{08545259-42FD-4F17-BEDC-0E5838EA2254}" type="presParOf" srcId="{0469699A-FE23-4260-AF54-3D9EBE9164C1}" destId="{E2F6219A-C0E9-4299-81D2-6116CB8A782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174D25-1B48-4E44-B193-0F8C9200AF17}"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kumimoji="1" lang="ja-JP" altLang="en-US"/>
        </a:p>
      </dgm:t>
    </dgm:pt>
    <dgm:pt modelId="{CA455848-EB0E-44E6-B9E3-265084A5B209}">
      <dgm:prSet phldrT="[テキスト]"/>
      <dgm:spPr/>
      <dgm:t>
        <a:bodyPr/>
        <a:lstStyle/>
        <a:p>
          <a:r>
            <a:rPr kumimoji="1" lang="ja-JP" altLang="en-US" dirty="0">
              <a:solidFill>
                <a:schemeClr val="tx1"/>
              </a:solidFill>
              <a:latin typeface="+mj-ea"/>
              <a:ea typeface="+mj-ea"/>
            </a:rPr>
            <a:t>出会い</a:t>
          </a:r>
        </a:p>
      </dgm:t>
    </dgm:pt>
    <dgm:pt modelId="{3EE3E9AA-671C-4621-9BFB-D101DF2136D3}" type="parTrans" cxnId="{6BED858C-012C-477C-B500-133EFFA1D7A6}">
      <dgm:prSet/>
      <dgm:spPr/>
      <dgm:t>
        <a:bodyPr/>
        <a:lstStyle/>
        <a:p>
          <a:endParaRPr kumimoji="1" lang="ja-JP" altLang="en-US"/>
        </a:p>
      </dgm:t>
    </dgm:pt>
    <dgm:pt modelId="{29C70537-D087-42FF-A917-6B46EC89A0AA}" type="sibTrans" cxnId="{6BED858C-012C-477C-B500-133EFFA1D7A6}">
      <dgm:prSet/>
      <dgm:spPr/>
      <dgm:t>
        <a:bodyPr/>
        <a:lstStyle/>
        <a:p>
          <a:endParaRPr kumimoji="1" lang="ja-JP" altLang="en-US"/>
        </a:p>
      </dgm:t>
    </dgm:pt>
    <dgm:pt modelId="{EEAADD0D-9610-47FB-AF2F-412AC3BF0BBE}">
      <dgm:prSet phldrT="[テキスト]"/>
      <dgm:spPr/>
      <dgm:t>
        <a:bodyPr/>
        <a:lstStyle/>
        <a:p>
          <a:r>
            <a:rPr kumimoji="1" lang="ja-JP" altLang="en-US" dirty="0">
              <a:latin typeface="+mj-ea"/>
              <a:ea typeface="+mj-ea"/>
            </a:rPr>
            <a:t>顔見知りになる</a:t>
          </a:r>
        </a:p>
      </dgm:t>
    </dgm:pt>
    <dgm:pt modelId="{C05F92F4-5A71-4084-9D06-D9CC5BB03DCA}" type="parTrans" cxnId="{686AE2E8-3857-4A36-8FC0-D62D420A3DA9}">
      <dgm:prSet/>
      <dgm:spPr/>
      <dgm:t>
        <a:bodyPr/>
        <a:lstStyle/>
        <a:p>
          <a:endParaRPr kumimoji="1" lang="ja-JP" altLang="en-US"/>
        </a:p>
      </dgm:t>
    </dgm:pt>
    <dgm:pt modelId="{5C3CCFC6-03BD-4594-B927-68A62CED5EB7}" type="sibTrans" cxnId="{686AE2E8-3857-4A36-8FC0-D62D420A3DA9}">
      <dgm:prSet/>
      <dgm:spPr/>
      <dgm:t>
        <a:bodyPr/>
        <a:lstStyle/>
        <a:p>
          <a:endParaRPr kumimoji="1" lang="ja-JP" altLang="en-US"/>
        </a:p>
      </dgm:t>
    </dgm:pt>
    <dgm:pt modelId="{119117B7-094C-4AD7-A762-A1AB4B0E2647}">
      <dgm:prSet phldrT="[テキスト]"/>
      <dgm:spPr/>
      <dgm:t>
        <a:bodyPr/>
        <a:lstStyle/>
        <a:p>
          <a:r>
            <a:rPr kumimoji="1" lang="ja-JP" altLang="en-US" dirty="0">
              <a:latin typeface="+mj-ea"/>
              <a:ea typeface="+mj-ea"/>
            </a:rPr>
            <a:t>出会いと語り合い</a:t>
          </a:r>
        </a:p>
      </dgm:t>
    </dgm:pt>
    <dgm:pt modelId="{2B9166D8-46E6-4371-B5AE-1A8A3B930B16}" type="parTrans" cxnId="{53168508-EF58-4F42-96EF-D3A75AD64B59}">
      <dgm:prSet/>
      <dgm:spPr/>
      <dgm:t>
        <a:bodyPr/>
        <a:lstStyle/>
        <a:p>
          <a:endParaRPr kumimoji="1" lang="ja-JP" altLang="en-US"/>
        </a:p>
      </dgm:t>
    </dgm:pt>
    <dgm:pt modelId="{99C88D44-CD03-4374-B1D1-5E0DF68045AA}" type="sibTrans" cxnId="{53168508-EF58-4F42-96EF-D3A75AD64B59}">
      <dgm:prSet/>
      <dgm:spPr/>
      <dgm:t>
        <a:bodyPr/>
        <a:lstStyle/>
        <a:p>
          <a:endParaRPr kumimoji="1" lang="ja-JP" altLang="en-US"/>
        </a:p>
      </dgm:t>
    </dgm:pt>
    <dgm:pt modelId="{4B2C8BCD-735B-4CAC-A13C-DF1F1F6B71E8}">
      <dgm:prSet phldrT="[テキスト]"/>
      <dgm:spPr/>
      <dgm:t>
        <a:bodyPr/>
        <a:lstStyle/>
        <a:p>
          <a:r>
            <a:rPr kumimoji="1" lang="ja-JP" altLang="en-US" dirty="0">
              <a:solidFill>
                <a:schemeClr val="tx1"/>
              </a:solidFill>
              <a:latin typeface="+mn-ea"/>
              <a:ea typeface="+mn-ea"/>
            </a:rPr>
            <a:t>育み</a:t>
          </a:r>
        </a:p>
      </dgm:t>
    </dgm:pt>
    <dgm:pt modelId="{C2D91B1A-2EF2-4473-BB32-5FFB8CA6EDDE}" type="parTrans" cxnId="{F626EE31-069A-4C59-9C77-1726F42C6893}">
      <dgm:prSet/>
      <dgm:spPr/>
      <dgm:t>
        <a:bodyPr/>
        <a:lstStyle/>
        <a:p>
          <a:endParaRPr kumimoji="1" lang="ja-JP" altLang="en-US"/>
        </a:p>
      </dgm:t>
    </dgm:pt>
    <dgm:pt modelId="{5E1752BA-574F-4A21-B123-60443388AA33}" type="sibTrans" cxnId="{F626EE31-069A-4C59-9C77-1726F42C6893}">
      <dgm:prSet/>
      <dgm:spPr/>
      <dgm:t>
        <a:bodyPr/>
        <a:lstStyle/>
        <a:p>
          <a:endParaRPr kumimoji="1" lang="ja-JP" altLang="en-US"/>
        </a:p>
      </dgm:t>
    </dgm:pt>
    <dgm:pt modelId="{5D639FA4-E92E-404D-84DC-44065CBB1404}">
      <dgm:prSet phldrT="[テキスト]"/>
      <dgm:spPr/>
      <dgm:t>
        <a:bodyPr/>
        <a:lstStyle/>
        <a:p>
          <a:r>
            <a:rPr kumimoji="1" lang="ja-JP" altLang="en-US" dirty="0">
              <a:latin typeface="+mn-ea"/>
              <a:ea typeface="+mn-ea"/>
            </a:rPr>
            <a:t>一緒にやってみる</a:t>
          </a:r>
        </a:p>
      </dgm:t>
    </dgm:pt>
    <dgm:pt modelId="{104019DD-0976-42B3-8A8C-3C36D9195CF3}" type="parTrans" cxnId="{B350A175-42F0-4F8A-889B-733FD2B9BF0D}">
      <dgm:prSet/>
      <dgm:spPr/>
      <dgm:t>
        <a:bodyPr/>
        <a:lstStyle/>
        <a:p>
          <a:endParaRPr kumimoji="1" lang="ja-JP" altLang="en-US"/>
        </a:p>
      </dgm:t>
    </dgm:pt>
    <dgm:pt modelId="{08341CFF-C08C-49C4-BD56-58005FB4F8F1}" type="sibTrans" cxnId="{B350A175-42F0-4F8A-889B-733FD2B9BF0D}">
      <dgm:prSet/>
      <dgm:spPr/>
      <dgm:t>
        <a:bodyPr/>
        <a:lstStyle/>
        <a:p>
          <a:endParaRPr kumimoji="1" lang="ja-JP" altLang="en-US"/>
        </a:p>
      </dgm:t>
    </dgm:pt>
    <dgm:pt modelId="{99534161-95C1-46FA-A6A1-42D5BBF49B3E}">
      <dgm:prSet phldrT="[テキスト]"/>
      <dgm:spPr/>
      <dgm:t>
        <a:bodyPr/>
        <a:lstStyle/>
        <a:p>
          <a:r>
            <a:rPr kumimoji="1" lang="ja-JP" altLang="en-US" dirty="0">
              <a:latin typeface="+mn-ea"/>
              <a:ea typeface="+mn-ea"/>
            </a:rPr>
            <a:t>企画と運営</a:t>
          </a:r>
        </a:p>
      </dgm:t>
    </dgm:pt>
    <dgm:pt modelId="{4BABADC8-845A-424E-A490-9C6EE8F88B08}" type="parTrans" cxnId="{5B278BEF-42F0-40B2-82AC-3A1EED46B0BE}">
      <dgm:prSet/>
      <dgm:spPr/>
      <dgm:t>
        <a:bodyPr/>
        <a:lstStyle/>
        <a:p>
          <a:endParaRPr kumimoji="1" lang="ja-JP" altLang="en-US"/>
        </a:p>
      </dgm:t>
    </dgm:pt>
    <dgm:pt modelId="{835E31DD-A035-471E-9A86-E4CAF5A253A5}" type="sibTrans" cxnId="{5B278BEF-42F0-40B2-82AC-3A1EED46B0BE}">
      <dgm:prSet/>
      <dgm:spPr/>
      <dgm:t>
        <a:bodyPr/>
        <a:lstStyle/>
        <a:p>
          <a:endParaRPr kumimoji="1" lang="ja-JP" altLang="en-US"/>
        </a:p>
      </dgm:t>
    </dgm:pt>
    <dgm:pt modelId="{495CEECA-B50E-4EDD-96E4-3B241CA20E8F}">
      <dgm:prSet phldrT="[テキスト]"/>
      <dgm:spPr/>
      <dgm:t>
        <a:bodyPr/>
        <a:lstStyle/>
        <a:p>
          <a:r>
            <a:rPr kumimoji="1" lang="ja-JP" altLang="en-US" dirty="0">
              <a:solidFill>
                <a:schemeClr val="bg1"/>
              </a:solidFill>
              <a:latin typeface="+mn-ea"/>
              <a:ea typeface="+mn-ea"/>
            </a:rPr>
            <a:t>成長</a:t>
          </a:r>
        </a:p>
      </dgm:t>
    </dgm:pt>
    <dgm:pt modelId="{4CAC9B03-39D0-4303-89AC-EEAF4BA9A7EB}" type="parTrans" cxnId="{EE65A866-3256-4807-9BC5-DA74EB4D404B}">
      <dgm:prSet/>
      <dgm:spPr/>
      <dgm:t>
        <a:bodyPr/>
        <a:lstStyle/>
        <a:p>
          <a:endParaRPr kumimoji="1" lang="ja-JP" altLang="en-US"/>
        </a:p>
      </dgm:t>
    </dgm:pt>
    <dgm:pt modelId="{C272AF2E-AD07-4FE2-B0AF-45F2D83322F8}" type="sibTrans" cxnId="{EE65A866-3256-4807-9BC5-DA74EB4D404B}">
      <dgm:prSet/>
      <dgm:spPr/>
      <dgm:t>
        <a:bodyPr/>
        <a:lstStyle/>
        <a:p>
          <a:endParaRPr kumimoji="1" lang="ja-JP" altLang="en-US"/>
        </a:p>
      </dgm:t>
    </dgm:pt>
    <dgm:pt modelId="{B5787ED9-1A94-42E0-ABEB-77681225D525}">
      <dgm:prSet phldrT="[テキスト]"/>
      <dgm:spPr/>
      <dgm:t>
        <a:bodyPr/>
        <a:lstStyle/>
        <a:p>
          <a:r>
            <a:rPr kumimoji="1" lang="ja-JP" altLang="en-US" dirty="0">
              <a:latin typeface="+mn-ea"/>
              <a:ea typeface="+mn-ea"/>
            </a:rPr>
            <a:t>一緒に喜ぶ・一緒に楽しむ</a:t>
          </a:r>
        </a:p>
      </dgm:t>
    </dgm:pt>
    <dgm:pt modelId="{D3F9568B-F217-4437-A009-1ED55BF25EF9}" type="parTrans" cxnId="{66425B4B-E56E-450A-AD40-242502210D1A}">
      <dgm:prSet/>
      <dgm:spPr/>
      <dgm:t>
        <a:bodyPr/>
        <a:lstStyle/>
        <a:p>
          <a:endParaRPr kumimoji="1" lang="ja-JP" altLang="en-US"/>
        </a:p>
      </dgm:t>
    </dgm:pt>
    <dgm:pt modelId="{096EF755-45F6-43DD-8093-3CCB1421B0F3}" type="sibTrans" cxnId="{66425B4B-E56E-450A-AD40-242502210D1A}">
      <dgm:prSet/>
      <dgm:spPr/>
      <dgm:t>
        <a:bodyPr/>
        <a:lstStyle/>
        <a:p>
          <a:endParaRPr kumimoji="1" lang="ja-JP" altLang="en-US"/>
        </a:p>
      </dgm:t>
    </dgm:pt>
    <dgm:pt modelId="{99E35764-9E30-4987-A31A-D5902828C5C0}">
      <dgm:prSet phldrT="[テキスト]"/>
      <dgm:spPr/>
      <dgm:t>
        <a:bodyPr/>
        <a:lstStyle/>
        <a:p>
          <a:r>
            <a:rPr kumimoji="1" lang="ja-JP" altLang="en-US" dirty="0">
              <a:latin typeface="+mn-ea"/>
              <a:ea typeface="+mn-ea"/>
            </a:rPr>
            <a:t>“仲間”を増やす</a:t>
          </a:r>
        </a:p>
      </dgm:t>
    </dgm:pt>
    <dgm:pt modelId="{D78BAB92-768B-4C3D-9410-8123D44B8624}" type="parTrans" cxnId="{1C6858F5-117A-4489-ADA2-1AFC091E6D5D}">
      <dgm:prSet/>
      <dgm:spPr/>
      <dgm:t>
        <a:bodyPr/>
        <a:lstStyle/>
        <a:p>
          <a:endParaRPr kumimoji="1" lang="ja-JP" altLang="en-US"/>
        </a:p>
      </dgm:t>
    </dgm:pt>
    <dgm:pt modelId="{58869D79-C408-46BA-A92D-67E7D8C849CB}" type="sibTrans" cxnId="{1C6858F5-117A-4489-ADA2-1AFC091E6D5D}">
      <dgm:prSet/>
      <dgm:spPr/>
      <dgm:t>
        <a:bodyPr/>
        <a:lstStyle/>
        <a:p>
          <a:endParaRPr kumimoji="1" lang="ja-JP" altLang="en-US"/>
        </a:p>
      </dgm:t>
    </dgm:pt>
    <dgm:pt modelId="{024C058A-EFFA-43B8-831F-33204229C6D0}" type="pres">
      <dgm:prSet presAssocID="{DE174D25-1B48-4E44-B193-0F8C9200AF17}" presName="linearFlow" presStyleCnt="0">
        <dgm:presLayoutVars>
          <dgm:dir/>
          <dgm:animLvl val="lvl"/>
          <dgm:resizeHandles val="exact"/>
        </dgm:presLayoutVars>
      </dgm:prSet>
      <dgm:spPr/>
      <dgm:t>
        <a:bodyPr/>
        <a:lstStyle/>
        <a:p>
          <a:endParaRPr kumimoji="1" lang="ja-JP" altLang="en-US"/>
        </a:p>
      </dgm:t>
    </dgm:pt>
    <dgm:pt modelId="{0A8DE5F0-3D12-405E-911E-31AE5D101403}" type="pres">
      <dgm:prSet presAssocID="{CA455848-EB0E-44E6-B9E3-265084A5B209}" presName="composite" presStyleCnt="0"/>
      <dgm:spPr/>
    </dgm:pt>
    <dgm:pt modelId="{1F3BB430-5C6B-4625-9540-859FC34E3602}" type="pres">
      <dgm:prSet presAssocID="{CA455848-EB0E-44E6-B9E3-265084A5B209}" presName="parentText" presStyleLbl="alignNode1" presStyleIdx="0" presStyleCnt="3">
        <dgm:presLayoutVars>
          <dgm:chMax val="1"/>
          <dgm:bulletEnabled val="1"/>
        </dgm:presLayoutVars>
      </dgm:prSet>
      <dgm:spPr/>
      <dgm:t>
        <a:bodyPr/>
        <a:lstStyle/>
        <a:p>
          <a:endParaRPr kumimoji="1" lang="ja-JP" altLang="en-US"/>
        </a:p>
      </dgm:t>
    </dgm:pt>
    <dgm:pt modelId="{656BF318-2FCE-4EF1-9A19-2C0A77F43AB6}" type="pres">
      <dgm:prSet presAssocID="{CA455848-EB0E-44E6-B9E3-265084A5B209}" presName="descendantText" presStyleLbl="alignAcc1" presStyleIdx="0" presStyleCnt="3">
        <dgm:presLayoutVars>
          <dgm:bulletEnabled val="1"/>
        </dgm:presLayoutVars>
      </dgm:prSet>
      <dgm:spPr/>
      <dgm:t>
        <a:bodyPr/>
        <a:lstStyle/>
        <a:p>
          <a:endParaRPr kumimoji="1" lang="ja-JP" altLang="en-US"/>
        </a:p>
      </dgm:t>
    </dgm:pt>
    <dgm:pt modelId="{CF9DD7D3-EB33-445F-BECE-54FBB735F783}" type="pres">
      <dgm:prSet presAssocID="{29C70537-D087-42FF-A917-6B46EC89A0AA}" presName="sp" presStyleCnt="0"/>
      <dgm:spPr/>
    </dgm:pt>
    <dgm:pt modelId="{FFA3F927-2611-4FD6-A81E-CE6398C5CC16}" type="pres">
      <dgm:prSet presAssocID="{4B2C8BCD-735B-4CAC-A13C-DF1F1F6B71E8}" presName="composite" presStyleCnt="0"/>
      <dgm:spPr/>
    </dgm:pt>
    <dgm:pt modelId="{A1FCA60D-5378-44A7-B6A8-2EAE1780D543}" type="pres">
      <dgm:prSet presAssocID="{4B2C8BCD-735B-4CAC-A13C-DF1F1F6B71E8}" presName="parentText" presStyleLbl="alignNode1" presStyleIdx="1" presStyleCnt="3">
        <dgm:presLayoutVars>
          <dgm:chMax val="1"/>
          <dgm:bulletEnabled val="1"/>
        </dgm:presLayoutVars>
      </dgm:prSet>
      <dgm:spPr/>
      <dgm:t>
        <a:bodyPr/>
        <a:lstStyle/>
        <a:p>
          <a:endParaRPr kumimoji="1" lang="ja-JP" altLang="en-US"/>
        </a:p>
      </dgm:t>
    </dgm:pt>
    <dgm:pt modelId="{4A0CA1D5-9C32-4E5D-8D3E-E48C4BBD5CBA}" type="pres">
      <dgm:prSet presAssocID="{4B2C8BCD-735B-4CAC-A13C-DF1F1F6B71E8}" presName="descendantText" presStyleLbl="alignAcc1" presStyleIdx="1" presStyleCnt="3">
        <dgm:presLayoutVars>
          <dgm:bulletEnabled val="1"/>
        </dgm:presLayoutVars>
      </dgm:prSet>
      <dgm:spPr/>
      <dgm:t>
        <a:bodyPr/>
        <a:lstStyle/>
        <a:p>
          <a:endParaRPr kumimoji="1" lang="ja-JP" altLang="en-US"/>
        </a:p>
      </dgm:t>
    </dgm:pt>
    <dgm:pt modelId="{1CCAA956-155E-4C8A-8E12-FAE4D673D5E5}" type="pres">
      <dgm:prSet presAssocID="{5E1752BA-574F-4A21-B123-60443388AA33}" presName="sp" presStyleCnt="0"/>
      <dgm:spPr/>
    </dgm:pt>
    <dgm:pt modelId="{7B4429E2-D116-4DEC-B1FC-93BC768F0BCF}" type="pres">
      <dgm:prSet presAssocID="{495CEECA-B50E-4EDD-96E4-3B241CA20E8F}" presName="composite" presStyleCnt="0"/>
      <dgm:spPr/>
    </dgm:pt>
    <dgm:pt modelId="{DD59D026-B417-44BD-A1CB-8E9F875D5D00}" type="pres">
      <dgm:prSet presAssocID="{495CEECA-B50E-4EDD-96E4-3B241CA20E8F}" presName="parentText" presStyleLbl="alignNode1" presStyleIdx="2" presStyleCnt="3">
        <dgm:presLayoutVars>
          <dgm:chMax val="1"/>
          <dgm:bulletEnabled val="1"/>
        </dgm:presLayoutVars>
      </dgm:prSet>
      <dgm:spPr/>
      <dgm:t>
        <a:bodyPr/>
        <a:lstStyle/>
        <a:p>
          <a:endParaRPr kumimoji="1" lang="ja-JP" altLang="en-US"/>
        </a:p>
      </dgm:t>
    </dgm:pt>
    <dgm:pt modelId="{45FA4773-2142-4DE1-9D27-C6D914036A58}" type="pres">
      <dgm:prSet presAssocID="{495CEECA-B50E-4EDD-96E4-3B241CA20E8F}" presName="descendantText" presStyleLbl="alignAcc1" presStyleIdx="2" presStyleCnt="3">
        <dgm:presLayoutVars>
          <dgm:bulletEnabled val="1"/>
        </dgm:presLayoutVars>
      </dgm:prSet>
      <dgm:spPr/>
      <dgm:t>
        <a:bodyPr/>
        <a:lstStyle/>
        <a:p>
          <a:endParaRPr kumimoji="1" lang="ja-JP" altLang="en-US"/>
        </a:p>
      </dgm:t>
    </dgm:pt>
  </dgm:ptLst>
  <dgm:cxnLst>
    <dgm:cxn modelId="{1C6858F5-117A-4489-ADA2-1AFC091E6D5D}" srcId="{495CEECA-B50E-4EDD-96E4-3B241CA20E8F}" destId="{99E35764-9E30-4987-A31A-D5902828C5C0}" srcOrd="1" destOrd="0" parTransId="{D78BAB92-768B-4C3D-9410-8123D44B8624}" sibTransId="{58869D79-C408-46BA-A92D-67E7D8C849CB}"/>
    <dgm:cxn modelId="{0304C91F-FF76-484A-9D50-0A06D9D454DD}" type="presOf" srcId="{99534161-95C1-46FA-A6A1-42D5BBF49B3E}" destId="{4A0CA1D5-9C32-4E5D-8D3E-E48C4BBD5CBA}" srcOrd="0" destOrd="1" presId="urn:microsoft.com/office/officeart/2005/8/layout/chevron2"/>
    <dgm:cxn modelId="{6BED858C-012C-477C-B500-133EFFA1D7A6}" srcId="{DE174D25-1B48-4E44-B193-0F8C9200AF17}" destId="{CA455848-EB0E-44E6-B9E3-265084A5B209}" srcOrd="0" destOrd="0" parTransId="{3EE3E9AA-671C-4621-9BFB-D101DF2136D3}" sibTransId="{29C70537-D087-42FF-A917-6B46EC89A0AA}"/>
    <dgm:cxn modelId="{91311E87-8073-440F-AE67-71C695605C08}" type="presOf" srcId="{5D639FA4-E92E-404D-84DC-44065CBB1404}" destId="{4A0CA1D5-9C32-4E5D-8D3E-E48C4BBD5CBA}" srcOrd="0" destOrd="0" presId="urn:microsoft.com/office/officeart/2005/8/layout/chevron2"/>
    <dgm:cxn modelId="{B350A175-42F0-4F8A-889B-733FD2B9BF0D}" srcId="{4B2C8BCD-735B-4CAC-A13C-DF1F1F6B71E8}" destId="{5D639FA4-E92E-404D-84DC-44065CBB1404}" srcOrd="0" destOrd="0" parTransId="{104019DD-0976-42B3-8A8C-3C36D9195CF3}" sibTransId="{08341CFF-C08C-49C4-BD56-58005FB4F8F1}"/>
    <dgm:cxn modelId="{686AE2E8-3857-4A36-8FC0-D62D420A3DA9}" srcId="{CA455848-EB0E-44E6-B9E3-265084A5B209}" destId="{EEAADD0D-9610-47FB-AF2F-412AC3BF0BBE}" srcOrd="0" destOrd="0" parTransId="{C05F92F4-5A71-4084-9D06-D9CC5BB03DCA}" sibTransId="{5C3CCFC6-03BD-4594-B927-68A62CED5EB7}"/>
    <dgm:cxn modelId="{69BD8873-F883-4FEB-8CDD-C49E171B99FC}" type="presOf" srcId="{B5787ED9-1A94-42E0-ABEB-77681225D525}" destId="{45FA4773-2142-4DE1-9D27-C6D914036A58}" srcOrd="0" destOrd="0" presId="urn:microsoft.com/office/officeart/2005/8/layout/chevron2"/>
    <dgm:cxn modelId="{24DB9FB4-4D06-45DC-B1C9-8CC7A2AB0B9B}" type="presOf" srcId="{CA455848-EB0E-44E6-B9E3-265084A5B209}" destId="{1F3BB430-5C6B-4625-9540-859FC34E3602}" srcOrd="0" destOrd="0" presId="urn:microsoft.com/office/officeart/2005/8/layout/chevron2"/>
    <dgm:cxn modelId="{BFBD3122-D106-4CF7-8957-D8E2D776F2AB}" type="presOf" srcId="{EEAADD0D-9610-47FB-AF2F-412AC3BF0BBE}" destId="{656BF318-2FCE-4EF1-9A19-2C0A77F43AB6}" srcOrd="0" destOrd="0" presId="urn:microsoft.com/office/officeart/2005/8/layout/chevron2"/>
    <dgm:cxn modelId="{53168508-EF58-4F42-96EF-D3A75AD64B59}" srcId="{CA455848-EB0E-44E6-B9E3-265084A5B209}" destId="{119117B7-094C-4AD7-A762-A1AB4B0E2647}" srcOrd="1" destOrd="0" parTransId="{2B9166D8-46E6-4371-B5AE-1A8A3B930B16}" sibTransId="{99C88D44-CD03-4374-B1D1-5E0DF68045AA}"/>
    <dgm:cxn modelId="{66425B4B-E56E-450A-AD40-242502210D1A}" srcId="{495CEECA-B50E-4EDD-96E4-3B241CA20E8F}" destId="{B5787ED9-1A94-42E0-ABEB-77681225D525}" srcOrd="0" destOrd="0" parTransId="{D3F9568B-F217-4437-A009-1ED55BF25EF9}" sibTransId="{096EF755-45F6-43DD-8093-3CCB1421B0F3}"/>
    <dgm:cxn modelId="{EE65A866-3256-4807-9BC5-DA74EB4D404B}" srcId="{DE174D25-1B48-4E44-B193-0F8C9200AF17}" destId="{495CEECA-B50E-4EDD-96E4-3B241CA20E8F}" srcOrd="2" destOrd="0" parTransId="{4CAC9B03-39D0-4303-89AC-EEAF4BA9A7EB}" sibTransId="{C272AF2E-AD07-4FE2-B0AF-45F2D83322F8}"/>
    <dgm:cxn modelId="{27FF1913-74D7-40E5-9990-8181D9B1D314}" type="presOf" srcId="{DE174D25-1B48-4E44-B193-0F8C9200AF17}" destId="{024C058A-EFFA-43B8-831F-33204229C6D0}" srcOrd="0" destOrd="0" presId="urn:microsoft.com/office/officeart/2005/8/layout/chevron2"/>
    <dgm:cxn modelId="{4F9D2BD2-4314-4E66-A9C8-D8D0556BF4E5}" type="presOf" srcId="{495CEECA-B50E-4EDD-96E4-3B241CA20E8F}" destId="{DD59D026-B417-44BD-A1CB-8E9F875D5D00}" srcOrd="0" destOrd="0" presId="urn:microsoft.com/office/officeart/2005/8/layout/chevron2"/>
    <dgm:cxn modelId="{5B278BEF-42F0-40B2-82AC-3A1EED46B0BE}" srcId="{4B2C8BCD-735B-4CAC-A13C-DF1F1F6B71E8}" destId="{99534161-95C1-46FA-A6A1-42D5BBF49B3E}" srcOrd="1" destOrd="0" parTransId="{4BABADC8-845A-424E-A490-9C6EE8F88B08}" sibTransId="{835E31DD-A035-471E-9A86-E4CAF5A253A5}"/>
    <dgm:cxn modelId="{F626EE31-069A-4C59-9C77-1726F42C6893}" srcId="{DE174D25-1B48-4E44-B193-0F8C9200AF17}" destId="{4B2C8BCD-735B-4CAC-A13C-DF1F1F6B71E8}" srcOrd="1" destOrd="0" parTransId="{C2D91B1A-2EF2-4473-BB32-5FFB8CA6EDDE}" sibTransId="{5E1752BA-574F-4A21-B123-60443388AA33}"/>
    <dgm:cxn modelId="{0220E378-7087-439E-8C9C-6564BC385032}" type="presOf" srcId="{119117B7-094C-4AD7-A762-A1AB4B0E2647}" destId="{656BF318-2FCE-4EF1-9A19-2C0A77F43AB6}" srcOrd="0" destOrd="1" presId="urn:microsoft.com/office/officeart/2005/8/layout/chevron2"/>
    <dgm:cxn modelId="{2A28F032-511F-4AC1-932E-0A22AAD7B29C}" type="presOf" srcId="{4B2C8BCD-735B-4CAC-A13C-DF1F1F6B71E8}" destId="{A1FCA60D-5378-44A7-B6A8-2EAE1780D543}" srcOrd="0" destOrd="0" presId="urn:microsoft.com/office/officeart/2005/8/layout/chevron2"/>
    <dgm:cxn modelId="{52EF9FBD-C4A3-4F8D-89DE-02AA82ED0639}" type="presOf" srcId="{99E35764-9E30-4987-A31A-D5902828C5C0}" destId="{45FA4773-2142-4DE1-9D27-C6D914036A58}" srcOrd="0" destOrd="1" presId="urn:microsoft.com/office/officeart/2005/8/layout/chevron2"/>
    <dgm:cxn modelId="{2D1E9290-E05C-4B9A-AB11-101FF4D8D6BA}" type="presParOf" srcId="{024C058A-EFFA-43B8-831F-33204229C6D0}" destId="{0A8DE5F0-3D12-405E-911E-31AE5D101403}" srcOrd="0" destOrd="0" presId="urn:microsoft.com/office/officeart/2005/8/layout/chevron2"/>
    <dgm:cxn modelId="{9FD7FF12-822F-4E36-BDE7-C91A7F349AD1}" type="presParOf" srcId="{0A8DE5F0-3D12-405E-911E-31AE5D101403}" destId="{1F3BB430-5C6B-4625-9540-859FC34E3602}" srcOrd="0" destOrd="0" presId="urn:microsoft.com/office/officeart/2005/8/layout/chevron2"/>
    <dgm:cxn modelId="{DB6EA2ED-BD08-43E1-87ED-C70CE3A8CF2E}" type="presParOf" srcId="{0A8DE5F0-3D12-405E-911E-31AE5D101403}" destId="{656BF318-2FCE-4EF1-9A19-2C0A77F43AB6}" srcOrd="1" destOrd="0" presId="urn:microsoft.com/office/officeart/2005/8/layout/chevron2"/>
    <dgm:cxn modelId="{A740CC68-C11A-476E-93A3-BADB45E5D71C}" type="presParOf" srcId="{024C058A-EFFA-43B8-831F-33204229C6D0}" destId="{CF9DD7D3-EB33-445F-BECE-54FBB735F783}" srcOrd="1" destOrd="0" presId="urn:microsoft.com/office/officeart/2005/8/layout/chevron2"/>
    <dgm:cxn modelId="{332AB662-6BFA-43EB-80A3-E4CA2E490C99}" type="presParOf" srcId="{024C058A-EFFA-43B8-831F-33204229C6D0}" destId="{FFA3F927-2611-4FD6-A81E-CE6398C5CC16}" srcOrd="2" destOrd="0" presId="urn:microsoft.com/office/officeart/2005/8/layout/chevron2"/>
    <dgm:cxn modelId="{BC4B619B-2E4A-4163-BC7B-EE6EFEB24FCE}" type="presParOf" srcId="{FFA3F927-2611-4FD6-A81E-CE6398C5CC16}" destId="{A1FCA60D-5378-44A7-B6A8-2EAE1780D543}" srcOrd="0" destOrd="0" presId="urn:microsoft.com/office/officeart/2005/8/layout/chevron2"/>
    <dgm:cxn modelId="{E37DC961-94B0-458C-BEA4-491643D8213D}" type="presParOf" srcId="{FFA3F927-2611-4FD6-A81E-CE6398C5CC16}" destId="{4A0CA1D5-9C32-4E5D-8D3E-E48C4BBD5CBA}" srcOrd="1" destOrd="0" presId="urn:microsoft.com/office/officeart/2005/8/layout/chevron2"/>
    <dgm:cxn modelId="{E0D35B03-CD88-4550-AA62-CE66F39135B4}" type="presParOf" srcId="{024C058A-EFFA-43B8-831F-33204229C6D0}" destId="{1CCAA956-155E-4C8A-8E12-FAE4D673D5E5}" srcOrd="3" destOrd="0" presId="urn:microsoft.com/office/officeart/2005/8/layout/chevron2"/>
    <dgm:cxn modelId="{2F2F7A62-2F59-48AE-96E0-1F4BCBA148F5}" type="presParOf" srcId="{024C058A-EFFA-43B8-831F-33204229C6D0}" destId="{7B4429E2-D116-4DEC-B1FC-93BC768F0BCF}" srcOrd="4" destOrd="0" presId="urn:microsoft.com/office/officeart/2005/8/layout/chevron2"/>
    <dgm:cxn modelId="{02194243-4BFC-483A-8809-D3A101670E7D}" type="presParOf" srcId="{7B4429E2-D116-4DEC-B1FC-93BC768F0BCF}" destId="{DD59D026-B417-44BD-A1CB-8E9F875D5D00}" srcOrd="0" destOrd="0" presId="urn:microsoft.com/office/officeart/2005/8/layout/chevron2"/>
    <dgm:cxn modelId="{CD427D11-2094-4498-AAC1-1254B0F3937E}" type="presParOf" srcId="{7B4429E2-D116-4DEC-B1FC-93BC768F0BCF}" destId="{45FA4773-2142-4DE1-9D27-C6D914036A5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39EDB1-4BB1-47C4-B852-A4818C3894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kumimoji="1" lang="ja-JP" altLang="en-US"/>
        </a:p>
      </dgm:t>
    </dgm:pt>
    <dgm:pt modelId="{6C7657A9-ACB6-4998-B589-5361867B2DAC}">
      <dgm:prSet phldrT="[テキスト]"/>
      <dgm:spPr>
        <a:ln w="34925"/>
      </dgm:spPr>
      <dgm:t>
        <a:bodyPr/>
        <a:lstStyle/>
        <a:p>
          <a:r>
            <a:rPr kumimoji="1" lang="ja-JP" altLang="en-US" dirty="0">
              <a:solidFill>
                <a:schemeClr val="tx1"/>
              </a:solidFill>
            </a:rPr>
            <a:t>実務者</a:t>
          </a:r>
        </a:p>
      </dgm:t>
    </dgm:pt>
    <dgm:pt modelId="{CB3FD23D-EE64-4843-991A-C92F8807C0B8}" type="parTrans" cxnId="{A31FB67B-859B-4515-AB2F-095C767ACA52}">
      <dgm:prSet/>
      <dgm:spPr/>
      <dgm:t>
        <a:bodyPr/>
        <a:lstStyle/>
        <a:p>
          <a:endParaRPr kumimoji="1" lang="ja-JP" altLang="en-US"/>
        </a:p>
      </dgm:t>
    </dgm:pt>
    <dgm:pt modelId="{3B765FB3-1A3D-443A-84BC-5A9D4AF10C6A}" type="sibTrans" cxnId="{A31FB67B-859B-4515-AB2F-095C767ACA52}">
      <dgm:prSet/>
      <dgm:spPr/>
      <dgm:t>
        <a:bodyPr/>
        <a:lstStyle/>
        <a:p>
          <a:endParaRPr kumimoji="1" lang="ja-JP" altLang="en-US"/>
        </a:p>
      </dgm:t>
    </dgm:pt>
    <dgm:pt modelId="{43E606EE-4514-4FF3-B40C-388109F8F9C4}">
      <dgm:prSet phldrT="[テキスト]"/>
      <dgm:spPr>
        <a:ln w="34925"/>
      </dgm:spPr>
      <dgm:t>
        <a:bodyPr/>
        <a:lstStyle/>
        <a:p>
          <a:r>
            <a:rPr kumimoji="1" lang="ja-JP" altLang="en-US" dirty="0">
              <a:solidFill>
                <a:schemeClr val="tx1"/>
              </a:solidFill>
            </a:rPr>
            <a:t>実務者</a:t>
          </a:r>
        </a:p>
      </dgm:t>
    </dgm:pt>
    <dgm:pt modelId="{2BEE303E-7A36-4430-8869-F30D6D86C378}" type="parTrans" cxnId="{EF1293C0-3651-44B6-876B-E911E07E957F}">
      <dgm:prSet/>
      <dgm:spPr/>
      <dgm:t>
        <a:bodyPr/>
        <a:lstStyle/>
        <a:p>
          <a:endParaRPr kumimoji="1" lang="ja-JP" altLang="en-US"/>
        </a:p>
      </dgm:t>
    </dgm:pt>
    <dgm:pt modelId="{4FD34C31-8C78-4297-A3E9-981C26117360}" type="sibTrans" cxnId="{EF1293C0-3651-44B6-876B-E911E07E957F}">
      <dgm:prSet/>
      <dgm:spPr/>
      <dgm:t>
        <a:bodyPr/>
        <a:lstStyle/>
        <a:p>
          <a:endParaRPr kumimoji="1" lang="ja-JP" altLang="en-US"/>
        </a:p>
      </dgm:t>
    </dgm:pt>
    <dgm:pt modelId="{536B6B0F-A1CC-4D50-B76C-8151B654B79D}">
      <dgm:prSet phldrT="[テキスト]"/>
      <dgm:spPr>
        <a:ln w="34925"/>
      </dgm:spPr>
      <dgm:t>
        <a:bodyPr/>
        <a:lstStyle/>
        <a:p>
          <a:r>
            <a:rPr kumimoji="1" lang="ja-JP" altLang="en-US" dirty="0">
              <a:solidFill>
                <a:schemeClr val="tx1"/>
              </a:solidFill>
            </a:rPr>
            <a:t>管理者会議（事業ごと）</a:t>
          </a:r>
        </a:p>
      </dgm:t>
    </dgm:pt>
    <dgm:pt modelId="{FF746B2B-EA67-4F4D-BCDA-E795FFCCBA16}" type="parTrans" cxnId="{5CC0F55F-8BE0-4E18-BDA4-0595BA625BB9}">
      <dgm:prSet/>
      <dgm:spPr/>
      <dgm:t>
        <a:bodyPr/>
        <a:lstStyle/>
        <a:p>
          <a:endParaRPr kumimoji="1" lang="ja-JP" altLang="en-US"/>
        </a:p>
      </dgm:t>
    </dgm:pt>
    <dgm:pt modelId="{9F3C50E5-8E3E-4A91-BB75-E539E8A59A7C}" type="sibTrans" cxnId="{5CC0F55F-8BE0-4E18-BDA4-0595BA625BB9}">
      <dgm:prSet/>
      <dgm:spPr/>
      <dgm:t>
        <a:bodyPr/>
        <a:lstStyle/>
        <a:p>
          <a:endParaRPr kumimoji="1" lang="ja-JP" altLang="en-US"/>
        </a:p>
      </dgm:t>
    </dgm:pt>
    <dgm:pt modelId="{9AC7BC9E-7382-4948-A85A-BEE6954BEC2F}">
      <dgm:prSet phldrT="[テキスト]"/>
      <dgm:spPr>
        <a:ln w="34925"/>
      </dgm:spPr>
      <dgm:t>
        <a:bodyPr/>
        <a:lstStyle/>
        <a:p>
          <a:r>
            <a:rPr kumimoji="1" lang="ja-JP" altLang="en-US" dirty="0">
              <a:solidFill>
                <a:schemeClr val="tx1"/>
              </a:solidFill>
            </a:rPr>
            <a:t>管理者会議</a:t>
          </a:r>
          <a:endParaRPr kumimoji="1" lang="en-US" altLang="ja-JP" dirty="0">
            <a:solidFill>
              <a:schemeClr val="tx1"/>
            </a:solidFill>
          </a:endParaRPr>
        </a:p>
        <a:p>
          <a:r>
            <a:rPr kumimoji="1" lang="ja-JP" altLang="en-US" dirty="0">
              <a:solidFill>
                <a:schemeClr val="tx1"/>
              </a:solidFill>
            </a:rPr>
            <a:t>（事業ごと）</a:t>
          </a:r>
        </a:p>
      </dgm:t>
    </dgm:pt>
    <dgm:pt modelId="{50AF91BA-D825-49E5-AB71-803ABC95386D}" type="parTrans" cxnId="{6A4CC61A-3902-4E32-88A1-778928CE0AD0}">
      <dgm:prSet/>
      <dgm:spPr/>
      <dgm:t>
        <a:bodyPr/>
        <a:lstStyle/>
        <a:p>
          <a:endParaRPr kumimoji="1" lang="ja-JP" altLang="en-US"/>
        </a:p>
      </dgm:t>
    </dgm:pt>
    <dgm:pt modelId="{45C420BB-1F64-480E-B01A-87BFCDA764D8}" type="sibTrans" cxnId="{6A4CC61A-3902-4E32-88A1-778928CE0AD0}">
      <dgm:prSet/>
      <dgm:spPr/>
      <dgm:t>
        <a:bodyPr/>
        <a:lstStyle/>
        <a:p>
          <a:endParaRPr kumimoji="1" lang="ja-JP" altLang="en-US"/>
        </a:p>
      </dgm:t>
    </dgm:pt>
    <dgm:pt modelId="{D3FF4123-FF43-4EE5-8813-CA1CEC41DEB8}">
      <dgm:prSet phldrT="[テキスト]"/>
      <dgm:spPr>
        <a:ln w="34925"/>
      </dgm:spPr>
      <dgm: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法人代表者会議</a:t>
          </a:r>
        </a:p>
      </dgm:t>
    </dgm:pt>
    <dgm:pt modelId="{71C86B7C-22F5-4C91-B076-8D0A345C3DE0}" type="parTrans" cxnId="{225990B1-30A2-4A94-88DA-358C9F0E4DD8}">
      <dgm:prSet/>
      <dgm:spPr/>
      <dgm:t>
        <a:bodyPr/>
        <a:lstStyle/>
        <a:p>
          <a:endParaRPr kumimoji="1" lang="ja-JP" altLang="en-US"/>
        </a:p>
      </dgm:t>
    </dgm:pt>
    <dgm:pt modelId="{C35E35F2-180C-4464-BEA6-AEFD19898381}" type="sibTrans" cxnId="{225990B1-30A2-4A94-88DA-358C9F0E4DD8}">
      <dgm:prSet/>
      <dgm:spPr/>
      <dgm:t>
        <a:bodyPr/>
        <a:lstStyle/>
        <a:p>
          <a:endParaRPr kumimoji="1" lang="ja-JP" altLang="en-US"/>
        </a:p>
      </dgm:t>
    </dgm:pt>
    <dgm:pt modelId="{B27520C1-63B1-4951-95CE-D297937BEA8A}" type="pres">
      <dgm:prSet presAssocID="{4239EDB1-4BB1-47C4-B852-A4818C3894F8}" presName="diagram" presStyleCnt="0">
        <dgm:presLayoutVars>
          <dgm:dir val="rev"/>
          <dgm:resizeHandles val="exact"/>
        </dgm:presLayoutVars>
      </dgm:prSet>
      <dgm:spPr/>
      <dgm:t>
        <a:bodyPr/>
        <a:lstStyle/>
        <a:p>
          <a:endParaRPr kumimoji="1" lang="ja-JP" altLang="en-US"/>
        </a:p>
      </dgm:t>
    </dgm:pt>
    <dgm:pt modelId="{23F35DF5-5CCC-47F6-A54E-9A2CE4B98BB0}" type="pres">
      <dgm:prSet presAssocID="{6C7657A9-ACB6-4998-B589-5361867B2DAC}" presName="node" presStyleLbl="node1" presStyleIdx="0" presStyleCnt="5" custLinFactNeighborX="48318" custLinFactNeighborY="52806">
        <dgm:presLayoutVars>
          <dgm:bulletEnabled val="1"/>
        </dgm:presLayoutVars>
      </dgm:prSet>
      <dgm:spPr/>
      <dgm:t>
        <a:bodyPr/>
        <a:lstStyle/>
        <a:p>
          <a:endParaRPr kumimoji="1" lang="ja-JP" altLang="en-US"/>
        </a:p>
      </dgm:t>
    </dgm:pt>
    <dgm:pt modelId="{C4F2CCF4-4E83-4F9F-B6EE-58C800BFE96A}" type="pres">
      <dgm:prSet presAssocID="{3B765FB3-1A3D-443A-84BC-5A9D4AF10C6A}" presName="sibTrans" presStyleCnt="0"/>
      <dgm:spPr/>
    </dgm:pt>
    <dgm:pt modelId="{528BB94F-E0A9-4868-8D35-CE2183CCCDB7}" type="pres">
      <dgm:prSet presAssocID="{43E606EE-4514-4FF3-B40C-388109F8F9C4}" presName="node" presStyleLbl="node1" presStyleIdx="1" presStyleCnt="5" custLinFactNeighborX="19442" custLinFactNeighborY="50458">
        <dgm:presLayoutVars>
          <dgm:bulletEnabled val="1"/>
        </dgm:presLayoutVars>
      </dgm:prSet>
      <dgm:spPr/>
      <dgm:t>
        <a:bodyPr/>
        <a:lstStyle/>
        <a:p>
          <a:endParaRPr kumimoji="1" lang="ja-JP" altLang="en-US"/>
        </a:p>
      </dgm:t>
    </dgm:pt>
    <dgm:pt modelId="{C01836D2-EAF5-4DA9-A1F9-C23C3AD4A879}" type="pres">
      <dgm:prSet presAssocID="{4FD34C31-8C78-4297-A3E9-981C26117360}" presName="sibTrans" presStyleCnt="0"/>
      <dgm:spPr/>
    </dgm:pt>
    <dgm:pt modelId="{FF20919C-369C-45CA-ADDF-B32B14ED17FA}" type="pres">
      <dgm:prSet presAssocID="{536B6B0F-A1CC-4D50-B76C-8151B654B79D}" presName="node" presStyleLbl="node1" presStyleIdx="2" presStyleCnt="5" custLinFactNeighborX="25027" custLinFactNeighborY="25356">
        <dgm:presLayoutVars>
          <dgm:bulletEnabled val="1"/>
        </dgm:presLayoutVars>
      </dgm:prSet>
      <dgm:spPr/>
      <dgm:t>
        <a:bodyPr/>
        <a:lstStyle/>
        <a:p>
          <a:endParaRPr kumimoji="1" lang="ja-JP" altLang="en-US"/>
        </a:p>
      </dgm:t>
    </dgm:pt>
    <dgm:pt modelId="{BFA69E53-1D48-4D0C-8196-7993A9986E3F}" type="pres">
      <dgm:prSet presAssocID="{9F3C50E5-8E3E-4A91-BB75-E539E8A59A7C}" presName="sibTrans" presStyleCnt="0"/>
      <dgm:spPr/>
    </dgm:pt>
    <dgm:pt modelId="{DAD13FA8-3FD2-4062-89C4-55AA80682241}" type="pres">
      <dgm:prSet presAssocID="{9AC7BC9E-7382-4948-A85A-BEE6954BEC2F}" presName="node" presStyleLbl="node1" presStyleIdx="3" presStyleCnt="5" custLinFactNeighborX="-13322" custLinFactNeighborY="25209">
        <dgm:presLayoutVars>
          <dgm:bulletEnabled val="1"/>
        </dgm:presLayoutVars>
      </dgm:prSet>
      <dgm:spPr/>
      <dgm:t>
        <a:bodyPr/>
        <a:lstStyle/>
        <a:p>
          <a:endParaRPr kumimoji="1" lang="ja-JP" altLang="en-US"/>
        </a:p>
      </dgm:t>
    </dgm:pt>
    <dgm:pt modelId="{8288DED9-D87D-4A2C-A17E-2D7AE8B33249}" type="pres">
      <dgm:prSet presAssocID="{45C420BB-1F64-480E-B01A-87BFCDA764D8}" presName="sibTrans" presStyleCnt="0"/>
      <dgm:spPr/>
    </dgm:pt>
    <dgm:pt modelId="{90FB296A-14E9-4720-94FB-0C92C68CDA3B}" type="pres">
      <dgm:prSet presAssocID="{D3FF4123-FF43-4EE5-8813-CA1CEC41DEB8}" presName="node" presStyleLbl="node1" presStyleIdx="4" presStyleCnt="5" custLinFactNeighborX="15552" custLinFactNeighborY="139">
        <dgm:presLayoutVars>
          <dgm:bulletEnabled val="1"/>
        </dgm:presLayoutVars>
      </dgm:prSet>
      <dgm:spPr/>
      <dgm:t>
        <a:bodyPr/>
        <a:lstStyle/>
        <a:p>
          <a:endParaRPr kumimoji="1" lang="ja-JP" altLang="en-US"/>
        </a:p>
      </dgm:t>
    </dgm:pt>
  </dgm:ptLst>
  <dgm:cxnLst>
    <dgm:cxn modelId="{172AD6E8-F01E-489B-9B8E-1160B4052298}" type="presOf" srcId="{6C7657A9-ACB6-4998-B589-5361867B2DAC}" destId="{23F35DF5-5CCC-47F6-A54E-9A2CE4B98BB0}" srcOrd="0" destOrd="0" presId="urn:microsoft.com/office/officeart/2005/8/layout/default"/>
    <dgm:cxn modelId="{7F3483D8-65C9-4EF3-89A9-CDEE35023D03}" type="presOf" srcId="{536B6B0F-A1CC-4D50-B76C-8151B654B79D}" destId="{FF20919C-369C-45CA-ADDF-B32B14ED17FA}" srcOrd="0" destOrd="0" presId="urn:microsoft.com/office/officeart/2005/8/layout/default"/>
    <dgm:cxn modelId="{225990B1-30A2-4A94-88DA-358C9F0E4DD8}" srcId="{4239EDB1-4BB1-47C4-B852-A4818C3894F8}" destId="{D3FF4123-FF43-4EE5-8813-CA1CEC41DEB8}" srcOrd="4" destOrd="0" parTransId="{71C86B7C-22F5-4C91-B076-8D0A345C3DE0}" sibTransId="{C35E35F2-180C-4464-BEA6-AEFD19898381}"/>
    <dgm:cxn modelId="{9336C0A3-83A1-43FE-B7F9-0C407784A2E8}" type="presOf" srcId="{9AC7BC9E-7382-4948-A85A-BEE6954BEC2F}" destId="{DAD13FA8-3FD2-4062-89C4-55AA80682241}" srcOrd="0" destOrd="0" presId="urn:microsoft.com/office/officeart/2005/8/layout/default"/>
    <dgm:cxn modelId="{5CC0F55F-8BE0-4E18-BDA4-0595BA625BB9}" srcId="{4239EDB1-4BB1-47C4-B852-A4818C3894F8}" destId="{536B6B0F-A1CC-4D50-B76C-8151B654B79D}" srcOrd="2" destOrd="0" parTransId="{FF746B2B-EA67-4F4D-BCDA-E795FFCCBA16}" sibTransId="{9F3C50E5-8E3E-4A91-BB75-E539E8A59A7C}"/>
    <dgm:cxn modelId="{8CB7A0DF-3BEA-409A-A9D3-2A04D4C56556}" type="presOf" srcId="{D3FF4123-FF43-4EE5-8813-CA1CEC41DEB8}" destId="{90FB296A-14E9-4720-94FB-0C92C68CDA3B}" srcOrd="0" destOrd="0" presId="urn:microsoft.com/office/officeart/2005/8/layout/default"/>
    <dgm:cxn modelId="{6A4CC61A-3902-4E32-88A1-778928CE0AD0}" srcId="{4239EDB1-4BB1-47C4-B852-A4818C3894F8}" destId="{9AC7BC9E-7382-4948-A85A-BEE6954BEC2F}" srcOrd="3" destOrd="0" parTransId="{50AF91BA-D825-49E5-AB71-803ABC95386D}" sibTransId="{45C420BB-1F64-480E-B01A-87BFCDA764D8}"/>
    <dgm:cxn modelId="{7D3C0FDC-85E7-4B4F-9817-D0CD212AED47}" type="presOf" srcId="{43E606EE-4514-4FF3-B40C-388109F8F9C4}" destId="{528BB94F-E0A9-4868-8D35-CE2183CCCDB7}" srcOrd="0" destOrd="0" presId="urn:microsoft.com/office/officeart/2005/8/layout/default"/>
    <dgm:cxn modelId="{EF1293C0-3651-44B6-876B-E911E07E957F}" srcId="{4239EDB1-4BB1-47C4-B852-A4818C3894F8}" destId="{43E606EE-4514-4FF3-B40C-388109F8F9C4}" srcOrd="1" destOrd="0" parTransId="{2BEE303E-7A36-4430-8869-F30D6D86C378}" sibTransId="{4FD34C31-8C78-4297-A3E9-981C26117360}"/>
    <dgm:cxn modelId="{6FBC2FB5-E01F-4532-AFBD-9B0B5242350C}" type="presOf" srcId="{4239EDB1-4BB1-47C4-B852-A4818C3894F8}" destId="{B27520C1-63B1-4951-95CE-D297937BEA8A}" srcOrd="0" destOrd="0" presId="urn:microsoft.com/office/officeart/2005/8/layout/default"/>
    <dgm:cxn modelId="{A31FB67B-859B-4515-AB2F-095C767ACA52}" srcId="{4239EDB1-4BB1-47C4-B852-A4818C3894F8}" destId="{6C7657A9-ACB6-4998-B589-5361867B2DAC}" srcOrd="0" destOrd="0" parTransId="{CB3FD23D-EE64-4843-991A-C92F8807C0B8}" sibTransId="{3B765FB3-1A3D-443A-84BC-5A9D4AF10C6A}"/>
    <dgm:cxn modelId="{993D2C8E-ADCC-4F65-BB43-A3036A0ED269}" type="presParOf" srcId="{B27520C1-63B1-4951-95CE-D297937BEA8A}" destId="{23F35DF5-5CCC-47F6-A54E-9A2CE4B98BB0}" srcOrd="0" destOrd="0" presId="urn:microsoft.com/office/officeart/2005/8/layout/default"/>
    <dgm:cxn modelId="{83A87997-1298-496E-B16C-04ADA19DFF24}" type="presParOf" srcId="{B27520C1-63B1-4951-95CE-D297937BEA8A}" destId="{C4F2CCF4-4E83-4F9F-B6EE-58C800BFE96A}" srcOrd="1" destOrd="0" presId="urn:microsoft.com/office/officeart/2005/8/layout/default"/>
    <dgm:cxn modelId="{EC6728BB-2DC3-4B05-BD6D-60FA075C4553}" type="presParOf" srcId="{B27520C1-63B1-4951-95CE-D297937BEA8A}" destId="{528BB94F-E0A9-4868-8D35-CE2183CCCDB7}" srcOrd="2" destOrd="0" presId="urn:microsoft.com/office/officeart/2005/8/layout/default"/>
    <dgm:cxn modelId="{C8CBAFCA-267D-4C65-928B-F63877AA97BC}" type="presParOf" srcId="{B27520C1-63B1-4951-95CE-D297937BEA8A}" destId="{C01836D2-EAF5-4DA9-A1F9-C23C3AD4A879}" srcOrd="3" destOrd="0" presId="urn:microsoft.com/office/officeart/2005/8/layout/default"/>
    <dgm:cxn modelId="{FDBBD031-ADB7-4536-9416-EC34B21363FF}" type="presParOf" srcId="{B27520C1-63B1-4951-95CE-D297937BEA8A}" destId="{FF20919C-369C-45CA-ADDF-B32B14ED17FA}" srcOrd="4" destOrd="0" presId="urn:microsoft.com/office/officeart/2005/8/layout/default"/>
    <dgm:cxn modelId="{FA681B64-8905-479F-B539-90D958CF69C1}" type="presParOf" srcId="{B27520C1-63B1-4951-95CE-D297937BEA8A}" destId="{BFA69E53-1D48-4D0C-8196-7993A9986E3F}" srcOrd="5" destOrd="0" presId="urn:microsoft.com/office/officeart/2005/8/layout/default"/>
    <dgm:cxn modelId="{9513BDD9-5F42-4481-84AB-7CA2495289A2}" type="presParOf" srcId="{B27520C1-63B1-4951-95CE-D297937BEA8A}" destId="{DAD13FA8-3FD2-4062-89C4-55AA80682241}" srcOrd="6" destOrd="0" presId="urn:microsoft.com/office/officeart/2005/8/layout/default"/>
    <dgm:cxn modelId="{9585F4CC-5970-43FB-A749-A1487E69BA79}" type="presParOf" srcId="{B27520C1-63B1-4951-95CE-D297937BEA8A}" destId="{8288DED9-D87D-4A2C-A17E-2D7AE8B33249}" srcOrd="7" destOrd="0" presId="urn:microsoft.com/office/officeart/2005/8/layout/default"/>
    <dgm:cxn modelId="{F6F4123A-0466-4426-B6BB-EEDA0CF3CD19}" type="presParOf" srcId="{B27520C1-63B1-4951-95CE-D297937BEA8A}" destId="{90FB296A-14E9-4720-94FB-0C92C68CDA3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0.21086</cdr:x>
      <cdr:y>0.66964</cdr:y>
    </cdr:from>
    <cdr:to>
      <cdr:x>0.33485</cdr:x>
      <cdr:y>0.69221</cdr:y>
    </cdr:to>
    <cdr:sp macro="" textlink="">
      <cdr:nvSpPr>
        <cdr:cNvPr id="15" name="大波 14"/>
        <cdr:cNvSpPr/>
      </cdr:nvSpPr>
      <cdr:spPr>
        <a:xfrm xmlns:a="http://schemas.openxmlformats.org/drawingml/2006/main">
          <a:off x="641254" y="1356398"/>
          <a:ext cx="377070" cy="45719"/>
        </a:xfrm>
        <a:prstGeom xmlns:a="http://schemas.openxmlformats.org/drawingml/2006/main" prst="wave">
          <a:avLst/>
        </a:prstGeom>
        <a:solidFill xmlns:a="http://schemas.openxmlformats.org/drawingml/2006/main">
          <a:schemeClr val="bg1"/>
        </a:solidFill>
        <a:ln xmlns:a="http://schemas.openxmlformats.org/drawingml/2006/main" w="15875">
          <a:solidFill>
            <a:schemeClr val="bg1"/>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30" tIns="45714" rIns="91430" bIns="45714"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sz="1400" b="1" dirty="0">
            <a:solidFill>
              <a:prstClr val="black"/>
            </a:solidFill>
          </a:endParaRPr>
        </a:p>
      </cdr:txBody>
    </cdr:sp>
  </cdr:relSizeAnchor>
  <cdr:relSizeAnchor xmlns:cdr="http://schemas.openxmlformats.org/drawingml/2006/chartDrawing">
    <cdr:from>
      <cdr:x>0.32507</cdr:x>
      <cdr:y>0.66964</cdr:y>
    </cdr:from>
    <cdr:to>
      <cdr:x>0.44906</cdr:x>
      <cdr:y>0.69221</cdr:y>
    </cdr:to>
    <cdr:sp macro="" textlink="">
      <cdr:nvSpPr>
        <cdr:cNvPr id="19" name="大波 18"/>
        <cdr:cNvSpPr/>
      </cdr:nvSpPr>
      <cdr:spPr>
        <a:xfrm xmlns:a="http://schemas.openxmlformats.org/drawingml/2006/main">
          <a:off x="988582" y="1356397"/>
          <a:ext cx="377070" cy="45719"/>
        </a:xfrm>
        <a:prstGeom xmlns:a="http://schemas.openxmlformats.org/drawingml/2006/main" prst="wave">
          <a:avLst/>
        </a:prstGeom>
        <a:solidFill xmlns:a="http://schemas.openxmlformats.org/drawingml/2006/main">
          <a:schemeClr val="bg1"/>
        </a:solidFill>
        <a:ln xmlns:a="http://schemas.openxmlformats.org/drawingml/2006/main" w="15875">
          <a:solidFill>
            <a:schemeClr val="bg1"/>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30" tIns="45714" rIns="91430" bIns="45714"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sz="1400" b="1" dirty="0">
            <a:solidFill>
              <a:prstClr val="black"/>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2772724" cy="434410"/>
          </a:xfrm>
          <a:prstGeom prst="rect">
            <a:avLst/>
          </a:prstGeom>
          <a:noFill/>
          <a:ln w="9525">
            <a:noFill/>
            <a:miter lim="800000"/>
            <a:headEnd/>
            <a:tailEnd/>
          </a:ln>
          <a:effectLst/>
        </p:spPr>
        <p:txBody>
          <a:bodyPr vert="horz" wrap="square" lIns="83062" tIns="41531" rIns="83062" bIns="41531" numCol="1" anchor="t"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626567" y="1"/>
            <a:ext cx="2772724" cy="434410"/>
          </a:xfrm>
          <a:prstGeom prst="rect">
            <a:avLst/>
          </a:prstGeom>
          <a:noFill/>
          <a:ln w="9525">
            <a:noFill/>
            <a:miter lim="800000"/>
            <a:headEnd/>
            <a:tailEnd/>
          </a:ln>
          <a:effectLst/>
        </p:spPr>
        <p:txBody>
          <a:bodyPr vert="horz" wrap="square" lIns="83062" tIns="41531" rIns="83062" bIns="41531" numCol="1" anchor="t" anchorCtr="0" compatLnSpc="1">
            <a:prstTxWarp prst="textNoShape">
              <a:avLst/>
            </a:prstTxWarp>
          </a:bodyPr>
          <a:lstStyle>
            <a:lvl1pPr algn="r">
              <a:defRPr sz="11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1" y="8250993"/>
            <a:ext cx="2772724" cy="434409"/>
          </a:xfrm>
          <a:prstGeom prst="rect">
            <a:avLst/>
          </a:prstGeom>
          <a:noFill/>
          <a:ln w="9525">
            <a:noFill/>
            <a:miter lim="800000"/>
            <a:headEnd/>
            <a:tailEnd/>
          </a:ln>
          <a:effectLst/>
        </p:spPr>
        <p:txBody>
          <a:bodyPr vert="horz" wrap="square" lIns="83062" tIns="41531" rIns="83062" bIns="41531" numCol="1" anchor="b"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626567" y="8250993"/>
            <a:ext cx="2772724" cy="434409"/>
          </a:xfrm>
          <a:prstGeom prst="rect">
            <a:avLst/>
          </a:prstGeom>
          <a:noFill/>
          <a:ln w="9525">
            <a:noFill/>
            <a:miter lim="800000"/>
            <a:headEnd/>
            <a:tailEnd/>
          </a:ln>
          <a:effectLst/>
        </p:spPr>
        <p:txBody>
          <a:bodyPr vert="horz" wrap="square" lIns="83062" tIns="41531" rIns="83062" bIns="41531" numCol="1" anchor="b" anchorCtr="0" compatLnSpc="1">
            <a:prstTxWarp prst="textNoShape">
              <a:avLst/>
            </a:prstTxWarp>
          </a:bodyPr>
          <a:lstStyle>
            <a:lvl1pPr algn="r">
              <a:defRPr sz="11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772724" cy="434410"/>
          </a:xfrm>
          <a:prstGeom prst="rect">
            <a:avLst/>
          </a:prstGeom>
          <a:noFill/>
          <a:ln w="9525">
            <a:noFill/>
            <a:miter lim="800000"/>
            <a:headEnd/>
            <a:tailEnd/>
          </a:ln>
          <a:effectLst/>
        </p:spPr>
        <p:txBody>
          <a:bodyPr vert="horz" wrap="square" lIns="83047" tIns="41523" rIns="83047" bIns="41523" numCol="1" anchor="t"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626567" y="1"/>
            <a:ext cx="2772724" cy="434410"/>
          </a:xfrm>
          <a:prstGeom prst="rect">
            <a:avLst/>
          </a:prstGeom>
          <a:noFill/>
          <a:ln w="9525">
            <a:noFill/>
            <a:miter lim="800000"/>
            <a:headEnd/>
            <a:tailEnd/>
          </a:ln>
          <a:effectLst/>
        </p:spPr>
        <p:txBody>
          <a:bodyPr vert="horz" wrap="square" lIns="83047" tIns="41523" rIns="83047" bIns="41523" numCol="1" anchor="t" anchorCtr="0" compatLnSpc="1">
            <a:prstTxWarp prst="textNoShape">
              <a:avLst/>
            </a:prstTxWarp>
          </a:bodyPr>
          <a:lstStyle>
            <a:lvl1pPr algn="r">
              <a:defRPr sz="11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1027113" y="650875"/>
            <a:ext cx="4346575" cy="3259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41137" y="4127593"/>
            <a:ext cx="5120036" cy="3908292"/>
          </a:xfrm>
          <a:prstGeom prst="rect">
            <a:avLst/>
          </a:prstGeom>
          <a:noFill/>
          <a:ln w="9525">
            <a:noFill/>
            <a:miter lim="800000"/>
            <a:headEnd/>
            <a:tailEnd/>
          </a:ln>
          <a:effectLst/>
        </p:spPr>
        <p:txBody>
          <a:bodyPr vert="horz" wrap="square" lIns="83047" tIns="41523" rIns="83047" bIns="4152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1" y="8250993"/>
            <a:ext cx="2772724" cy="434409"/>
          </a:xfrm>
          <a:prstGeom prst="rect">
            <a:avLst/>
          </a:prstGeom>
          <a:noFill/>
          <a:ln w="9525">
            <a:noFill/>
            <a:miter lim="800000"/>
            <a:headEnd/>
            <a:tailEnd/>
          </a:ln>
          <a:effectLst/>
        </p:spPr>
        <p:txBody>
          <a:bodyPr vert="horz" wrap="square" lIns="83047" tIns="41523" rIns="83047" bIns="41523" numCol="1" anchor="b"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626567" y="8250993"/>
            <a:ext cx="2772724" cy="434409"/>
          </a:xfrm>
          <a:prstGeom prst="rect">
            <a:avLst/>
          </a:prstGeom>
          <a:noFill/>
          <a:ln w="9525">
            <a:noFill/>
            <a:miter lim="800000"/>
            <a:headEnd/>
            <a:tailEnd/>
          </a:ln>
          <a:effectLst/>
        </p:spPr>
        <p:txBody>
          <a:bodyPr vert="horz" wrap="square" lIns="83047" tIns="41523" rIns="83047" bIns="41523" numCol="1" anchor="b" anchorCtr="0" compatLnSpc="1">
            <a:prstTxWarp prst="textNoShape">
              <a:avLst/>
            </a:prstTxWarp>
          </a:bodyPr>
          <a:lstStyle>
            <a:lvl1pPr algn="r">
              <a:defRPr sz="11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a:t>
            </a:fld>
            <a:endParaRPr lang="en-US" altLang="ja-JP"/>
          </a:p>
        </p:txBody>
      </p:sp>
    </p:spTree>
    <p:extLst>
      <p:ext uri="{BB962C8B-B14F-4D97-AF65-F5344CB8AC3E}">
        <p14:creationId xmlns:p14="http://schemas.microsoft.com/office/powerpoint/2010/main" val="137427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71563" y="1189038"/>
            <a:ext cx="4278312" cy="32083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D8EB88-4801-4863-8747-3A53761E6CC7}" type="slidenum">
              <a:rPr kumimoji="1" lang="ja-JP" altLang="en-US" smtClean="0"/>
              <a:t>23</a:t>
            </a:fld>
            <a:endParaRPr kumimoji="1" lang="ja-JP" altLang="en-US"/>
          </a:p>
        </p:txBody>
      </p:sp>
    </p:spTree>
    <p:extLst>
      <p:ext uri="{BB962C8B-B14F-4D97-AF65-F5344CB8AC3E}">
        <p14:creationId xmlns:p14="http://schemas.microsoft.com/office/powerpoint/2010/main" val="2784882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35025" y="712788"/>
            <a:ext cx="4752975" cy="3563937"/>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a:xfrm>
            <a:off x="3637138" y="9029390"/>
            <a:ext cx="2782133" cy="475231"/>
          </a:xfrm>
          <a:prstGeom prst="rect">
            <a:avLst/>
          </a:prstGeom>
        </p:spPr>
        <p:txBody>
          <a:bodyPr/>
          <a:lstStyle/>
          <a:p>
            <a:pPr>
              <a:defRPr/>
            </a:pPr>
            <a:fld id="{9037E017-C4CE-4A86-8903-C7A029BF502A}" type="slidenum">
              <a:rPr lang="en-US" altLang="ja-JP" smtClean="0">
                <a:solidFill>
                  <a:prstClr val="black"/>
                </a:solidFill>
              </a:rPr>
              <a:pPr>
                <a:defRPr/>
              </a:pPr>
              <a:t>25</a:t>
            </a:fld>
            <a:endParaRPr lang="en-US" altLang="ja-JP" dirty="0">
              <a:solidFill>
                <a:prstClr val="black"/>
              </a:solidFill>
            </a:endParaRPr>
          </a:p>
        </p:txBody>
      </p:sp>
    </p:spTree>
    <p:extLst>
      <p:ext uri="{BB962C8B-B14F-4D97-AF65-F5344CB8AC3E}">
        <p14:creationId xmlns:p14="http://schemas.microsoft.com/office/powerpoint/2010/main" val="36001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29</a:t>
            </a:fld>
            <a:endParaRPr lang="en-US" altLang="ja-JP"/>
          </a:p>
        </p:txBody>
      </p:sp>
    </p:spTree>
    <p:extLst>
      <p:ext uri="{BB962C8B-B14F-4D97-AF65-F5344CB8AC3E}">
        <p14:creationId xmlns:p14="http://schemas.microsoft.com/office/powerpoint/2010/main" val="363588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41</a:t>
            </a:fld>
            <a:endParaRPr lang="en-US" altLang="ja-JP"/>
          </a:p>
        </p:txBody>
      </p:sp>
    </p:spTree>
    <p:extLst>
      <p:ext uri="{BB962C8B-B14F-4D97-AF65-F5344CB8AC3E}">
        <p14:creationId xmlns:p14="http://schemas.microsoft.com/office/powerpoint/2010/main" val="2370664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52</a:t>
            </a:fld>
            <a:endParaRPr lang="en-US" altLang="ja-JP"/>
          </a:p>
        </p:txBody>
      </p:sp>
    </p:spTree>
    <p:extLst>
      <p:ext uri="{BB962C8B-B14F-4D97-AF65-F5344CB8AC3E}">
        <p14:creationId xmlns:p14="http://schemas.microsoft.com/office/powerpoint/2010/main" val="298470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53</a:t>
            </a:fld>
            <a:endParaRPr lang="en-US" altLang="ja-JP"/>
          </a:p>
        </p:txBody>
      </p:sp>
    </p:spTree>
    <p:extLst>
      <p:ext uri="{BB962C8B-B14F-4D97-AF65-F5344CB8AC3E}">
        <p14:creationId xmlns:p14="http://schemas.microsoft.com/office/powerpoint/2010/main" val="362013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46D428-F929-4F79-89CA-1D5F5C21C1D4}" type="slidenum">
              <a:rPr kumimoji="1" lang="ja-JP" altLang="en-US" smtClean="0"/>
              <a:pPr/>
              <a:t>56</a:t>
            </a:fld>
            <a:endParaRPr kumimoji="1" lang="ja-JP" altLang="en-US"/>
          </a:p>
        </p:txBody>
      </p:sp>
    </p:spTree>
    <p:extLst>
      <p:ext uri="{BB962C8B-B14F-4D97-AF65-F5344CB8AC3E}">
        <p14:creationId xmlns:p14="http://schemas.microsoft.com/office/powerpoint/2010/main" val="3075694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A3CC692-EDC8-49F1-BAB1-BE79311B0895}" type="slidenum">
              <a:rPr kumimoji="1" lang="ja-JP" altLang="en-US" smtClean="0"/>
              <a:pPr/>
              <a:t>57</a:t>
            </a:fld>
            <a:endParaRPr kumimoji="1" lang="ja-JP" altLang="en-US"/>
          </a:p>
        </p:txBody>
      </p:sp>
    </p:spTree>
    <p:extLst>
      <p:ext uri="{BB962C8B-B14F-4D97-AF65-F5344CB8AC3E}">
        <p14:creationId xmlns:p14="http://schemas.microsoft.com/office/powerpoint/2010/main" val="392868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58</a:t>
            </a:fld>
            <a:endParaRPr lang="en-US" altLang="ja-JP"/>
          </a:p>
        </p:txBody>
      </p:sp>
    </p:spTree>
    <p:extLst>
      <p:ext uri="{BB962C8B-B14F-4D97-AF65-F5344CB8AC3E}">
        <p14:creationId xmlns:p14="http://schemas.microsoft.com/office/powerpoint/2010/main" val="1759081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12F1D2-DE4D-40E1-BD34-D8BCFA5CFEDA}" type="slidenum">
              <a:rPr kumimoji="1" lang="ja-JP" altLang="en-US" smtClean="0"/>
              <a:pPr/>
              <a:t>62</a:t>
            </a:fld>
            <a:endParaRPr kumimoji="1" lang="ja-JP" altLang="en-US"/>
          </a:p>
        </p:txBody>
      </p:sp>
    </p:spTree>
    <p:extLst>
      <p:ext uri="{BB962C8B-B14F-4D97-AF65-F5344CB8AC3E}">
        <p14:creationId xmlns:p14="http://schemas.microsoft.com/office/powerpoint/2010/main" val="26113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80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a:p>
        </p:txBody>
      </p:sp>
      <p:sp>
        <p:nvSpPr>
          <p:cNvPr id="4" name="スライド番号プレースホルダ 3"/>
          <p:cNvSpPr>
            <a:spLocks noGrp="1"/>
          </p:cNvSpPr>
          <p:nvPr>
            <p:ph type="sldNum" sz="quarter" idx="5"/>
          </p:nvPr>
        </p:nvSpPr>
        <p:spPr/>
        <p:txBody>
          <a:bodyPr/>
          <a:lstStyle/>
          <a:p>
            <a:pPr>
              <a:defRPr/>
            </a:pPr>
            <a:fld id="{F7C78E5D-D5DF-4D15-B4FE-634B7ED65280}" type="slidenum">
              <a:rPr lang="ja-JP" altLang="en-US" smtClean="0"/>
              <a:pPr>
                <a:defRPr/>
              </a:pPr>
              <a:t>65</a:t>
            </a:fld>
            <a:endParaRPr lang="ja-JP" altLang="en-US"/>
          </a:p>
        </p:txBody>
      </p:sp>
    </p:spTree>
    <p:extLst>
      <p:ext uri="{BB962C8B-B14F-4D97-AF65-F5344CB8AC3E}">
        <p14:creationId xmlns:p14="http://schemas.microsoft.com/office/powerpoint/2010/main" val="354266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2A6C371-E648-4A24-AC7E-8019E6CBC006}" type="slidenum">
              <a:rPr kumimoji="1" lang="ja-JP" altLang="en-US" smtClean="0"/>
              <a:pPr/>
              <a:t>66</a:t>
            </a:fld>
            <a:endParaRPr kumimoji="1" lang="ja-JP" altLang="en-US"/>
          </a:p>
        </p:txBody>
      </p:sp>
    </p:spTree>
    <p:extLst>
      <p:ext uri="{BB962C8B-B14F-4D97-AF65-F5344CB8AC3E}">
        <p14:creationId xmlns:p14="http://schemas.microsoft.com/office/powerpoint/2010/main" val="750488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71</a:t>
            </a:fld>
            <a:endParaRPr lang="en-US" altLang="ja-JP"/>
          </a:p>
        </p:txBody>
      </p:sp>
    </p:spTree>
    <p:extLst>
      <p:ext uri="{BB962C8B-B14F-4D97-AF65-F5344CB8AC3E}">
        <p14:creationId xmlns:p14="http://schemas.microsoft.com/office/powerpoint/2010/main" val="228907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72</a:t>
            </a:fld>
            <a:endParaRPr lang="en-US" altLang="ja-JP"/>
          </a:p>
        </p:txBody>
      </p:sp>
    </p:spTree>
    <p:extLst>
      <p:ext uri="{BB962C8B-B14F-4D97-AF65-F5344CB8AC3E}">
        <p14:creationId xmlns:p14="http://schemas.microsoft.com/office/powerpoint/2010/main" val="3386266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74</a:t>
            </a:fld>
            <a:endParaRPr lang="en-US" altLang="ja-JP"/>
          </a:p>
        </p:txBody>
      </p:sp>
    </p:spTree>
    <p:extLst>
      <p:ext uri="{BB962C8B-B14F-4D97-AF65-F5344CB8AC3E}">
        <p14:creationId xmlns:p14="http://schemas.microsoft.com/office/powerpoint/2010/main" val="3411932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76</a:t>
            </a:fld>
            <a:endParaRPr lang="en-US" altLang="ja-JP"/>
          </a:p>
        </p:txBody>
      </p:sp>
    </p:spTree>
    <p:extLst>
      <p:ext uri="{BB962C8B-B14F-4D97-AF65-F5344CB8AC3E}">
        <p14:creationId xmlns:p14="http://schemas.microsoft.com/office/powerpoint/2010/main" val="363865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a:t>
            </a:fld>
            <a:endParaRPr lang="en-US" altLang="ja-JP"/>
          </a:p>
        </p:txBody>
      </p:sp>
    </p:spTree>
    <p:extLst>
      <p:ext uri="{BB962C8B-B14F-4D97-AF65-F5344CB8AC3E}">
        <p14:creationId xmlns:p14="http://schemas.microsoft.com/office/powerpoint/2010/main" val="157203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a:t>
            </a:fld>
            <a:endParaRPr lang="en-US" altLang="ja-JP"/>
          </a:p>
        </p:txBody>
      </p:sp>
    </p:spTree>
    <p:extLst>
      <p:ext uri="{BB962C8B-B14F-4D97-AF65-F5344CB8AC3E}">
        <p14:creationId xmlns:p14="http://schemas.microsoft.com/office/powerpoint/2010/main" val="381303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10</a:t>
            </a:fld>
            <a:endParaRPr lang="en-US" altLang="ja-JP"/>
          </a:p>
        </p:txBody>
      </p:sp>
    </p:spTree>
    <p:extLst>
      <p:ext uri="{BB962C8B-B14F-4D97-AF65-F5344CB8AC3E}">
        <p14:creationId xmlns:p14="http://schemas.microsoft.com/office/powerpoint/2010/main" val="77386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0" y="655638"/>
            <a:ext cx="4373563" cy="32797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938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829178"/>
            <a:fld id="{D151E0D1-2744-41E2-AC8D-5279E1239CC6}" type="slidenum">
              <a:rPr lang="en-US" altLang="ja-JP" smtClean="0">
                <a:solidFill>
                  <a:prstClr val="black"/>
                </a:solidFill>
                <a:ea typeface="ＭＳ Ｐゴシック" charset="-128"/>
              </a:rPr>
              <a:pPr defTabSz="829178"/>
              <a:t>14</a:t>
            </a:fld>
            <a:endParaRPr lang="en-US" altLang="ja-JP">
              <a:solidFill>
                <a:prstClr val="black"/>
              </a:solidFill>
              <a:ea typeface="ＭＳ Ｐゴシック" charset="-128"/>
            </a:endParaRPr>
          </a:p>
        </p:txBody>
      </p:sp>
      <p:sp>
        <p:nvSpPr>
          <p:cNvPr id="4099" name="Rectangle 2"/>
          <p:cNvSpPr>
            <a:spLocks noGrp="1" noRot="1" noChangeAspect="1" noChangeArrowheads="1" noTextEdit="1"/>
          </p:cNvSpPr>
          <p:nvPr>
            <p:ph type="sldImg"/>
          </p:nvPr>
        </p:nvSpPr>
        <p:spPr bwMode="auto">
          <a:xfrm>
            <a:off x="836613" y="712788"/>
            <a:ext cx="4751387" cy="3563937"/>
          </a:xfrm>
          <a:noFill/>
          <a:ln>
            <a:solidFill>
              <a:srgbClr val="000000"/>
            </a:solidFill>
            <a:miter lim="800000"/>
            <a:headEnd/>
            <a:tailEnd/>
          </a:ln>
        </p:spPr>
      </p:sp>
      <p:sp>
        <p:nvSpPr>
          <p:cNvPr id="4100"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127043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31850" y="712788"/>
            <a:ext cx="4759325" cy="3568700"/>
          </a:xfrm>
        </p:spPr>
      </p:sp>
      <p:sp>
        <p:nvSpPr>
          <p:cNvPr id="3" name="ノート プレースホルダ 2"/>
          <p:cNvSpPr>
            <a:spLocks noGrp="1"/>
          </p:cNvSpPr>
          <p:nvPr>
            <p:ph type="body" idx="1"/>
          </p:nvPr>
        </p:nvSpPr>
        <p:spPr/>
        <p:txBody>
          <a:bodyPr>
            <a:normAutofit/>
          </a:bodyPr>
          <a:lstStyle/>
          <a:p>
            <a:r>
              <a:rPr lang="ja-JP" altLang="en-US" dirty="0"/>
              <a:t>なぜ矯正施設に対象が拡大されたのか？</a:t>
            </a:r>
            <a:endParaRPr lang="en-US" altLang="ja-JP" dirty="0"/>
          </a:p>
          <a:p>
            <a:r>
              <a:rPr lang="ja-JP" altLang="en-US" dirty="0"/>
              <a:t>受け止め手となっていただきたい。</a:t>
            </a:r>
          </a:p>
        </p:txBody>
      </p:sp>
      <p:sp>
        <p:nvSpPr>
          <p:cNvPr id="4" name="スライド番号プレースホルダ 3"/>
          <p:cNvSpPr>
            <a:spLocks noGrp="1"/>
          </p:cNvSpPr>
          <p:nvPr>
            <p:ph type="sldNum" sz="quarter" idx="10"/>
          </p:nvPr>
        </p:nvSpPr>
        <p:spPr/>
        <p:txBody>
          <a:bodyPr/>
          <a:lstStyle/>
          <a:p>
            <a:pPr>
              <a:defRPr/>
            </a:pPr>
            <a:fld id="{CC6E6145-E342-49EF-A36E-3D5C35CCF238}"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1557573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22</a:t>
            </a:fld>
            <a:endParaRPr lang="en-US" altLang="ja-JP"/>
          </a:p>
        </p:txBody>
      </p:sp>
    </p:spTree>
    <p:extLst>
      <p:ext uri="{BB962C8B-B14F-4D97-AF65-F5344CB8AC3E}">
        <p14:creationId xmlns:p14="http://schemas.microsoft.com/office/powerpoint/2010/main" val="68001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
        <p:nvSpPr>
          <p:cNvPr id="7" name="Rectangle 5">
            <a:extLst>
              <a:ext uri="{FF2B5EF4-FFF2-40B4-BE49-F238E27FC236}">
                <a16:creationId xmlns:a16="http://schemas.microsoft.com/office/drawing/2014/main" xmlns="" id="{C338D43C-4077-4E8F-A331-72C120E2CE5C}"/>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3958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
        <p:nvSpPr>
          <p:cNvPr id="7" name="Rectangle 5">
            <a:extLst>
              <a:ext uri="{FF2B5EF4-FFF2-40B4-BE49-F238E27FC236}">
                <a16:creationId xmlns:a16="http://schemas.microsoft.com/office/drawing/2014/main" xmlns="" id="{5FFF246E-87E2-4803-858E-A259790574C8}"/>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41307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
        <p:nvSpPr>
          <p:cNvPr id="7" name="Rectangle 5">
            <a:extLst>
              <a:ext uri="{FF2B5EF4-FFF2-40B4-BE49-F238E27FC236}">
                <a16:creationId xmlns:a16="http://schemas.microsoft.com/office/drawing/2014/main" xmlns="" id="{B4E14D05-3CEC-4D58-8E40-18C96D55B70E}"/>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147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
        <p:nvSpPr>
          <p:cNvPr id="7" name="Rectangle 5">
            <a:extLst>
              <a:ext uri="{FF2B5EF4-FFF2-40B4-BE49-F238E27FC236}">
                <a16:creationId xmlns:a16="http://schemas.microsoft.com/office/drawing/2014/main" xmlns="" id="{F9F43A9E-F737-4D98-8102-8FB990FF00F5}"/>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91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
        <p:nvSpPr>
          <p:cNvPr id="8" name="Rectangle 5">
            <a:extLst>
              <a:ext uri="{FF2B5EF4-FFF2-40B4-BE49-F238E27FC236}">
                <a16:creationId xmlns:a16="http://schemas.microsoft.com/office/drawing/2014/main" xmlns="" id="{571A0C15-E24B-46B2-BCF7-7CD704D35B2B}"/>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18547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
        <p:nvSpPr>
          <p:cNvPr id="10" name="Rectangle 5">
            <a:extLst>
              <a:ext uri="{FF2B5EF4-FFF2-40B4-BE49-F238E27FC236}">
                <a16:creationId xmlns:a16="http://schemas.microsoft.com/office/drawing/2014/main" xmlns="" id="{8CD627E2-D628-474D-8C56-1B4DBDFDC9B8}"/>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8597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
        <p:nvSpPr>
          <p:cNvPr id="6" name="Rectangle 5">
            <a:extLst>
              <a:ext uri="{FF2B5EF4-FFF2-40B4-BE49-F238E27FC236}">
                <a16:creationId xmlns:a16="http://schemas.microsoft.com/office/drawing/2014/main" xmlns="" id="{ACABA477-0FEB-484F-A811-AE6899E102AD}"/>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2007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
        <p:nvSpPr>
          <p:cNvPr id="5" name="Rectangle 5">
            <a:extLst>
              <a:ext uri="{FF2B5EF4-FFF2-40B4-BE49-F238E27FC236}">
                <a16:creationId xmlns:a16="http://schemas.microsoft.com/office/drawing/2014/main" xmlns="" id="{F468B083-2A5A-4F60-9525-B86DF105A9E9}"/>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02132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
        <p:nvSpPr>
          <p:cNvPr id="8" name="Rectangle 5">
            <a:extLst>
              <a:ext uri="{FF2B5EF4-FFF2-40B4-BE49-F238E27FC236}">
                <a16:creationId xmlns:a16="http://schemas.microsoft.com/office/drawing/2014/main" xmlns="" id="{D6AE6BA7-523D-4C06-9877-C8E873BFFBC8}"/>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2675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
        <p:nvSpPr>
          <p:cNvPr id="8" name="Rectangle 5">
            <a:extLst>
              <a:ext uri="{FF2B5EF4-FFF2-40B4-BE49-F238E27FC236}">
                <a16:creationId xmlns:a16="http://schemas.microsoft.com/office/drawing/2014/main" xmlns="" id="{89C7F6E9-1F04-4899-BCDC-EC50915E394E}"/>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06259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0" y="6589861"/>
            <a:ext cx="3203848" cy="268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defRPr>
            </a:lvl1pPr>
          </a:lstStyle>
          <a:p>
            <a:pPr>
              <a:defRPr/>
            </a:pPr>
            <a:r>
              <a:rPr lang="zh-TW"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sz="1100" dirty="0"/>
          </a:p>
        </p:txBody>
      </p:sp>
      <p:sp>
        <p:nvSpPr>
          <p:cNvPr id="1030" name="Rectangle 6"/>
          <p:cNvSpPr>
            <a:spLocks noGrp="1" noChangeArrowheads="1"/>
          </p:cNvSpPr>
          <p:nvPr>
            <p:ph type="sldNum" sz="quarter" idx="4"/>
          </p:nvPr>
        </p:nvSpPr>
        <p:spPr bwMode="auto">
          <a:xfrm>
            <a:off x="7010400" y="6589861"/>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26.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png"/><Relationship Id="rId10" Type="http://schemas.openxmlformats.org/officeDocument/2006/relationships/image" Target="../media/image31.jpeg"/><Relationship Id="rId4" Type="http://schemas.openxmlformats.org/officeDocument/2006/relationships/image" Target="../media/image34.png"/><Relationship Id="rId9" Type="http://schemas.openxmlformats.org/officeDocument/2006/relationships/image" Target="../media/image38.wmf"/></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image" Target="../media/image49.png"/><Relationship Id="rId7" Type="http://schemas.openxmlformats.org/officeDocument/2006/relationships/hyperlink" Target="http://4.bp.blogspot.com/-ke7saK4PTws/VtofVghdB5I/AAAAAAAA4W0/YJH_oExnMBo/s800/car_green.png" TargetMode="External"/><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hyperlink" Target="http://4.bp.blogspot.com/-bpRAktDRy3Y/WGnPYN1nibI/AAAAAAABA5c/4UKn82O-hx0npPoYWVqcFXlUALmmLCmhACLcB/s800/mountain_yama.png" TargetMode="External"/><Relationship Id="rId16"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image" Target="../media/image50.png"/><Relationship Id="rId15" Type="http://schemas.openxmlformats.org/officeDocument/2006/relationships/image" Target="../media/image58.png"/><Relationship Id="rId10" Type="http://schemas.openxmlformats.org/officeDocument/2006/relationships/hyperlink" Target="http://2.bp.blogspot.com/-mcBTpFJvFNo/WeAFbqrzyHI/AAAAAAABHjQ/5cGZy_hvgtwumLbyggYibhxmj7lunDhwACLcBGAs/s800/building_mansion2.png" TargetMode="External"/><Relationship Id="rId4" Type="http://schemas.openxmlformats.org/officeDocument/2006/relationships/hyperlink" Target="http://2.bp.blogspot.com/-CcPxqR5ZwmU/U0pTZFbJGMI/AAAAAAAAfKA/fizLuwMlaH4/s800/tatemono_kaigo_shisetsu.png" TargetMode="External"/><Relationship Id="rId9" Type="http://schemas.openxmlformats.org/officeDocument/2006/relationships/image" Target="../media/image53.png"/><Relationship Id="rId14"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5.wmf"/><Relationship Id="rId5" Type="http://schemas.openxmlformats.org/officeDocument/2006/relationships/image" Target="../media/image64.png"/><Relationship Id="rId10" Type="http://schemas.microsoft.com/office/2007/relationships/hdphoto" Target="../media/hdphoto1.wdp"/><Relationship Id="rId4" Type="http://schemas.openxmlformats.org/officeDocument/2006/relationships/image" Target="../media/image63.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1.emf"/><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emf"/><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hyperlink" Target="http://www.google.co.jp/url?sa=i&amp;rct=j&amp;q=&amp;esrc=s&amp;source=images&amp;cd=&amp;cad=rja&amp;uact=8&amp;ved=0ahUKEwiC09q3qPPRAhUMU7wKHQaYAFAQjRwIBw&amp;url=http://www.bright-lawoffice.com/saiban01.html&amp;psig=AFQjCNEMlAx2zo0EOQKVFaSy3Dl9fhAh2g&amp;ust=1486189527363002" TargetMode="External"/><Relationship Id="rId13" Type="http://schemas.openxmlformats.org/officeDocument/2006/relationships/image" Target="../media/image81.png"/><Relationship Id="rId18" Type="http://schemas.openxmlformats.org/officeDocument/2006/relationships/image" Target="../media/image84.jpeg"/><Relationship Id="rId3" Type="http://schemas.openxmlformats.org/officeDocument/2006/relationships/image" Target="../media/image76.jpeg"/><Relationship Id="rId21" Type="http://schemas.openxmlformats.org/officeDocument/2006/relationships/image" Target="../media/image86.jpeg"/><Relationship Id="rId7" Type="http://schemas.microsoft.com/office/2007/relationships/hdphoto" Target="../media/hdphoto3.wdp"/><Relationship Id="rId12" Type="http://schemas.openxmlformats.org/officeDocument/2006/relationships/hyperlink" Target="http://www.google.co.jp/url?sa=i&amp;rct=j&amp;q=&amp;esrc=s&amp;source=images&amp;cd=&amp;cad=rja&amp;uact=8&amp;ved=0ahUKEwi21Mr_rPPRAhWMXrwKHZUmB8cQjRwIBw&amp;url=http://www.irasutoya.com/2014/09/blog-post_69.html&amp;bvm=bv.146094739,d.dGc&amp;psig=AFQjCNGGJEkSEEHmZb4vbxQIPkmjkTv71A&amp;ust=1486191071025455" TargetMode="External"/><Relationship Id="rId17" Type="http://schemas.openxmlformats.org/officeDocument/2006/relationships/image" Target="../media/image83.png"/><Relationship Id="rId2" Type="http://schemas.openxmlformats.org/officeDocument/2006/relationships/notesSlide" Target="../notesSlides/notesSlide9.xml"/><Relationship Id="rId16" Type="http://schemas.openxmlformats.org/officeDocument/2006/relationships/hyperlink" Target="http://www.google.co.jp/url?sa=i&amp;rct=j&amp;q=&amp;esrc=s&amp;source=images&amp;cd=&amp;cad=rja&amp;uact=8&amp;ved=0ahUKEwjgoaGbrvPRAhVF2LwKHbJoDpsQjRwIBw&amp;url=http://www.minnanokaigo.com/guide/homecare/how-to-choose-care-manager/&amp;psig=AFQjCNHnxEi8DPsyHD_GqA4D8YsEp6zkrA&amp;ust=1486191802637164" TargetMode="External"/><Relationship Id="rId20"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80.gif"/><Relationship Id="rId5" Type="http://schemas.microsoft.com/office/2007/relationships/hdphoto" Target="../media/hdphoto2.wdp"/><Relationship Id="rId15" Type="http://schemas.openxmlformats.org/officeDocument/2006/relationships/image" Target="../media/image82.png"/><Relationship Id="rId10" Type="http://schemas.microsoft.com/office/2007/relationships/hdphoto" Target="../media/hdphoto4.wdp"/><Relationship Id="rId19" Type="http://schemas.openxmlformats.org/officeDocument/2006/relationships/hyperlink" Target="http://www.google.co.jp/url?sa=i&amp;rct=j&amp;q=&amp;esrc=s&amp;source=images&amp;cd=&amp;cad=rja&amp;uact=8&amp;ved=0ahUKEwjhsK-ItPPRAhUDWbwKHbvZAv0QjRwIBw&amp;url=http://www.irasutoya.com/2016/01/blog-post_4.html&amp;psig=AFQjCNHm50gW-PjQNCN98_w_VayEVozXQA&amp;ust=1486193416180081" TargetMode="External"/><Relationship Id="rId4" Type="http://schemas.openxmlformats.org/officeDocument/2006/relationships/image" Target="../media/image77.png"/><Relationship Id="rId9" Type="http://schemas.openxmlformats.org/officeDocument/2006/relationships/image" Target="../media/image79.png"/><Relationship Id="rId14" Type="http://schemas.openxmlformats.org/officeDocument/2006/relationships/hyperlink" Target="http://www.google.co.jp/url?sa=i&amp;rct=j&amp;q=&amp;esrc=s&amp;source=images&amp;cd=&amp;cad=rja&amp;uact=8&amp;ved=0ahUKEwif9p3erfPRAhXJTLwKHW9qBwwQjRwIBw&amp;url=http://with.sonysonpo.co.jp/wisdom/auto/detail_198429.html&amp;psig=AFQjCNHvvIoG0ooSXh6rMTeiw27QDaq7Dw&amp;ust=1486191566370012" TargetMode="External"/><Relationship Id="rId22" Type="http://schemas.openxmlformats.org/officeDocument/2006/relationships/image" Target="../media/image8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jpe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jpeg"/><Relationship Id="rId11" Type="http://schemas.openxmlformats.org/officeDocument/2006/relationships/image" Target="../media/image99.png"/><Relationship Id="rId5" Type="http://schemas.openxmlformats.org/officeDocument/2006/relationships/image" Target="../media/image93.jpeg"/><Relationship Id="rId10" Type="http://schemas.openxmlformats.org/officeDocument/2006/relationships/image" Target="../media/image98.jpeg"/><Relationship Id="rId4" Type="http://schemas.openxmlformats.org/officeDocument/2006/relationships/image" Target="../media/image92.jpeg"/><Relationship Id="rId9" Type="http://schemas.openxmlformats.org/officeDocument/2006/relationships/image" Target="../media/image9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jhsK-ItPPRAhUDWbwKHbvZAv0QjRwIBw&amp;url=http://www.irasutoya.com/2016/01/blog-post_4.html&amp;psig=AFQjCNHm50gW-PjQNCN98_w_VayEVozXQA&amp;ust=148619341618008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7.jpeg"/><Relationship Id="rId4" Type="http://schemas.openxmlformats.org/officeDocument/2006/relationships/image" Target="../media/image8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emf"/><Relationship Id="rId3" Type="http://schemas.openxmlformats.org/officeDocument/2006/relationships/image" Target="../media/image10.gif"/><Relationship Id="rId7" Type="http://schemas.openxmlformats.org/officeDocument/2006/relationships/image" Target="../media/image14.png"/><Relationship Id="rId12" Type="http://schemas.openxmlformats.org/officeDocument/2006/relationships/image" Target="../media/image19.emf"/><Relationship Id="rId17" Type="http://schemas.openxmlformats.org/officeDocument/2006/relationships/image" Target="../media/image24.wmf"/><Relationship Id="rId2" Type="http://schemas.openxmlformats.org/officeDocument/2006/relationships/image" Target="../media/image9.wmf"/><Relationship Id="rId16"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13.gif"/><Relationship Id="rId11" Type="http://schemas.openxmlformats.org/officeDocument/2006/relationships/image" Target="../media/image18.wmf"/><Relationship Id="rId5" Type="http://schemas.openxmlformats.org/officeDocument/2006/relationships/image" Target="../media/image12.gif"/><Relationship Id="rId15" Type="http://schemas.openxmlformats.org/officeDocument/2006/relationships/image" Target="../media/image22.gif"/><Relationship Id="rId10" Type="http://schemas.openxmlformats.org/officeDocument/2006/relationships/image" Target="../media/image17.wmf"/><Relationship Id="rId4" Type="http://schemas.openxmlformats.org/officeDocument/2006/relationships/image" Target="../media/image11.png"/><Relationship Id="rId9" Type="http://schemas.openxmlformats.org/officeDocument/2006/relationships/image" Target="../media/image16.wmf"/><Relationship Id="rId1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64" y="764705"/>
            <a:ext cx="7772400" cy="648072"/>
          </a:xfrm>
        </p:spPr>
        <p:txBody>
          <a:bodyPr/>
          <a:lstStyle/>
          <a:p>
            <a:r>
              <a:rPr lang="ja-JP" altLang="en-US" sz="2400" dirty="0"/>
              <a:t>令和元</a:t>
            </a:r>
            <a:r>
              <a:rPr kumimoji="1" lang="ja-JP" altLang="en-US" sz="2400" dirty="0"/>
              <a:t>年度主任相談支援専門員養成研修</a:t>
            </a:r>
            <a:endParaRPr kumimoji="1" lang="ja-JP" altLang="en-US" dirty="0"/>
          </a:p>
        </p:txBody>
      </p:sp>
      <p:sp>
        <p:nvSpPr>
          <p:cNvPr id="3" name="サブタイトル 2"/>
          <p:cNvSpPr>
            <a:spLocks noGrp="1"/>
          </p:cNvSpPr>
          <p:nvPr>
            <p:ph type="subTitle" idx="1"/>
          </p:nvPr>
        </p:nvSpPr>
        <p:spPr>
          <a:xfrm>
            <a:off x="1371600" y="4365104"/>
            <a:ext cx="6400800" cy="1273696"/>
          </a:xfrm>
        </p:spPr>
        <p:txBody>
          <a:bodyPr/>
          <a:lstStyle/>
          <a:p>
            <a:r>
              <a:rPr lang="ja-JP" altLang="en-US" sz="2000" dirty="0"/>
              <a:t>株式会社</a:t>
            </a:r>
            <a:r>
              <a:rPr lang="en-US" altLang="ja-JP" sz="2000" dirty="0"/>
              <a:t>RETICE</a:t>
            </a:r>
            <a:endParaRPr lang="zh-TW" altLang="en-US" sz="2000" dirty="0"/>
          </a:p>
          <a:p>
            <a:r>
              <a:rPr lang="zh-TW" altLang="en-US" sz="2000" dirty="0"/>
              <a:t>相談支援</a:t>
            </a:r>
            <a:r>
              <a:rPr lang="ja-JP" altLang="en-US" sz="2000" dirty="0"/>
              <a:t>専門員　東美奈子</a:t>
            </a:r>
            <a:endParaRPr lang="zh-TW" altLang="en-US" sz="2000" dirty="0"/>
          </a:p>
          <a:p>
            <a:r>
              <a:rPr lang="ja-JP" altLang="en-US" sz="2000" dirty="0"/>
              <a:t>令和元</a:t>
            </a:r>
            <a:r>
              <a:rPr lang="zh-CN" altLang="en-US" sz="2000" dirty="0"/>
              <a:t>年</a:t>
            </a:r>
            <a:r>
              <a:rPr lang="ja-JP" altLang="en-US" sz="2000" dirty="0"/>
              <a:t>１２</a:t>
            </a:r>
            <a:r>
              <a:rPr lang="zh-CN" altLang="en-US" sz="2000" dirty="0"/>
              <a:t>月</a:t>
            </a:r>
          </a:p>
          <a:p>
            <a:endParaRPr kumimoji="1" lang="ja-JP" altLang="en-US" dirty="0"/>
          </a:p>
        </p:txBody>
      </p:sp>
      <p:sp>
        <p:nvSpPr>
          <p:cNvPr id="5" name="タイトル 1"/>
          <p:cNvSpPr txBox="1">
            <a:spLocks/>
          </p:cNvSpPr>
          <p:nvPr/>
        </p:nvSpPr>
        <p:spPr bwMode="auto">
          <a:xfrm>
            <a:off x="311592" y="2019202"/>
            <a:ext cx="8496944"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a:t>多職種協働（チームアプローチ）の考え方と展開方法</a:t>
            </a:r>
          </a:p>
        </p:txBody>
      </p:sp>
      <p:sp>
        <p:nvSpPr>
          <p:cNvPr id="7" name="スライド番号プレースホルダー 6">
            <a:extLst>
              <a:ext uri="{FF2B5EF4-FFF2-40B4-BE49-F238E27FC236}">
                <a16:creationId xmlns:a16="http://schemas.microsoft.com/office/drawing/2014/main" xmlns="" id="{032F341A-D326-445C-880A-279CD42B1C4D}"/>
              </a:ext>
            </a:extLst>
          </p:cNvPr>
          <p:cNvSpPr>
            <a:spLocks noGrp="1"/>
          </p:cNvSpPr>
          <p:nvPr>
            <p:ph type="sldNum" sz="quarter" idx="12"/>
          </p:nvPr>
        </p:nvSpPr>
        <p:spPr/>
        <p:txBody>
          <a:bodyPr/>
          <a:lstStyle/>
          <a:p>
            <a:pPr>
              <a:defRPr/>
            </a:pPr>
            <a:fld id="{F90A3C79-1AFD-481B-B685-7933BCD0898B}" type="slidenum">
              <a:rPr lang="en-US" altLang="ja-JP" smtClean="0"/>
              <a:pPr>
                <a:defRPr/>
              </a:pPr>
              <a:t>1</a:t>
            </a:fld>
            <a:endParaRPr lang="en-US" altLang="ja-JP"/>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bwMode="auto">
          <a:xfrm>
            <a:off x="28345" y="-346880"/>
            <a:ext cx="9208738" cy="0"/>
          </a:xfrm>
          <a:prstGeom prst="line">
            <a:avLst/>
          </a:prstGeom>
          <a:noFill/>
          <a:ln w="9525" cap="flat" cmpd="sng" algn="ctr">
            <a:solidFill>
              <a:srgbClr val="99CCFF"/>
            </a:solidFill>
            <a:prstDash val="solid"/>
          </a:ln>
          <a:effectLst/>
        </p:spPr>
      </p:cxnSp>
      <p:sp>
        <p:nvSpPr>
          <p:cNvPr id="46" name="Rectangle 2"/>
          <p:cNvSpPr>
            <a:spLocks noChangeArrowheads="1"/>
          </p:cNvSpPr>
          <p:nvPr/>
        </p:nvSpPr>
        <p:spPr bwMode="auto">
          <a:xfrm>
            <a:off x="0" y="170040"/>
            <a:ext cx="9144000" cy="398209"/>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srgbClr val="000000"/>
                </a:solidFill>
                <a:latin typeface="HG創英角ｺﾞｼｯｸUB" panose="020B0909000000000000" pitchFamily="49" charset="-128"/>
                <a:ea typeface="HG創英角ｺﾞｼｯｸUB" panose="020B0909000000000000" pitchFamily="49" charset="-128"/>
              </a:rPr>
              <a:t>医療的ケアを要する障害児に対する支援</a:t>
            </a:r>
            <a:endParaRPr lang="en-US" altLang="ja-JP" sz="2215" spc="-92"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47" name="角丸四角形 46"/>
          <p:cNvSpPr/>
          <p:nvPr/>
        </p:nvSpPr>
        <p:spPr>
          <a:xfrm>
            <a:off x="59082" y="688848"/>
            <a:ext cx="8972664" cy="1211368"/>
          </a:xfrm>
          <a:prstGeom prst="roundRect">
            <a:avLst>
              <a:gd name="adj" fmla="val 4923"/>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ja-JP" sz="1292" dirty="0">
                <a:solidFill>
                  <a:srgbClr val="000000"/>
                </a:solidFill>
                <a:latin typeface="HGPｺﾞｼｯｸM" panose="020B0600000000000000" pitchFamily="50" charset="-128"/>
                <a:ea typeface="HGPｺﾞｼｯｸM" panose="020B0600000000000000" pitchFamily="50" charset="-128"/>
              </a:rPr>
              <a:t>○　医療技術の進歩等を背景として、ＮＩＣＵ等に長期間入院した後、</a:t>
            </a:r>
            <a:r>
              <a:rPr lang="ja-JP" altLang="en-US" sz="1292" dirty="0">
                <a:solidFill>
                  <a:srgbClr val="000000"/>
                </a:solidFill>
                <a:latin typeface="HGPｺﾞｼｯｸM" panose="020B0600000000000000" pitchFamily="50" charset="-128"/>
                <a:ea typeface="HGPｺﾞｼｯｸM" panose="020B0600000000000000" pitchFamily="50" charset="-128"/>
              </a:rPr>
              <a:t>引き続き</a:t>
            </a:r>
            <a:r>
              <a:rPr lang="ja-JP" altLang="ja-JP" sz="1292" dirty="0">
                <a:solidFill>
                  <a:srgbClr val="000000"/>
                </a:solidFill>
                <a:latin typeface="HGPｺﾞｼｯｸM" panose="020B0600000000000000" pitchFamily="50" charset="-128"/>
                <a:ea typeface="HGPｺﾞｼｯｸM" panose="020B0600000000000000" pitchFamily="50" charset="-128"/>
              </a:rPr>
              <a:t>人工呼吸器</a:t>
            </a:r>
            <a:r>
              <a:rPr lang="ja-JP" altLang="en-US" sz="1292" dirty="0">
                <a:solidFill>
                  <a:srgbClr val="000000"/>
                </a:solidFill>
                <a:latin typeface="HGPｺﾞｼｯｸM" panose="020B0600000000000000" pitchFamily="50" charset="-128"/>
                <a:ea typeface="HGPｺﾞｼｯｸM" panose="020B0600000000000000" pitchFamily="50" charset="-128"/>
              </a:rPr>
              <a:t>や胃</a:t>
            </a:r>
            <a:r>
              <a:rPr lang="ja-JP" altLang="en-US" sz="1292" dirty="0" err="1">
                <a:solidFill>
                  <a:srgbClr val="000000"/>
                </a:solidFill>
                <a:latin typeface="HGPｺﾞｼｯｸM" panose="020B0600000000000000" pitchFamily="50" charset="-128"/>
                <a:ea typeface="HGPｺﾞｼｯｸM" panose="020B0600000000000000" pitchFamily="50" charset="-128"/>
              </a:rPr>
              <a:t>ろう</a:t>
            </a:r>
            <a:r>
              <a:rPr lang="ja-JP" altLang="ja-JP" sz="1292" dirty="0">
                <a:solidFill>
                  <a:srgbClr val="000000"/>
                </a:solidFill>
                <a:latin typeface="HGPｺﾞｼｯｸM" panose="020B0600000000000000" pitchFamily="50" charset="-128"/>
                <a:ea typeface="HGPｺﾞｼｯｸM" panose="020B0600000000000000" pitchFamily="50" charset="-128"/>
              </a:rPr>
              <a:t>等を使用し、たんの吸引</a:t>
            </a:r>
            <a:r>
              <a:rPr lang="ja-JP" altLang="en-US" sz="1292" dirty="0">
                <a:solidFill>
                  <a:srgbClr val="000000"/>
                </a:solidFill>
                <a:latin typeface="HGPｺﾞｼｯｸM" panose="020B0600000000000000" pitchFamily="50" charset="-128"/>
                <a:ea typeface="HGPｺﾞｼｯｸM" panose="020B0600000000000000" pitchFamily="50" charset="-128"/>
              </a:rPr>
              <a:t>や経管栄養</a:t>
            </a:r>
            <a:r>
              <a:rPr lang="ja-JP" altLang="ja-JP" sz="1292" dirty="0">
                <a:solidFill>
                  <a:srgbClr val="000000"/>
                </a:solidFill>
                <a:latin typeface="HGPｺﾞｼｯｸM" panose="020B0600000000000000" pitchFamily="50" charset="-128"/>
                <a:ea typeface="HGPｺﾞｼｯｸM" panose="020B0600000000000000" pitchFamily="50" charset="-128"/>
              </a:rPr>
              <a:t>などの医療的ケアが必要な障害児（医療的ケア児）が増加している。</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ja-JP" altLang="ja-JP" sz="277"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spcBef>
                <a:spcPts val="0"/>
              </a:spcBef>
              <a:spcAft>
                <a:spcPts val="0"/>
              </a:spcAft>
            </a:pPr>
            <a:r>
              <a:rPr lang="ja-JP" altLang="ja-JP" sz="1292" dirty="0">
                <a:solidFill>
                  <a:srgbClr val="000000"/>
                </a:solidFill>
                <a:latin typeface="HGPｺﾞｼｯｸM" panose="020B0600000000000000" pitchFamily="50" charset="-128"/>
                <a:ea typeface="HGPｺﾞｼｯｸM" panose="020B0600000000000000" pitchFamily="50" charset="-128"/>
              </a:rPr>
              <a:t>○　</a:t>
            </a:r>
            <a:r>
              <a:rPr lang="ja-JP" altLang="en-US" sz="1292" dirty="0">
                <a:solidFill>
                  <a:srgbClr val="000000"/>
                </a:solidFill>
                <a:latin typeface="HGPｺﾞｼｯｸM" panose="020B0600000000000000" pitchFamily="50" charset="-128"/>
                <a:ea typeface="HGPｺﾞｼｯｸM" panose="020B0600000000000000" pitchFamily="50" charset="-128"/>
              </a:rPr>
              <a:t>このため、</a:t>
            </a:r>
            <a:r>
              <a:rPr lang="ja-JP" altLang="ja-JP" sz="1292" dirty="0">
                <a:solidFill>
                  <a:srgbClr val="000000"/>
                </a:solidFill>
                <a:latin typeface="HGPｺﾞｼｯｸM" panose="020B0600000000000000" pitchFamily="50" charset="-128"/>
                <a:ea typeface="HGPｺﾞｼｯｸM" panose="020B0600000000000000" pitchFamily="50" charset="-128"/>
              </a:rPr>
              <a:t>医療的ケア児が、地域において必要な支援を円滑に受けることができるよう、地方公共団体は保健、</a:t>
            </a:r>
            <a:r>
              <a:rPr lang="ja-JP" altLang="en-US" sz="1292" dirty="0">
                <a:solidFill>
                  <a:srgbClr val="000000"/>
                </a:solidFill>
                <a:latin typeface="HGPｺﾞｼｯｸM" panose="020B0600000000000000" pitchFamily="50" charset="-128"/>
                <a:ea typeface="HGPｺﾞｼｯｸM" panose="020B0600000000000000" pitchFamily="50" charset="-128"/>
              </a:rPr>
              <a:t>医療、</a:t>
            </a:r>
            <a:r>
              <a:rPr lang="ja-JP" altLang="ja-JP" sz="1292" dirty="0">
                <a:solidFill>
                  <a:srgbClr val="000000"/>
                </a:solidFill>
                <a:latin typeface="HGPｺﾞｼｯｸM" panose="020B0600000000000000" pitchFamily="50" charset="-128"/>
                <a:ea typeface="HGPｺﾞｼｯｸM" panose="020B0600000000000000" pitchFamily="50" charset="-128"/>
              </a:rPr>
              <a:t>福祉その他の各関連分野の支援を行う機関との連絡調整を行うための体制の整備について必要な措置を講ずる</a:t>
            </a:r>
            <a:r>
              <a:rPr lang="ja-JP" altLang="en-US" sz="1292" dirty="0">
                <a:solidFill>
                  <a:srgbClr val="000000"/>
                </a:solidFill>
                <a:latin typeface="HGPｺﾞｼｯｸM" panose="020B0600000000000000" pitchFamily="50" charset="-128"/>
                <a:ea typeface="HGPｺﾞｼｯｸM" panose="020B0600000000000000" pitchFamily="50" charset="-128"/>
              </a:rPr>
              <a:t>よう努めることとする。</a:t>
            </a:r>
            <a:endParaRPr lang="ja-JP" altLang="ja-JP" sz="369" dirty="0">
              <a:solidFill>
                <a:srgbClr val="000000"/>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108" dirty="0">
                <a:solidFill>
                  <a:srgbClr val="000000"/>
                </a:solidFill>
                <a:latin typeface="HGPｺﾞｼｯｸM" panose="020B0600000000000000" pitchFamily="50" charset="-128"/>
                <a:ea typeface="HGPｺﾞｼｯｸM" panose="020B0600000000000000" pitchFamily="50" charset="-128"/>
              </a:rPr>
              <a:t>　　</a:t>
            </a:r>
            <a:r>
              <a:rPr lang="en-US" altLang="ja-JP" sz="1108" dirty="0">
                <a:solidFill>
                  <a:srgbClr val="000000"/>
                </a:solidFill>
                <a:latin typeface="HGPｺﾞｼｯｸM" panose="020B0600000000000000" pitchFamily="50" charset="-128"/>
                <a:ea typeface="HGPｺﾞｼｯｸM" panose="020B0600000000000000" pitchFamily="50" charset="-128"/>
              </a:rPr>
              <a:t>※ </a:t>
            </a:r>
            <a:r>
              <a:rPr lang="ja-JP" altLang="ja-JP" sz="1108" dirty="0">
                <a:solidFill>
                  <a:srgbClr val="000000"/>
                </a:solidFill>
                <a:latin typeface="HGPｺﾞｼｯｸM" panose="020B0600000000000000" pitchFamily="50" charset="-128"/>
                <a:ea typeface="HGPｺﾞｼｯｸM" panose="020B0600000000000000" pitchFamily="50" charset="-128"/>
              </a:rPr>
              <a:t>施策例</a:t>
            </a:r>
            <a:r>
              <a:rPr lang="ja-JP" altLang="en-US" sz="1108" dirty="0">
                <a:solidFill>
                  <a:srgbClr val="000000"/>
                </a:solidFill>
                <a:latin typeface="HGPｺﾞｼｯｸM" panose="020B0600000000000000" pitchFamily="50" charset="-128"/>
                <a:ea typeface="HGPｺﾞｼｯｸM" panose="020B0600000000000000" pitchFamily="50" charset="-128"/>
              </a:rPr>
              <a:t>：　都道府県や市町村による</a:t>
            </a:r>
            <a:r>
              <a:rPr lang="ja-JP" altLang="ja-JP" sz="1108" dirty="0">
                <a:solidFill>
                  <a:srgbClr val="000000"/>
                </a:solidFill>
                <a:latin typeface="HGPｺﾞｼｯｸM" panose="020B0600000000000000" pitchFamily="50" charset="-128"/>
                <a:ea typeface="HGPｺﾞｼｯｸM" panose="020B0600000000000000" pitchFamily="50" charset="-128"/>
              </a:rPr>
              <a:t>関係機関の連携の場の設置</a:t>
            </a:r>
            <a:r>
              <a:rPr lang="ja-JP" altLang="en-US" sz="1108" dirty="0">
                <a:solidFill>
                  <a:srgbClr val="000000"/>
                </a:solidFill>
                <a:latin typeface="HGPｺﾞｼｯｸM" panose="020B0600000000000000" pitchFamily="50" charset="-128"/>
                <a:ea typeface="HGPｺﾞｼｯｸM" panose="020B0600000000000000" pitchFamily="50" charset="-128"/>
              </a:rPr>
              <a:t>、</a:t>
            </a:r>
            <a:r>
              <a:rPr lang="ja-JP" altLang="ja-JP" sz="1108" dirty="0">
                <a:solidFill>
                  <a:srgbClr val="000000"/>
                </a:solidFill>
                <a:latin typeface="HGPｺﾞｼｯｸM" panose="020B0600000000000000" pitchFamily="50" charset="-128"/>
                <a:ea typeface="HGPｺﾞｼｯｸM" panose="020B0600000000000000" pitchFamily="50" charset="-128"/>
              </a:rPr>
              <a:t>技術・知識の共有等を通じた医療・福祉</a:t>
            </a:r>
            <a:r>
              <a:rPr lang="ja-JP" altLang="en-US" sz="1108" dirty="0">
                <a:solidFill>
                  <a:srgbClr val="000000"/>
                </a:solidFill>
                <a:latin typeface="HGPｺﾞｼｯｸM" panose="020B0600000000000000" pitchFamily="50" charset="-128"/>
                <a:ea typeface="HGPｺﾞｼｯｸM" panose="020B0600000000000000" pitchFamily="50" charset="-128"/>
              </a:rPr>
              <a:t>等</a:t>
            </a:r>
            <a:r>
              <a:rPr lang="ja-JP" altLang="ja-JP" sz="1108" dirty="0">
                <a:solidFill>
                  <a:srgbClr val="000000"/>
                </a:solidFill>
                <a:latin typeface="HGPｺﾞｼｯｸM" panose="020B0600000000000000" pitchFamily="50" charset="-128"/>
                <a:ea typeface="HGPｺﾞｼｯｸM" panose="020B0600000000000000" pitchFamily="50" charset="-128"/>
              </a:rPr>
              <a:t>の連携体制の</a:t>
            </a:r>
            <a:r>
              <a:rPr lang="ja-JP" altLang="en-US" sz="1108" dirty="0">
                <a:solidFill>
                  <a:srgbClr val="000000"/>
                </a:solidFill>
                <a:latin typeface="HGPｺﾞｼｯｸM" panose="020B0600000000000000" pitchFamily="50" charset="-128"/>
                <a:ea typeface="HGPｺﾞｼｯｸM" panose="020B0600000000000000" pitchFamily="50" charset="-128"/>
              </a:rPr>
              <a:t>構築</a:t>
            </a:r>
            <a:endParaRPr lang="en-US" altLang="ja-JP" sz="1108" dirty="0">
              <a:solidFill>
                <a:srgbClr val="000000"/>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endParaRPr lang="ja-JP" altLang="ja-JP" sz="1108" dirty="0">
              <a:solidFill>
                <a:srgbClr val="000000"/>
              </a:solidFill>
              <a:latin typeface="HGPｺﾞｼｯｸM" panose="020B0600000000000000" pitchFamily="50" charset="-128"/>
              <a:ea typeface="HGPｺﾞｼｯｸM" panose="020B0600000000000000" pitchFamily="50" charset="-128"/>
            </a:endParaRPr>
          </a:p>
        </p:txBody>
      </p:sp>
      <p:sp>
        <p:nvSpPr>
          <p:cNvPr id="9" name="角丸四角形 8"/>
          <p:cNvSpPr/>
          <p:nvPr/>
        </p:nvSpPr>
        <p:spPr bwMode="auto">
          <a:xfrm>
            <a:off x="93063" y="4874821"/>
            <a:ext cx="8919390" cy="1678218"/>
          </a:xfrm>
          <a:prstGeom prst="roundRect">
            <a:avLst>
              <a:gd name="adj" fmla="val 5312"/>
            </a:avLst>
          </a:prstGeom>
          <a:solidFill>
            <a:schemeClr val="bg1"/>
          </a:solidFill>
          <a:ln w="6350" cap="flat" cmpd="sng" algn="ctr">
            <a:solidFill>
              <a:schemeClr val="tx1">
                <a:lumMod val="75000"/>
                <a:lumOff val="25000"/>
              </a:schemeClr>
            </a:solidFill>
            <a:prstDash val="solid"/>
            <a:round/>
            <a:headEnd type="none" w="med" len="med"/>
            <a:tailEnd type="none" w="med" len="med"/>
          </a:ln>
          <a:effectLst/>
        </p:spPr>
        <p:txBody>
          <a:bodyPr vert="horz" wrap="square" lIns="33939" tIns="6791" rIns="33939" bIns="6791" numCol="1" rtlCol="0" anchor="t" anchorCtr="0" compatLnSpc="1">
            <a:prstTxWarp prst="textNoShape">
              <a:avLst/>
            </a:prstTxWarp>
          </a:bodyPr>
          <a:lstStyle/>
          <a:p>
            <a:pPr marL="109789" indent="-109789" defTabSz="805117"/>
            <a:endParaRPr lang="ja-JP" altLang="en-US" sz="1108">
              <a:solidFill>
                <a:srgbClr val="000000"/>
              </a:solidFill>
              <a:latin typeface="Arial"/>
              <a:ea typeface="ＭＳ Ｐゴシック"/>
            </a:endParaRPr>
          </a:p>
        </p:txBody>
      </p:sp>
      <p:sp>
        <p:nvSpPr>
          <p:cNvPr id="20" name="アーチ 19"/>
          <p:cNvSpPr/>
          <p:nvPr/>
        </p:nvSpPr>
        <p:spPr>
          <a:xfrm rot="16200000">
            <a:off x="117538" y="5205483"/>
            <a:ext cx="972330" cy="980823"/>
          </a:xfrm>
          <a:prstGeom prst="blockArc">
            <a:avLst>
              <a:gd name="adj1" fmla="val 9625393"/>
              <a:gd name="adj2" fmla="val 1427701"/>
              <a:gd name="adj3" fmla="val 16154"/>
            </a:avLst>
          </a:prstGeom>
          <a:solidFill>
            <a:schemeClr val="accent3">
              <a:lumMod val="95000"/>
            </a:schemeClr>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vert="eaVert" lIns="84315" tIns="42160" rIns="84315" bIns="42160" rtlCol="0" anchor="ctr"/>
          <a:lstStyle/>
          <a:p>
            <a:pPr algn="ctr" fontAlgn="auto">
              <a:spcBef>
                <a:spcPts val="0"/>
              </a:spcBef>
              <a:spcAft>
                <a:spcPts val="0"/>
              </a:spcAft>
            </a:pPr>
            <a:r>
              <a:rPr lang="ja-JP" altLang="en-US" sz="1477" b="1" dirty="0">
                <a:solidFill>
                  <a:srgbClr val="EEECE1">
                    <a:lumMod val="25000"/>
                  </a:srgbClr>
                </a:solidFill>
                <a:latin typeface="HG丸ｺﾞｼｯｸM-PRO" pitchFamily="50" charset="-128"/>
                <a:ea typeface="HG丸ｺﾞｼｯｸM-PRO" pitchFamily="50" charset="-128"/>
              </a:rPr>
              <a:t>連携</a:t>
            </a:r>
          </a:p>
        </p:txBody>
      </p:sp>
      <p:sp>
        <p:nvSpPr>
          <p:cNvPr id="29" name="角丸四角形 28"/>
          <p:cNvSpPr/>
          <p:nvPr/>
        </p:nvSpPr>
        <p:spPr>
          <a:xfrm>
            <a:off x="714270" y="4875182"/>
            <a:ext cx="8074594" cy="828010"/>
          </a:xfrm>
          <a:prstGeom prst="roundRect">
            <a:avLst>
              <a:gd name="adj" fmla="val 4065"/>
            </a:avLst>
          </a:prstGeom>
          <a:solidFill>
            <a:srgbClr val="FFFF99"/>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endParaRPr lang="ja-JP" altLang="en-US" sz="2215" dirty="0">
              <a:ln>
                <a:solidFill>
                  <a:srgbClr val="00CC00"/>
                </a:solidFill>
              </a:ln>
              <a:solidFill>
                <a:srgbClr val="00CC00"/>
              </a:solidFill>
              <a:latin typeface="HG丸ｺﾞｼｯｸM-PRO" pitchFamily="50" charset="-128"/>
              <a:ea typeface="HG丸ｺﾞｼｯｸM-PRO" pitchFamily="50" charset="-128"/>
            </a:endParaRPr>
          </a:p>
        </p:txBody>
      </p:sp>
      <p:sp>
        <p:nvSpPr>
          <p:cNvPr id="28" name="角丸四角形 27"/>
          <p:cNvSpPr/>
          <p:nvPr/>
        </p:nvSpPr>
        <p:spPr>
          <a:xfrm>
            <a:off x="714252" y="5703193"/>
            <a:ext cx="8074657" cy="844640"/>
          </a:xfrm>
          <a:prstGeom prst="roundRect">
            <a:avLst>
              <a:gd name="adj" fmla="val 3040"/>
            </a:avLst>
          </a:prstGeom>
          <a:solidFill>
            <a:schemeClr val="accent5"/>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endParaRPr lang="ja-JP" altLang="en-US" sz="2215" dirty="0">
              <a:ln>
                <a:solidFill>
                  <a:srgbClr val="00CC00"/>
                </a:solidFill>
              </a:ln>
              <a:solidFill>
                <a:srgbClr val="00CC00"/>
              </a:solidFill>
              <a:latin typeface="HG丸ｺﾞｼｯｸM-PRO" pitchFamily="50" charset="-128"/>
              <a:ea typeface="HG丸ｺﾞｼｯｸM-PRO" pitchFamily="50" charset="-128"/>
            </a:endParaRPr>
          </a:p>
        </p:txBody>
      </p:sp>
      <p:sp>
        <p:nvSpPr>
          <p:cNvPr id="5" name="角丸四角形 4"/>
          <p:cNvSpPr/>
          <p:nvPr/>
        </p:nvSpPr>
        <p:spPr>
          <a:xfrm>
            <a:off x="887709" y="5836724"/>
            <a:ext cx="396245" cy="576249"/>
          </a:xfrm>
          <a:prstGeom prst="roundRect">
            <a:avLst/>
          </a:prstGeom>
          <a:solidFill>
            <a:srgbClr val="00B0F0"/>
          </a:solidFill>
          <a:ln/>
        </p:spPr>
        <p:style>
          <a:lnRef idx="0">
            <a:schemeClr val="accent6"/>
          </a:lnRef>
          <a:fillRef idx="3">
            <a:schemeClr val="accent6"/>
          </a:fillRef>
          <a:effectRef idx="3">
            <a:schemeClr val="accent6"/>
          </a:effectRef>
          <a:fontRef idx="minor">
            <a:schemeClr val="lt1"/>
          </a:fontRef>
        </p:style>
        <p:txBody>
          <a:bodyPr lIns="84315" tIns="42160" rIns="84315" bIns="42160" rtlCol="0" anchor="ctr"/>
          <a:lstStyle/>
          <a:p>
            <a:pPr algn="ctr" fontAlgn="auto">
              <a:spcBef>
                <a:spcPts val="0"/>
              </a:spcBef>
              <a:spcAft>
                <a:spcPts val="0"/>
              </a:spcAft>
            </a:pPr>
            <a:r>
              <a:rPr lang="ja-JP" altLang="en-US" sz="1477" b="1" dirty="0">
                <a:ln w="18415" cmpd="sng">
                  <a:noFill/>
                  <a:prstDash val="solid"/>
                </a:ln>
                <a:solidFill>
                  <a:srgbClr val="FFFFFF"/>
                </a:solidFill>
                <a:latin typeface="HGPｺﾞｼｯｸM" panose="020B0600000000000000" pitchFamily="50" charset="-128"/>
                <a:ea typeface="HGPｺﾞｼｯｸM" panose="020B0600000000000000" pitchFamily="50" charset="-128"/>
              </a:rPr>
              <a:t>医療</a:t>
            </a:r>
          </a:p>
        </p:txBody>
      </p:sp>
      <p:sp>
        <p:nvSpPr>
          <p:cNvPr id="21" name="角丸四角形 20"/>
          <p:cNvSpPr/>
          <p:nvPr/>
        </p:nvSpPr>
        <p:spPr>
          <a:xfrm>
            <a:off x="869207" y="5001362"/>
            <a:ext cx="409838" cy="591074"/>
          </a:xfrm>
          <a:prstGeom prst="roundRect">
            <a:avLst/>
          </a:prstGeom>
          <a:solidFill>
            <a:srgbClr val="FFC000"/>
          </a:solidFill>
          <a:ln>
            <a:solidFill>
              <a:schemeClr val="tx2">
                <a:lumMod val="50000"/>
                <a:lumOff val="50000"/>
              </a:schemeClr>
            </a:solidFill>
          </a:ln>
        </p:spPr>
        <p:style>
          <a:lnRef idx="0">
            <a:schemeClr val="dk1"/>
          </a:lnRef>
          <a:fillRef idx="3">
            <a:schemeClr val="dk1"/>
          </a:fillRef>
          <a:effectRef idx="3">
            <a:schemeClr val="dk1"/>
          </a:effectRef>
          <a:fontRef idx="minor">
            <a:schemeClr val="lt1"/>
          </a:fontRef>
        </p:style>
        <p:txBody>
          <a:bodyPr lIns="84315" tIns="42160" rIns="84315" bIns="42160" rtlCol="0" anchor="ctr"/>
          <a:lstStyle/>
          <a:p>
            <a:pPr algn="ctr" fontAlgn="auto">
              <a:spcBef>
                <a:spcPts val="0"/>
              </a:spcBef>
              <a:spcAft>
                <a:spcPts val="0"/>
              </a:spcAft>
            </a:pPr>
            <a:r>
              <a:rPr lang="ja-JP" altLang="en-US" sz="1477" b="1" dirty="0">
                <a:ln w="18415" cmpd="sng">
                  <a:noFill/>
                  <a:prstDash val="solid"/>
                </a:ln>
                <a:solidFill>
                  <a:srgbClr val="000000">
                    <a:lumMod val="75000"/>
                    <a:lumOff val="25000"/>
                  </a:srgbClr>
                </a:solidFill>
                <a:latin typeface="HGPｺﾞｼｯｸM" panose="020B0600000000000000" pitchFamily="50" charset="-128"/>
                <a:ea typeface="HGPｺﾞｼｯｸM" panose="020B0600000000000000" pitchFamily="50" charset="-128"/>
              </a:rPr>
              <a:t>福祉</a:t>
            </a:r>
          </a:p>
        </p:txBody>
      </p:sp>
      <p:sp>
        <p:nvSpPr>
          <p:cNvPr id="24" name="角丸四角形 23"/>
          <p:cNvSpPr/>
          <p:nvPr/>
        </p:nvSpPr>
        <p:spPr>
          <a:xfrm>
            <a:off x="5274832" y="5473781"/>
            <a:ext cx="1796372" cy="449854"/>
          </a:xfrm>
          <a:prstGeom prst="roundRect">
            <a:avLst>
              <a:gd name="adj" fmla="val 2501"/>
            </a:avLst>
          </a:prstGeom>
          <a:solidFill>
            <a:schemeClr val="bg1"/>
          </a:solidFill>
          <a:ln w="19050">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（自立支援）協議会</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子ども関係の専門部会等</a:t>
            </a:r>
          </a:p>
        </p:txBody>
      </p:sp>
      <p:sp>
        <p:nvSpPr>
          <p:cNvPr id="42" name="円/楕円 41"/>
          <p:cNvSpPr/>
          <p:nvPr/>
        </p:nvSpPr>
        <p:spPr>
          <a:xfrm>
            <a:off x="3357093" y="5468188"/>
            <a:ext cx="1055391" cy="455846"/>
          </a:xfrm>
          <a:prstGeom prst="ellipse">
            <a:avLst/>
          </a:prstGeom>
          <a:solidFill>
            <a:srgbClr val="FFFF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自治体</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担当課</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425" y="5482029"/>
            <a:ext cx="598215" cy="4968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グラフ 30"/>
          <p:cNvGraphicFramePr>
            <a:graphicFrameLocks/>
          </p:cNvGraphicFramePr>
          <p:nvPr>
            <p:extLst>
              <p:ext uri="{D42A27DB-BD31-4B8C-83A1-F6EECF244321}">
                <p14:modId xmlns:p14="http://schemas.microsoft.com/office/powerpoint/2010/main" val="4283273648"/>
              </p:ext>
            </p:extLst>
          </p:nvPr>
        </p:nvGraphicFramePr>
        <p:xfrm>
          <a:off x="3134998" y="2337896"/>
          <a:ext cx="2820880" cy="2203501"/>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p:cNvPicPr>
            <a:picLocks noGrp="1" noChangeAspect="1" noChangeArrowheads="1"/>
          </p:cNvPicPr>
          <p:nvPr>
            <p:ph idx="1"/>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1576691" y="5085813"/>
            <a:ext cx="7065854" cy="12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横巻き 6"/>
          <p:cNvSpPr/>
          <p:nvPr/>
        </p:nvSpPr>
        <p:spPr>
          <a:xfrm>
            <a:off x="38384" y="4592448"/>
            <a:ext cx="2257134" cy="371428"/>
          </a:xfrm>
          <a:prstGeom prst="horizontalScroll">
            <a:avLst/>
          </a:prstGeom>
          <a:solidFill>
            <a:schemeClr val="bg1"/>
          </a:solidFill>
          <a:ln w="158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fontAlgn="auto">
              <a:spcBef>
                <a:spcPts val="0"/>
              </a:spcBef>
              <a:spcAft>
                <a:spcPts val="0"/>
              </a:spcAft>
            </a:pPr>
            <a:r>
              <a:rPr lang="ja-JP" altLang="en-US" sz="1108" b="1" dirty="0">
                <a:solidFill>
                  <a:prstClr val="black"/>
                </a:solidFill>
                <a:latin typeface="HG丸ｺﾞｼｯｸM-PRO" panose="020F0600000000000000" pitchFamily="50" charset="-128"/>
                <a:ea typeface="HG丸ｺﾞｼｯｸM-PRO" panose="020F0600000000000000" pitchFamily="50" charset="-128"/>
              </a:rPr>
              <a:t>関係機関による連携イメージ図</a:t>
            </a:r>
          </a:p>
        </p:txBody>
      </p:sp>
      <p:sp>
        <p:nvSpPr>
          <p:cNvPr id="35" name="円/楕円 34"/>
          <p:cNvSpPr/>
          <p:nvPr/>
        </p:nvSpPr>
        <p:spPr>
          <a:xfrm>
            <a:off x="1491014" y="5150832"/>
            <a:ext cx="1658570" cy="381179"/>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相談支援事業所</a:t>
            </a:r>
          </a:p>
        </p:txBody>
      </p:sp>
      <p:sp>
        <p:nvSpPr>
          <p:cNvPr id="19" name="円/楕円 18"/>
          <p:cNvSpPr/>
          <p:nvPr/>
        </p:nvSpPr>
        <p:spPr>
          <a:xfrm>
            <a:off x="3259149" y="4985617"/>
            <a:ext cx="1556212" cy="363474"/>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児童発達支援</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センター等</a:t>
            </a:r>
          </a:p>
        </p:txBody>
      </p:sp>
      <p:sp>
        <p:nvSpPr>
          <p:cNvPr id="44" name="円/楕円 43"/>
          <p:cNvSpPr/>
          <p:nvPr/>
        </p:nvSpPr>
        <p:spPr>
          <a:xfrm>
            <a:off x="5143628" y="4985111"/>
            <a:ext cx="1796372" cy="388961"/>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障害福祉サービス事業所</a:t>
            </a:r>
          </a:p>
        </p:txBody>
      </p:sp>
      <p:sp>
        <p:nvSpPr>
          <p:cNvPr id="11" name="角丸四角形吹き出し 10"/>
          <p:cNvSpPr/>
          <p:nvPr/>
        </p:nvSpPr>
        <p:spPr>
          <a:xfrm>
            <a:off x="7261105" y="5185957"/>
            <a:ext cx="1404634" cy="412729"/>
          </a:xfrm>
          <a:prstGeom prst="wedgeRoundRectCallout">
            <a:avLst>
              <a:gd name="adj1" fmla="val -57518"/>
              <a:gd name="adj2" fmla="val -8612"/>
              <a:gd name="adj3" fmla="val 16667"/>
            </a:avLst>
          </a:prstGeom>
          <a:solidFill>
            <a:schemeClr val="bg1"/>
          </a:solidFill>
          <a:ln w="12700">
            <a:solidFill>
              <a:schemeClr val="tx1">
                <a:lumMod val="65000"/>
                <a:lumOff val="35000"/>
              </a:schemeClr>
            </a:solidFill>
            <a:prstDash val="dash"/>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fontAlgn="auto">
              <a:lnSpc>
                <a:spcPts val="1200"/>
              </a:lnSpc>
              <a:spcBef>
                <a:spcPts val="0"/>
              </a:spcBef>
              <a:spcAft>
                <a:spcPts val="0"/>
              </a:spcAft>
            </a:pPr>
            <a:r>
              <a:rPr lang="ja-JP" altLang="en-US" sz="1292" dirty="0">
                <a:solidFill>
                  <a:srgbClr val="EEECE1">
                    <a:lumMod val="25000"/>
                  </a:srgbClr>
                </a:solidFill>
                <a:latin typeface="HG丸ｺﾞｼｯｸM-PRO" pitchFamily="50" charset="-128"/>
                <a:ea typeface="HG丸ｺﾞｼｯｸM-PRO" pitchFamily="50" charset="-128"/>
              </a:rPr>
              <a:t>　</a:t>
            </a:r>
            <a:r>
              <a:rPr lang="ja-JP" altLang="en-US" sz="1015" dirty="0">
                <a:solidFill>
                  <a:srgbClr val="EEECE1">
                    <a:lumMod val="25000"/>
                  </a:srgbClr>
                </a:solidFill>
                <a:latin typeface="HG丸ｺﾞｼｯｸM-PRO" pitchFamily="50" charset="-128"/>
                <a:ea typeface="HG丸ｺﾞｼｯｸM-PRO" pitchFamily="50" charset="-128"/>
              </a:rPr>
              <a:t>・</a:t>
            </a:r>
            <a:r>
              <a:rPr lang="ja-JP" altLang="en-US" sz="923" dirty="0">
                <a:solidFill>
                  <a:srgbClr val="EEECE1">
                    <a:lumMod val="25000"/>
                  </a:srgbClr>
                </a:solidFill>
                <a:latin typeface="HG丸ｺﾞｼｯｸM-PRO" pitchFamily="50" charset="-128"/>
                <a:ea typeface="HG丸ｺﾞｼｯｸM-PRO" pitchFamily="50" charset="-128"/>
              </a:rPr>
              <a:t>特別支援学校　</a:t>
            </a:r>
            <a:endParaRPr lang="en-US" altLang="ja-JP" sz="923" dirty="0">
              <a:solidFill>
                <a:srgbClr val="EEECE1">
                  <a:lumMod val="25000"/>
                </a:srgbClr>
              </a:solidFill>
              <a:latin typeface="HG丸ｺﾞｼｯｸM-PRO" pitchFamily="50" charset="-128"/>
              <a:ea typeface="HG丸ｺﾞｼｯｸM-PRO" pitchFamily="50" charset="-128"/>
            </a:endParaRPr>
          </a:p>
          <a:p>
            <a:pPr fontAlgn="auto">
              <a:lnSpc>
                <a:spcPts val="1200"/>
              </a:lnSpc>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　 ・訪問教育</a:t>
            </a:r>
          </a:p>
        </p:txBody>
      </p:sp>
      <p:sp>
        <p:nvSpPr>
          <p:cNvPr id="36" name="角丸四角形 35"/>
          <p:cNvSpPr/>
          <p:nvPr/>
        </p:nvSpPr>
        <p:spPr>
          <a:xfrm>
            <a:off x="7330636" y="5095632"/>
            <a:ext cx="205846" cy="484069"/>
          </a:xfrm>
          <a:prstGeom prst="roundRect">
            <a:avLst/>
          </a:prstGeom>
          <a:solidFill>
            <a:srgbClr val="CCFF99"/>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1015" b="1" dirty="0">
                <a:ln w="18415" cmpd="sng">
                  <a:noFill/>
                  <a:prstDash val="solid"/>
                </a:ln>
                <a:solidFill>
                  <a:srgbClr val="EEECE1">
                    <a:lumMod val="25000"/>
                  </a:srgbClr>
                </a:solidFill>
                <a:latin typeface="HG丸ｺﾞｼｯｸM-PRO" pitchFamily="50" charset="-128"/>
                <a:ea typeface="HG丸ｺﾞｼｯｸM-PRO" pitchFamily="50" charset="-128"/>
              </a:rPr>
              <a:t>教育</a:t>
            </a:r>
          </a:p>
        </p:txBody>
      </p:sp>
      <p:sp>
        <p:nvSpPr>
          <p:cNvPr id="33" name="角丸四角形吹き出し 32"/>
          <p:cNvSpPr/>
          <p:nvPr/>
        </p:nvSpPr>
        <p:spPr>
          <a:xfrm>
            <a:off x="7333927" y="6048870"/>
            <a:ext cx="1404634" cy="412729"/>
          </a:xfrm>
          <a:prstGeom prst="wedgeRoundRectCallout">
            <a:avLst>
              <a:gd name="adj1" fmla="val -60425"/>
              <a:gd name="adj2" fmla="val -19569"/>
              <a:gd name="adj3" fmla="val 16667"/>
            </a:avLst>
          </a:prstGeom>
          <a:solidFill>
            <a:schemeClr val="bg1"/>
          </a:solidFill>
          <a:ln w="12700">
            <a:solidFill>
              <a:schemeClr val="tx1">
                <a:lumMod val="65000"/>
                <a:lumOff val="35000"/>
              </a:schemeClr>
            </a:solidFill>
            <a:prstDash val="dash"/>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fontAlgn="auto">
              <a:lnSpc>
                <a:spcPts val="1200"/>
              </a:lnSpc>
              <a:spcBef>
                <a:spcPts val="0"/>
              </a:spcBef>
              <a:spcAft>
                <a:spcPts val="0"/>
              </a:spcAft>
            </a:pPr>
            <a:r>
              <a:rPr lang="ja-JP" altLang="en-US" sz="1292" dirty="0">
                <a:solidFill>
                  <a:srgbClr val="EEECE1">
                    <a:lumMod val="25000"/>
                  </a:srgbClr>
                </a:solidFill>
                <a:latin typeface="HG丸ｺﾞｼｯｸM-PRO" pitchFamily="50" charset="-128"/>
                <a:ea typeface="HG丸ｺﾞｼｯｸM-PRO" pitchFamily="50" charset="-128"/>
              </a:rPr>
              <a:t>　</a:t>
            </a:r>
            <a:r>
              <a:rPr lang="ja-JP" altLang="en-US" sz="923" dirty="0">
                <a:solidFill>
                  <a:srgbClr val="EEECE1">
                    <a:lumMod val="25000"/>
                  </a:srgbClr>
                </a:solidFill>
                <a:latin typeface="HG丸ｺﾞｼｯｸM-PRO" pitchFamily="50" charset="-128"/>
                <a:ea typeface="HG丸ｺﾞｼｯｸM-PRO" pitchFamily="50" charset="-128"/>
              </a:rPr>
              <a:t>・保健所　</a:t>
            </a:r>
            <a:endParaRPr lang="en-US" altLang="ja-JP" sz="923" dirty="0">
              <a:solidFill>
                <a:srgbClr val="EEECE1">
                  <a:lumMod val="25000"/>
                </a:srgbClr>
              </a:solidFill>
              <a:latin typeface="HG丸ｺﾞｼｯｸM-PRO" pitchFamily="50" charset="-128"/>
              <a:ea typeface="HG丸ｺﾞｼｯｸM-PRO" pitchFamily="50" charset="-128"/>
            </a:endParaRPr>
          </a:p>
          <a:p>
            <a:pPr fontAlgn="auto">
              <a:lnSpc>
                <a:spcPts val="1200"/>
              </a:lnSpc>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　 ・保健センター</a:t>
            </a:r>
          </a:p>
        </p:txBody>
      </p:sp>
      <p:sp>
        <p:nvSpPr>
          <p:cNvPr id="37" name="角丸四角形 36"/>
          <p:cNvSpPr/>
          <p:nvPr/>
        </p:nvSpPr>
        <p:spPr>
          <a:xfrm>
            <a:off x="7333913" y="5998596"/>
            <a:ext cx="205846" cy="484069"/>
          </a:xfrm>
          <a:prstGeom prst="roundRect">
            <a:avLst/>
          </a:prstGeom>
          <a:solidFill>
            <a:srgbClr val="FDBBC1"/>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b="1" dirty="0">
                <a:ln w="18415" cmpd="sng">
                  <a:noFill/>
                  <a:prstDash val="solid"/>
                </a:ln>
                <a:solidFill>
                  <a:srgbClr val="EEECE1">
                    <a:lumMod val="25000"/>
                  </a:srgbClr>
                </a:solidFill>
                <a:latin typeface="HG丸ｺﾞｼｯｸM-PRO" pitchFamily="50" charset="-128"/>
                <a:ea typeface="HG丸ｺﾞｼｯｸM-PRO" pitchFamily="50" charset="-128"/>
              </a:rPr>
              <a:t>保健</a:t>
            </a:r>
          </a:p>
        </p:txBody>
      </p:sp>
      <p:sp>
        <p:nvSpPr>
          <p:cNvPr id="16" name="円/楕円 15"/>
          <p:cNvSpPr/>
          <p:nvPr/>
        </p:nvSpPr>
        <p:spPr>
          <a:xfrm>
            <a:off x="5077308" y="6077875"/>
            <a:ext cx="1929313" cy="424763"/>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地域中核病院</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地域小児科センター</a:t>
            </a:r>
          </a:p>
        </p:txBody>
      </p:sp>
      <p:sp>
        <p:nvSpPr>
          <p:cNvPr id="32" name="円/楕円 31"/>
          <p:cNvSpPr/>
          <p:nvPr/>
        </p:nvSpPr>
        <p:spPr>
          <a:xfrm>
            <a:off x="2883757" y="6086774"/>
            <a:ext cx="1960810" cy="396276"/>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小児科診療所</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在宅療養支援診療所</a:t>
            </a:r>
          </a:p>
        </p:txBody>
      </p:sp>
      <p:sp>
        <p:nvSpPr>
          <p:cNvPr id="34" name="円/楕円 33"/>
          <p:cNvSpPr/>
          <p:nvPr/>
        </p:nvSpPr>
        <p:spPr>
          <a:xfrm>
            <a:off x="1491229" y="5893524"/>
            <a:ext cx="1372635" cy="378157"/>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訪問看護</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ステーション</a:t>
            </a:r>
          </a:p>
        </p:txBody>
      </p:sp>
      <p:sp>
        <p:nvSpPr>
          <p:cNvPr id="51" name="テキスト ボックス 50"/>
          <p:cNvSpPr txBox="1"/>
          <p:nvPr/>
        </p:nvSpPr>
        <p:spPr>
          <a:xfrm>
            <a:off x="3168647" y="2022012"/>
            <a:ext cx="2834809" cy="369196"/>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84315" tIns="42160" rIns="84315" bIns="42160" rtlCol="0">
            <a:spAutoFit/>
          </a:bodyPr>
          <a:lstStyle/>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在宅人工呼吸指導管理料算定件数</a:t>
            </a:r>
            <a:endPar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0</a:t>
            </a: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19</a:t>
            </a: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歳）の推移</a:t>
            </a:r>
          </a:p>
        </p:txBody>
      </p:sp>
      <p:sp>
        <p:nvSpPr>
          <p:cNvPr id="40" name="テキスト ボックス 39"/>
          <p:cNvSpPr txBox="1"/>
          <p:nvPr/>
        </p:nvSpPr>
        <p:spPr>
          <a:xfrm>
            <a:off x="3149582" y="2512815"/>
            <a:ext cx="465282" cy="227170"/>
          </a:xfrm>
          <a:prstGeom prst="rect">
            <a:avLst/>
          </a:prstGeom>
          <a:noFill/>
        </p:spPr>
        <p:txBody>
          <a:bodyPr wrap="square" lIns="84315" tIns="42160" rIns="84315" bIns="42160" rtlCol="0">
            <a:spAutoFit/>
          </a:bodyPr>
          <a:lstStyle/>
          <a:p>
            <a:pPr fontAlgn="auto">
              <a:spcBef>
                <a:spcPts val="0"/>
              </a:spcBef>
              <a:spcAft>
                <a:spcPts val="0"/>
              </a:spcAft>
            </a:pPr>
            <a:r>
              <a:rPr lang="ja-JP" altLang="en-US" sz="923" dirty="0">
                <a:solidFill>
                  <a:srgbClr val="000000"/>
                </a:solidFill>
                <a:latin typeface="Arial"/>
                <a:ea typeface="ＭＳ Ｐゴシック"/>
              </a:rPr>
              <a:t>（件）</a:t>
            </a:r>
          </a:p>
        </p:txBody>
      </p:sp>
      <p:grpSp>
        <p:nvGrpSpPr>
          <p:cNvPr id="48" name="グループ化 18"/>
          <p:cNvGrpSpPr/>
          <p:nvPr/>
        </p:nvGrpSpPr>
        <p:grpSpPr>
          <a:xfrm>
            <a:off x="0" y="568194"/>
            <a:ext cx="9144000" cy="66469"/>
            <a:chOff x="0" y="188640"/>
            <a:chExt cx="9144000" cy="72008"/>
          </a:xfrm>
        </p:grpSpPr>
        <p:cxnSp>
          <p:nvCxnSpPr>
            <p:cNvPr id="49" name="直線コネクタ 4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graphicFrame>
        <p:nvGraphicFramePr>
          <p:cNvPr id="60" name="表 59"/>
          <p:cNvGraphicFramePr>
            <a:graphicFrameLocks noGrp="1"/>
          </p:cNvGraphicFramePr>
          <p:nvPr/>
        </p:nvGraphicFramePr>
        <p:xfrm>
          <a:off x="6161251" y="2484355"/>
          <a:ext cx="2889683" cy="2000115"/>
        </p:xfrm>
        <a:graphic>
          <a:graphicData uri="http://schemas.openxmlformats.org/drawingml/2006/table">
            <a:tbl>
              <a:tblPr firstRow="1" firstCol="1" bandRow="1">
                <a:tableStyleId>{5940675A-B579-460E-94D1-54222C63F5DA}</a:tableStyleId>
              </a:tblPr>
              <a:tblGrid>
                <a:gridCol w="2199482">
                  <a:extLst>
                    <a:ext uri="{9D8B030D-6E8A-4147-A177-3AD203B41FA5}">
                      <a16:colId xmlns:a16="http://schemas.microsoft.com/office/drawing/2014/main" xmlns="" val="20000"/>
                    </a:ext>
                  </a:extLst>
                </a:gridCol>
                <a:gridCol w="328290">
                  <a:extLst>
                    <a:ext uri="{9D8B030D-6E8A-4147-A177-3AD203B41FA5}">
                      <a16:colId xmlns:a16="http://schemas.microsoft.com/office/drawing/2014/main" xmlns="" val="20001"/>
                    </a:ext>
                  </a:extLst>
                </a:gridCol>
                <a:gridCol w="361911">
                  <a:extLst>
                    <a:ext uri="{9D8B030D-6E8A-4147-A177-3AD203B41FA5}">
                      <a16:colId xmlns:a16="http://schemas.microsoft.com/office/drawing/2014/main" xmlns="" val="20002"/>
                    </a:ext>
                  </a:extLst>
                </a:gridCol>
              </a:tblGrid>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ctr">
                        <a:spcAft>
                          <a:spcPts val="0"/>
                        </a:spcAft>
                      </a:pPr>
                      <a:r>
                        <a:rPr lang="ja-JP" altLang="en-US" sz="900" b="0" kern="100" dirty="0">
                          <a:solidFill>
                            <a:schemeClr val="tx1">
                              <a:lumMod val="85000"/>
                              <a:lumOff val="15000"/>
                            </a:schemeClr>
                          </a:solidFill>
                          <a:effectLst/>
                        </a:rPr>
                        <a:t>相談先</a:t>
                      </a:r>
                      <a:endParaRPr lang="ja-JP" sz="900" b="0" kern="100" dirty="0">
                        <a:solidFill>
                          <a:schemeClr val="tx1">
                            <a:lumMod val="85000"/>
                            <a:lumOff val="15000"/>
                          </a:schemeClr>
                        </a:solidFill>
                        <a:effectLst/>
                        <a:latin typeface="+mn-ea"/>
                        <a:ea typeface="+mn-ea"/>
                        <a:cs typeface="Times New Roman"/>
                      </a:endParaRPr>
                    </a:p>
                  </a:txBody>
                  <a:tcPr marL="63305" marR="63305" marT="0" marB="0">
                    <a:solidFill>
                      <a:srgbClr val="D2DCF0"/>
                    </a:solidFill>
                  </a:tcPr>
                </a:tc>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r">
                        <a:spcAft>
                          <a:spcPts val="0"/>
                        </a:spcAft>
                      </a:pPr>
                      <a:r>
                        <a:rPr lang="ja-JP" sz="900" b="0" kern="0" dirty="0">
                          <a:solidFill>
                            <a:schemeClr val="tx1">
                              <a:lumMod val="85000"/>
                              <a:lumOff val="15000"/>
                            </a:schemeClr>
                          </a:solidFill>
                          <a:effectLst/>
                        </a:rPr>
                        <a:t>人</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r">
                        <a:spcAft>
                          <a:spcPts val="0"/>
                        </a:spcAft>
                      </a:pPr>
                      <a:r>
                        <a:rPr lang="ja-JP" sz="900" b="0" kern="0" dirty="0">
                          <a:solidFill>
                            <a:schemeClr val="tx1">
                              <a:lumMod val="85000"/>
                              <a:lumOff val="15000"/>
                            </a:schemeClr>
                          </a:solidFill>
                          <a:effectLst/>
                        </a:rPr>
                        <a:t>％</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extLst>
                  <a:ext uri="{0D108BD9-81ED-4DB2-BD59-A6C34878D82A}">
                    <a16:rowId xmlns:a16="http://schemas.microsoft.com/office/drawing/2014/main" xmlns="" val="10000"/>
                  </a:ext>
                </a:extLst>
              </a:tr>
              <a:tr h="294751">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0" dirty="0">
                          <a:solidFill>
                            <a:schemeClr val="tx1">
                              <a:lumMod val="85000"/>
                              <a:lumOff val="15000"/>
                            </a:schemeClr>
                          </a:solidFill>
                          <a:effectLst/>
                        </a:rPr>
                        <a:t>医療機関の職員（医師、看護師、</a:t>
                      </a:r>
                      <a:r>
                        <a:rPr lang="en-US" altLang="ja-JP" sz="900" b="0" kern="0" dirty="0">
                          <a:solidFill>
                            <a:schemeClr val="tx1">
                              <a:lumMod val="85000"/>
                              <a:lumOff val="15000"/>
                            </a:schemeClr>
                          </a:solidFill>
                          <a:effectLst/>
                        </a:rPr>
                        <a:t>MSW</a:t>
                      </a:r>
                      <a:r>
                        <a:rPr lang="ja-JP" altLang="en-US" sz="900" b="0" kern="0" dirty="0">
                          <a:solidFill>
                            <a:schemeClr val="tx1">
                              <a:lumMod val="85000"/>
                              <a:lumOff val="15000"/>
                            </a:schemeClr>
                          </a:solidFill>
                          <a:effectLst/>
                        </a:rPr>
                        <a:t>等）</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692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77.4</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1"/>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訪問看護事業所等の職員（看護師等）</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405</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45.3</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2"/>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福祉サービス事業所等の職員</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292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32.7</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3"/>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行政機関の職員（保健師等）</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216</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24.2</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4"/>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学校・保育所等の職員</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317</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35.5</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5"/>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知人・友人</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412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46.1</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6"/>
                  </a:ext>
                </a:extLst>
              </a:tr>
              <a:tr h="23360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患者団体・支援団体</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46</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5.1</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7"/>
                  </a:ext>
                </a:extLst>
              </a:tr>
              <a:tr h="233337">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その他</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3.6</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8"/>
                  </a:ext>
                </a:extLst>
              </a:tr>
              <a:tr h="235891">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相談先がない・分からない</a:t>
                      </a:r>
                      <a:endParaRPr lang="en-US" alt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31</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3.5</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9"/>
                  </a:ext>
                </a:extLst>
              </a:tr>
            </a:tbl>
          </a:graphicData>
        </a:graphic>
      </p:graphicFrame>
      <p:sp>
        <p:nvSpPr>
          <p:cNvPr id="61" name="正方形/長方形 60"/>
          <p:cNvSpPr/>
          <p:nvPr/>
        </p:nvSpPr>
        <p:spPr>
          <a:xfrm>
            <a:off x="6140432" y="4454097"/>
            <a:ext cx="2872021" cy="312257"/>
          </a:xfrm>
          <a:prstGeom prst="rect">
            <a:avLst/>
          </a:prstGeom>
        </p:spPr>
        <p:txBody>
          <a:bodyPr wrap="square" lIns="84315" tIns="42160" rIns="84315" bIns="42160">
            <a:spAutoFit/>
          </a:bodyPr>
          <a:lstStyle/>
          <a:p>
            <a:pPr fontAlgn="auto">
              <a:spcBef>
                <a:spcPts val="0"/>
              </a:spcBef>
              <a:spcAft>
                <a:spcPts val="0"/>
              </a:spcAft>
            </a:pP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平成</a:t>
            </a:r>
            <a:r>
              <a:rPr lang="en-US" altLang="ja-JP"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27</a:t>
            </a: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年度厚生労働省社会・援護局委託事業「在宅医療</a:t>
            </a:r>
            <a:endParaRPr lang="en-US" altLang="ja-JP"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fontAlgn="auto">
              <a:spcBef>
                <a:spcPts val="0"/>
              </a:spcBef>
              <a:spcAft>
                <a:spcPts val="0"/>
              </a:spcAft>
            </a:pP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ケアが必要な子どもに関する調査」速報値</a:t>
            </a:r>
          </a:p>
        </p:txBody>
      </p:sp>
      <p:sp>
        <p:nvSpPr>
          <p:cNvPr id="62" name="正方形/長方形 61"/>
          <p:cNvSpPr/>
          <p:nvPr/>
        </p:nvSpPr>
        <p:spPr>
          <a:xfrm>
            <a:off x="6159728" y="2022012"/>
            <a:ext cx="2872021" cy="369196"/>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84315" tIns="42160" rIns="84315" bIns="42160">
            <a:spAutoFit/>
          </a:bodyPr>
          <a:lstStyle/>
          <a:p>
            <a:pPr eaLnBrk="0" hangingPunct="0"/>
            <a:r>
              <a:rPr lang="ja-JP" altLang="en-US" sz="923"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rPr>
              <a:t>◆　育児や療育、在宅での生活等の全般に</a:t>
            </a:r>
            <a:endParaRPr lang="en-US" altLang="ja-JP" sz="923"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endParaRPr>
          </a:p>
          <a:p>
            <a:pPr eaLnBrk="0" hangingPunct="0"/>
            <a:r>
              <a:rPr lang="ja-JP" altLang="en-US" sz="923"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rPr>
              <a:t>　　関する相談先</a:t>
            </a:r>
            <a:endParaRPr lang="ja-JP" altLang="en-US" sz="923" dirty="0">
              <a:solidFill>
                <a:srgbClr val="FFFFFF"/>
              </a:solidFill>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63" name="Rectangle 2"/>
          <p:cNvSpPr>
            <a:spLocks noChangeArrowheads="1"/>
          </p:cNvSpPr>
          <p:nvPr/>
        </p:nvSpPr>
        <p:spPr bwMode="auto">
          <a:xfrm>
            <a:off x="8085828" y="4609434"/>
            <a:ext cx="1108034" cy="19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315" tIns="42160" rIns="84315" bIns="42160" numCol="1" anchor="ctr" anchorCtr="0" compatLnSpc="1">
            <a:prstTxWarp prst="textNoShape">
              <a:avLst/>
            </a:prstTxWarp>
            <a:spAutoFit/>
          </a:bodyPr>
          <a:lstStyle/>
          <a:p>
            <a:pPr eaLnBrk="0" hangingPunct="0"/>
            <a:r>
              <a:rPr lang="en-US" altLang="ja-JP" sz="738"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Times New Roman" pitchFamily="18" charset="0"/>
              </a:rPr>
              <a:t>(N=797</a:t>
            </a:r>
            <a:r>
              <a:rPr lang="ja-JP" altLang="en-US" sz="738"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Times New Roman" pitchFamily="18" charset="0"/>
              </a:rPr>
              <a:t>（複数回答）</a:t>
            </a:r>
            <a:endParaRPr lang="ja-JP" altLang="en-US" sz="738"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65" name="正方形/長方形 64"/>
          <p:cNvSpPr/>
          <p:nvPr/>
        </p:nvSpPr>
        <p:spPr>
          <a:xfrm>
            <a:off x="3752324" y="4474536"/>
            <a:ext cx="2184404" cy="270633"/>
          </a:xfrm>
          <a:prstGeom prst="rect">
            <a:avLst/>
          </a:prstGeom>
          <a:no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fontAlgn="auto">
              <a:spcBef>
                <a:spcPts val="0"/>
              </a:spcBef>
              <a:spcAft>
                <a:spcPts val="0"/>
              </a:spcAft>
            </a:pPr>
            <a:r>
              <a:rPr lang="ja-JP" altLang="en-US" sz="831" dirty="0">
                <a:solidFill>
                  <a:srgbClr val="000000">
                    <a:lumMod val="85000"/>
                    <a:lumOff val="15000"/>
                  </a:srgbClr>
                </a:solidFill>
                <a:latin typeface="HG丸ｺﾞｼｯｸM-PRO" panose="020F0600000000000000" pitchFamily="50" charset="-128"/>
                <a:ea typeface="HG丸ｺﾞｼｯｸM-PRO" panose="020F0600000000000000" pitchFamily="50" charset="-128"/>
              </a:rPr>
              <a:t>出典：社会医療診療行為別調査</a:t>
            </a:r>
          </a:p>
        </p:txBody>
      </p:sp>
      <p:sp>
        <p:nvSpPr>
          <p:cNvPr id="66" name="テキスト ボックス 65"/>
          <p:cNvSpPr txBox="1"/>
          <p:nvPr/>
        </p:nvSpPr>
        <p:spPr>
          <a:xfrm>
            <a:off x="137820" y="2026804"/>
            <a:ext cx="2834809" cy="369196"/>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84315" tIns="42160" rIns="84315" bIns="42160" rtlCol="0">
            <a:spAutoFit/>
          </a:bodyPr>
          <a:lstStyle/>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特別支援学校及び小中学校における</a:t>
            </a:r>
            <a:endPar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医療的ケアが必要な幼児児童生徒数　</a:t>
            </a:r>
          </a:p>
        </p:txBody>
      </p:sp>
      <p:sp>
        <p:nvSpPr>
          <p:cNvPr id="83" name="テキスト ボックス 82"/>
          <p:cNvSpPr txBox="1"/>
          <p:nvPr/>
        </p:nvSpPr>
        <p:spPr>
          <a:xfrm>
            <a:off x="85904" y="4218246"/>
            <a:ext cx="2886672" cy="340854"/>
          </a:xfrm>
          <a:prstGeom prst="rect">
            <a:avLst/>
          </a:prstGeom>
          <a:noFill/>
        </p:spPr>
        <p:txBody>
          <a:bodyPr wrap="square" lIns="84315" tIns="42160" rIns="84315" bIns="42160" rtlCol="0">
            <a:spAutoFit/>
          </a:bodyPr>
          <a:lstStyle/>
          <a:p>
            <a:pPr fontAlgn="auto">
              <a:spcBef>
                <a:spcPts val="0"/>
              </a:spcBef>
              <a:spcAft>
                <a:spcPts val="0"/>
              </a:spcAft>
            </a:pPr>
            <a:r>
              <a:rPr kumimoji="0" lang="ja-JP" altLang="en-US"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出典：文部科学省「特別支援学校等の医療的ケアに関する</a:t>
            </a:r>
            <a:endParaRPr kumimoji="0" lang="en-US" altLang="ja-JP"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kumimoji="0" lang="ja-JP" altLang="en-US"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調査結果」（</a:t>
            </a:r>
            <a:r>
              <a:rPr lang="en-US" altLang="ja-JP" sz="831" dirty="0">
                <a:solidFill>
                  <a:srgbClr val="000000">
                    <a:lumMod val="75000"/>
                    <a:lumOff val="2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31" dirty="0">
                <a:solidFill>
                  <a:srgbClr val="000000">
                    <a:lumMod val="75000"/>
                    <a:lumOff val="25000"/>
                  </a:srgbClr>
                </a:solidFill>
                <a:latin typeface="Meiryo UI" panose="020B0604030504040204" pitchFamily="50" charset="-128"/>
                <a:ea typeface="Meiryo UI" panose="020B0604030504040204" pitchFamily="50" charset="-128"/>
                <a:cs typeface="Meiryo UI" panose="020B0604030504040204" pitchFamily="50" charset="-128"/>
              </a:rPr>
              <a:t>小中学校は平成２４年度から調査</a:t>
            </a:r>
            <a:r>
              <a:rPr kumimoji="0" lang="ja-JP" altLang="en-US"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5" name="グラフ 84"/>
          <p:cNvGraphicFramePr>
            <a:graphicFrameLocks/>
          </p:cNvGraphicFramePr>
          <p:nvPr/>
        </p:nvGraphicFramePr>
        <p:xfrm>
          <a:off x="151570" y="2452698"/>
          <a:ext cx="2807202" cy="1869753"/>
        </p:xfrm>
        <a:graphic>
          <a:graphicData uri="http://schemas.openxmlformats.org/drawingml/2006/chart">
            <c:chart xmlns:c="http://schemas.openxmlformats.org/drawingml/2006/chart" xmlns:r="http://schemas.openxmlformats.org/officeDocument/2006/relationships" r:id="rId6"/>
          </a:graphicData>
        </a:graphic>
      </p:graphicFrame>
      <p:grpSp>
        <p:nvGrpSpPr>
          <p:cNvPr id="86" name="グループ化 85"/>
          <p:cNvGrpSpPr/>
          <p:nvPr/>
        </p:nvGrpSpPr>
        <p:grpSpPr>
          <a:xfrm>
            <a:off x="971212" y="2830780"/>
            <a:ext cx="1473785" cy="403658"/>
            <a:chOff x="1264363" y="912133"/>
            <a:chExt cx="1615957" cy="822819"/>
          </a:xfrm>
        </p:grpSpPr>
        <p:cxnSp>
          <p:nvCxnSpPr>
            <p:cNvPr id="87" name="直線コネクタ 86"/>
            <p:cNvCxnSpPr/>
            <p:nvPr/>
          </p:nvCxnSpPr>
          <p:spPr>
            <a:xfrm flipV="1">
              <a:off x="1264363" y="1344180"/>
              <a:ext cx="679853" cy="390772"/>
            </a:xfrm>
            <a:prstGeom prst="line">
              <a:avLst/>
            </a:prstGeom>
            <a:ln w="38100">
              <a:solidFill>
                <a:srgbClr val="CC0000"/>
              </a:solidFill>
            </a:ln>
          </p:spPr>
          <p:style>
            <a:lnRef idx="2">
              <a:schemeClr val="accent2"/>
            </a:lnRef>
            <a:fillRef idx="0">
              <a:schemeClr val="accent2"/>
            </a:fillRef>
            <a:effectRef idx="1">
              <a:schemeClr val="accent2"/>
            </a:effectRef>
            <a:fontRef idx="minor">
              <a:schemeClr val="tx1"/>
            </a:fontRef>
          </p:style>
        </p:cxnSp>
        <p:cxnSp>
          <p:nvCxnSpPr>
            <p:cNvPr id="88" name="直線矢印コネクタ 87"/>
            <p:cNvCxnSpPr/>
            <p:nvPr/>
          </p:nvCxnSpPr>
          <p:spPr>
            <a:xfrm flipV="1">
              <a:off x="1944217" y="912133"/>
              <a:ext cx="936103" cy="432049"/>
            </a:xfrm>
            <a:prstGeom prst="straightConnector1">
              <a:avLst/>
            </a:prstGeom>
            <a:ln w="38100">
              <a:solidFill>
                <a:srgbClr val="CC0000"/>
              </a:solidFill>
              <a:tailEnd type="arrow"/>
            </a:ln>
          </p:spPr>
          <p:style>
            <a:lnRef idx="2">
              <a:schemeClr val="accent2"/>
            </a:lnRef>
            <a:fillRef idx="0">
              <a:schemeClr val="accent2"/>
            </a:fillRef>
            <a:effectRef idx="1">
              <a:schemeClr val="accent2"/>
            </a:effectRef>
            <a:fontRef idx="minor">
              <a:schemeClr val="tx1"/>
            </a:fontRef>
          </p:style>
        </p:cxnSp>
      </p:grpSp>
      <p:sp>
        <p:nvSpPr>
          <p:cNvPr id="89" name="正方形/長方形 88"/>
          <p:cNvSpPr/>
          <p:nvPr/>
        </p:nvSpPr>
        <p:spPr>
          <a:xfrm>
            <a:off x="170324" y="2453098"/>
            <a:ext cx="452687" cy="228878"/>
          </a:xfrm>
          <a:prstGeom prst="rect">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rPr>
              <a:t>（人）</a:t>
            </a:r>
          </a:p>
        </p:txBody>
      </p:sp>
      <p:sp>
        <p:nvSpPr>
          <p:cNvPr id="90" name="大波 89"/>
          <p:cNvSpPr/>
          <p:nvPr/>
        </p:nvSpPr>
        <p:spPr>
          <a:xfrm>
            <a:off x="2325103" y="3697018"/>
            <a:ext cx="348070" cy="42202"/>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1" name="大波 90"/>
          <p:cNvSpPr/>
          <p:nvPr/>
        </p:nvSpPr>
        <p:spPr>
          <a:xfrm>
            <a:off x="1977029" y="3685538"/>
            <a:ext cx="348070" cy="53663"/>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2" name="大波 91"/>
          <p:cNvSpPr/>
          <p:nvPr/>
        </p:nvSpPr>
        <p:spPr>
          <a:xfrm>
            <a:off x="1280911" y="3685519"/>
            <a:ext cx="348070" cy="61459"/>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3" name="大波 92"/>
          <p:cNvSpPr/>
          <p:nvPr/>
        </p:nvSpPr>
        <p:spPr>
          <a:xfrm>
            <a:off x="1628976" y="3685519"/>
            <a:ext cx="348070" cy="61459"/>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4" name="正方形/長方形 93"/>
          <p:cNvSpPr/>
          <p:nvPr/>
        </p:nvSpPr>
        <p:spPr>
          <a:xfrm>
            <a:off x="2179125" y="2626101"/>
            <a:ext cx="531751" cy="129116"/>
          </a:xfrm>
          <a:prstGeom prst="rect">
            <a:avLst/>
          </a:prstGeom>
          <a:noFill/>
          <a:ln w="15875">
            <a:solidFill>
              <a:schemeClr val="bg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r>
              <a:rPr lang="en-US" altLang="ja-JP" sz="738" dirty="0">
                <a:solidFill>
                  <a:prstClr val="black"/>
                </a:solidFill>
              </a:rPr>
              <a:t>8,750</a:t>
            </a:r>
            <a:endParaRPr lang="ja-JP" altLang="en-US" sz="738" dirty="0">
              <a:solidFill>
                <a:prstClr val="black"/>
              </a:solidFill>
            </a:endParaRPr>
          </a:p>
        </p:txBody>
      </p:sp>
      <p:sp>
        <p:nvSpPr>
          <p:cNvPr id="2" name="正方形/長方形 1"/>
          <p:cNvSpPr/>
          <p:nvPr/>
        </p:nvSpPr>
        <p:spPr>
          <a:xfrm>
            <a:off x="7313902" y="6606199"/>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4" name="スライド番号プレースホルダー 3">
            <a:extLst>
              <a:ext uri="{FF2B5EF4-FFF2-40B4-BE49-F238E27FC236}">
                <a16:creationId xmlns:a16="http://schemas.microsoft.com/office/drawing/2014/main" xmlns="" id="{DEB4900C-DEBF-487B-B64B-2D602629A91A}"/>
              </a:ext>
            </a:extLst>
          </p:cNvPr>
          <p:cNvSpPr>
            <a:spLocks noGrp="1"/>
          </p:cNvSpPr>
          <p:nvPr>
            <p:ph type="sldNum" sz="quarter" idx="12"/>
          </p:nvPr>
        </p:nvSpPr>
        <p:spPr/>
        <p:txBody>
          <a:bodyPr/>
          <a:lstStyle/>
          <a:p>
            <a:pPr>
              <a:defRPr/>
            </a:pPr>
            <a:fld id="{804D6B79-3AEB-42FE-A736-A41F7AEA0445}" type="slidenum">
              <a:rPr lang="en-US" altLang="ja-JP" smtClean="0"/>
              <a:pPr>
                <a:defRPr/>
              </a:pPr>
              <a:t>10</a:t>
            </a:fld>
            <a:endParaRPr lang="en-US" altLang="ja-JP"/>
          </a:p>
        </p:txBody>
      </p:sp>
      <p:sp>
        <p:nvSpPr>
          <p:cNvPr id="6" name="フッター プレースホルダー 5">
            <a:extLst>
              <a:ext uri="{FF2B5EF4-FFF2-40B4-BE49-F238E27FC236}">
                <a16:creationId xmlns:a16="http://schemas.microsoft.com/office/drawing/2014/main" xmlns="" id="{453ED6C7-47A4-4F8A-8724-8F993D39D07B}"/>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79488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51520" y="4701498"/>
            <a:ext cx="8784000" cy="1851290"/>
          </a:xfrm>
          <a:prstGeom prst="rect">
            <a:avLst/>
          </a:prstGeom>
          <a:noFill/>
          <a:ln>
            <a:solidFill>
              <a:srgbClr val="33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a:solidFill>
                <a:prstClr val="white"/>
              </a:solidFill>
            </a:endParaRPr>
          </a:p>
        </p:txBody>
      </p:sp>
      <p:sp>
        <p:nvSpPr>
          <p:cNvPr id="26" name="ドーナツ 25"/>
          <p:cNvSpPr/>
          <p:nvPr/>
        </p:nvSpPr>
        <p:spPr>
          <a:xfrm>
            <a:off x="539558" y="5024254"/>
            <a:ext cx="8025362" cy="1286314"/>
          </a:xfrm>
          <a:prstGeom prst="donut">
            <a:avLst>
              <a:gd name="adj" fmla="val 9793"/>
            </a:avLst>
          </a:prstGeom>
          <a:solidFill>
            <a:srgbClr val="3399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2215" dirty="0">
              <a:solidFill>
                <a:prstClr val="black"/>
              </a:solidFill>
            </a:endParaRPr>
          </a:p>
        </p:txBody>
      </p:sp>
      <p:cxnSp>
        <p:nvCxnSpPr>
          <p:cNvPr id="4" name="直線コネクタ 3"/>
          <p:cNvCxnSpPr/>
          <p:nvPr/>
        </p:nvCxnSpPr>
        <p:spPr>
          <a:xfrm>
            <a:off x="72008" y="637305"/>
            <a:ext cx="8892480" cy="0"/>
          </a:xfrm>
          <a:prstGeom prst="line">
            <a:avLst/>
          </a:prstGeom>
          <a:ln w="101600" cmpd="thinThick">
            <a:solidFill>
              <a:srgbClr val="99CCFF"/>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a:xfrm>
            <a:off x="98675" y="116632"/>
            <a:ext cx="9128785" cy="50872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200" dirty="0">
                <a:solidFill>
                  <a:srgbClr val="4F81BD">
                    <a:lumMod val="50000"/>
                  </a:srgbClr>
                </a:solidFill>
                <a:latin typeface="HGP創英角ｺﾞｼｯｸUB" pitchFamily="50" charset="-128"/>
                <a:ea typeface="HGP創英角ｺﾞｼｯｸUB" pitchFamily="50" charset="-128"/>
              </a:rPr>
              <a:t>医療的ケア児等コーディネーター養成研修等事業</a:t>
            </a:r>
            <a:r>
              <a:rPr lang="en-US" altLang="ja-JP" sz="1108" dirty="0">
                <a:solidFill>
                  <a:srgbClr val="4F81BD">
                    <a:lumMod val="50000"/>
                  </a:srgbClr>
                </a:solidFill>
                <a:latin typeface="HGP創英角ｺﾞｼｯｸUB" pitchFamily="50" charset="-128"/>
                <a:ea typeface="HGP創英角ｺﾞｼｯｸUB" pitchFamily="50" charset="-128"/>
              </a:rPr>
              <a:t>※</a:t>
            </a:r>
            <a:r>
              <a:rPr lang="ja-JP" altLang="en-US" sz="1108" dirty="0">
                <a:solidFill>
                  <a:srgbClr val="4F81BD">
                    <a:lumMod val="50000"/>
                  </a:srgbClr>
                </a:solidFill>
                <a:latin typeface="HGP創英角ｺﾞｼｯｸUB" pitchFamily="50" charset="-128"/>
                <a:ea typeface="HGP創英角ｺﾞｼｯｸUB" pitchFamily="50" charset="-128"/>
              </a:rPr>
              <a:t>地域生活支援促進事業（都道府県・指定都市）</a:t>
            </a:r>
            <a:r>
              <a:rPr lang="en-US" altLang="ja-JP" sz="1662" dirty="0">
                <a:solidFill>
                  <a:srgbClr val="4F81BD">
                    <a:lumMod val="50000"/>
                  </a:srgbClr>
                </a:solidFill>
                <a:latin typeface="HGP創英角ｺﾞｼｯｸUB" pitchFamily="50" charset="-128"/>
                <a:ea typeface="HGP創英角ｺﾞｼｯｸUB" pitchFamily="50" charset="-128"/>
              </a:rPr>
              <a:t>                              </a:t>
            </a:r>
            <a:endParaRPr lang="ja-JP" altLang="en-US" sz="1662" dirty="0">
              <a:solidFill>
                <a:srgbClr val="4F81BD">
                  <a:lumMod val="50000"/>
                </a:srgbClr>
              </a:solidFill>
              <a:latin typeface="HGP創英角ｺﾞｼｯｸUB" pitchFamily="50" charset="-128"/>
              <a:ea typeface="HGP創英角ｺﾞｼｯｸUB" pitchFamily="50" charset="-128"/>
            </a:endParaRPr>
          </a:p>
        </p:txBody>
      </p:sp>
      <p:sp>
        <p:nvSpPr>
          <p:cNvPr id="6" name="正方形/長方形 5"/>
          <p:cNvSpPr/>
          <p:nvPr/>
        </p:nvSpPr>
        <p:spPr>
          <a:xfrm>
            <a:off x="431284" y="703774"/>
            <a:ext cx="8533210" cy="477054"/>
          </a:xfrm>
          <a:prstGeom prst="rect">
            <a:avLst/>
          </a:prstGeom>
        </p:spPr>
        <p:txBody>
          <a:bodyPr wrap="square">
            <a:spAutoFit/>
          </a:bodyPr>
          <a:lstStyle/>
          <a:p>
            <a:pPr>
              <a:lnSpc>
                <a:spcPts val="1477"/>
              </a:lnSpc>
            </a:pPr>
            <a:r>
              <a:rPr lang="ja-JP" altLang="en-US" sz="1292" dirty="0">
                <a:solidFill>
                  <a:prstClr val="black"/>
                </a:solidFill>
                <a:latin typeface="ＭＳ ゴシック" pitchFamily="49" charset="-128"/>
                <a:ea typeface="ＭＳ ゴシック" pitchFamily="49" charset="-128"/>
              </a:rPr>
              <a:t>（項）障害保健福祉費</a:t>
            </a:r>
            <a:endParaRPr lang="en-US" altLang="ja-JP" sz="1292" dirty="0">
              <a:solidFill>
                <a:prstClr val="black"/>
              </a:solidFill>
              <a:latin typeface="ＭＳ ゴシック" pitchFamily="49" charset="-128"/>
              <a:ea typeface="ＭＳ ゴシック" pitchFamily="49" charset="-128"/>
            </a:endParaRPr>
          </a:p>
          <a:p>
            <a:pPr>
              <a:lnSpc>
                <a:spcPts val="1477"/>
              </a:lnSpc>
            </a:pPr>
            <a:r>
              <a:rPr lang="ja-JP" altLang="en-US" sz="1292" dirty="0">
                <a:solidFill>
                  <a:prstClr val="black"/>
                </a:solidFill>
                <a:latin typeface="ＭＳ ゴシック" pitchFamily="49" charset="-128"/>
                <a:ea typeface="ＭＳ ゴシック" pitchFamily="49" charset="-128"/>
              </a:rPr>
              <a:t>　（目）地域生活支援事業費等補助金　　</a:t>
            </a:r>
            <a:r>
              <a:rPr lang="zh-TW" altLang="en-US" sz="1292" dirty="0">
                <a:solidFill>
                  <a:prstClr val="black"/>
                </a:solidFill>
                <a:latin typeface="ＭＳ ゴシック" pitchFamily="49" charset="-128"/>
                <a:ea typeface="ＭＳ ゴシック" pitchFamily="49" charset="-128"/>
              </a:rPr>
              <a:t>平成</a:t>
            </a:r>
            <a:r>
              <a:rPr lang="en-US" altLang="ja-JP" sz="1292" dirty="0">
                <a:solidFill>
                  <a:prstClr val="black"/>
                </a:solidFill>
                <a:latin typeface="ＭＳ ゴシック" pitchFamily="49" charset="-128"/>
                <a:ea typeface="ＭＳ ゴシック" pitchFamily="49" charset="-128"/>
              </a:rPr>
              <a:t>30</a:t>
            </a:r>
            <a:r>
              <a:rPr lang="ja-JP" altLang="en-US" sz="1292" dirty="0">
                <a:solidFill>
                  <a:prstClr val="black"/>
                </a:solidFill>
                <a:latin typeface="ＭＳ ゴシック" pitchFamily="49" charset="-128"/>
                <a:ea typeface="ＭＳ ゴシック" pitchFamily="49" charset="-128"/>
              </a:rPr>
              <a:t>年</a:t>
            </a:r>
            <a:r>
              <a:rPr lang="zh-TW" altLang="en-US" sz="1292" dirty="0">
                <a:solidFill>
                  <a:prstClr val="black"/>
                </a:solidFill>
                <a:latin typeface="ＭＳ ゴシック" pitchFamily="49" charset="-128"/>
                <a:ea typeface="ＭＳ ゴシック" pitchFamily="49" charset="-128"/>
              </a:rPr>
              <a:t>度</a:t>
            </a:r>
            <a:r>
              <a:rPr lang="ja-JP" altLang="en-US" sz="1292" dirty="0">
                <a:solidFill>
                  <a:prstClr val="black"/>
                </a:solidFill>
                <a:latin typeface="ＭＳ ゴシック" pitchFamily="49" charset="-128"/>
                <a:ea typeface="ＭＳ ゴシック" pitchFamily="49" charset="-128"/>
              </a:rPr>
              <a:t>予算案：</a:t>
            </a:r>
            <a:r>
              <a:rPr lang="en-US" altLang="ja-JP" sz="1292" dirty="0">
                <a:solidFill>
                  <a:prstClr val="black"/>
                </a:solidFill>
                <a:latin typeface="ＭＳ ゴシック" pitchFamily="49" charset="-128"/>
                <a:ea typeface="ＭＳ ゴシック" pitchFamily="49" charset="-128"/>
              </a:rPr>
              <a:t>68,139</a:t>
            </a:r>
            <a:r>
              <a:rPr lang="ja-JP" altLang="en-US" sz="1292" dirty="0">
                <a:solidFill>
                  <a:prstClr val="black"/>
                </a:solidFill>
                <a:latin typeface="ＭＳ ゴシック" pitchFamily="49" charset="-128"/>
                <a:ea typeface="ＭＳ ゴシック" pitchFamily="49" charset="-128"/>
              </a:rPr>
              <a:t>千円</a:t>
            </a:r>
            <a:endParaRPr lang="ja-JP" altLang="en-US" sz="1477" b="1" dirty="0">
              <a:solidFill>
                <a:prstClr val="black"/>
              </a:solidFill>
              <a:latin typeface="ＭＳ ゴシック" pitchFamily="49" charset="-128"/>
              <a:ea typeface="ＭＳ ゴシック" pitchFamily="49" charset="-128"/>
            </a:endParaRPr>
          </a:p>
        </p:txBody>
      </p:sp>
      <p:sp>
        <p:nvSpPr>
          <p:cNvPr id="19" name="正方形/長方形 18"/>
          <p:cNvSpPr/>
          <p:nvPr/>
        </p:nvSpPr>
        <p:spPr>
          <a:xfrm>
            <a:off x="258475" y="2546526"/>
            <a:ext cx="8784000" cy="1281288"/>
          </a:xfrm>
          <a:prstGeom prst="rect">
            <a:avLst/>
          </a:prstGeom>
          <a:solidFill>
            <a:schemeClr val="bg1"/>
          </a:solidFill>
          <a:ln w="31750">
            <a:solidFill>
              <a:schemeClr val="tx1"/>
            </a:solidFill>
          </a:ln>
        </p:spPr>
        <p:txBody>
          <a:bodyPr wrap="square" anchor="t">
            <a:noAutofit/>
          </a:bodyPr>
          <a:lstStyle/>
          <a:p>
            <a:pPr marL="165593" indent="-165593">
              <a:lnSpc>
                <a:spcPts val="1292"/>
              </a:lnSpc>
            </a:pPr>
            <a:r>
              <a:rPr lang="ja-JP" altLang="en-US" sz="1108" dirty="0">
                <a:solidFill>
                  <a:prstClr val="black"/>
                </a:solidFill>
                <a:latin typeface="HG丸ｺﾞｼｯｸM-PRO" panose="020F0600000000000000" pitchFamily="50" charset="-128"/>
                <a:ea typeface="HG丸ｺﾞｼｯｸM-PRO" panose="020F0600000000000000" pitchFamily="50" charset="-128"/>
              </a:rPr>
              <a:t>（１）医療的ケア児等を支援する人材の養成</a:t>
            </a:r>
          </a:p>
          <a:p>
            <a:pPr marL="165593" indent="-165593">
              <a:lnSpc>
                <a:spcPts val="1292"/>
              </a:lnSpc>
            </a:pPr>
            <a:r>
              <a:rPr lang="ja-JP" altLang="en-US" sz="1108" dirty="0">
                <a:solidFill>
                  <a:prstClr val="black"/>
                </a:solidFill>
                <a:latin typeface="HG丸ｺﾞｼｯｸM-PRO" panose="020F0600000000000000" pitchFamily="50" charset="-128"/>
                <a:ea typeface="HG丸ｺﾞｼｯｸM-PRO" panose="020F0600000000000000" pitchFamily="50" charset="-128"/>
              </a:rPr>
              <a:t>　　地域の障害児通所支援事業所、保育所、放課後児童クラブ及び学校等において医療的ケア児等への支援に従事できる者を養成するための研修や、医療的ケア児等の支援を総合調整する者（以下「コーディネーター」という。）を養成するための研修を実施する。</a:t>
            </a:r>
          </a:p>
          <a:p>
            <a:pPr marL="165593" indent="-165593">
              <a:lnSpc>
                <a:spcPts val="1292"/>
              </a:lnSpc>
            </a:pPr>
            <a:r>
              <a:rPr lang="ja-JP" altLang="en-US" sz="1108" dirty="0">
                <a:solidFill>
                  <a:prstClr val="black"/>
                </a:solidFill>
                <a:latin typeface="HG丸ｺﾞｼｯｸM-PRO" panose="020F0600000000000000" pitchFamily="50" charset="-128"/>
                <a:ea typeface="HG丸ｺﾞｼｯｸM-PRO" panose="020F0600000000000000" pitchFamily="50" charset="-128"/>
              </a:rPr>
              <a:t>（２）協議の場の設置</a:t>
            </a:r>
          </a:p>
          <a:p>
            <a:pPr marL="165593" indent="-165593">
              <a:lnSpc>
                <a:spcPts val="1292"/>
              </a:lnSpc>
            </a:pPr>
            <a:r>
              <a:rPr lang="ja-JP" altLang="en-US" sz="1108" dirty="0">
                <a:solidFill>
                  <a:prstClr val="black"/>
                </a:solidFill>
                <a:latin typeface="HG丸ｺﾞｼｯｸM-PRO" panose="020F0600000000000000" pitchFamily="50" charset="-128"/>
                <a:ea typeface="HG丸ｺﾞｼｯｸM-PRO" panose="020F0600000000000000" pitchFamily="50" charset="-128"/>
              </a:rPr>
              <a:t>　　地域において医療的ケア児等の支援に携わる保健、医療、福祉、教育等の各分野の関係機関及び当事者団体等から構成される協議の場を設置する。協議の場では、現状把握・分析、連絡調整、支援内容の協議等、地域全体の医療的ケア児等の支援に関する課題と対応策の検討等を行う。</a:t>
            </a:r>
          </a:p>
        </p:txBody>
      </p:sp>
      <p:sp>
        <p:nvSpPr>
          <p:cNvPr id="21" name="正方形/長方形 20"/>
          <p:cNvSpPr/>
          <p:nvPr/>
        </p:nvSpPr>
        <p:spPr>
          <a:xfrm>
            <a:off x="245202" y="1303258"/>
            <a:ext cx="8784000" cy="1001493"/>
          </a:xfrm>
          <a:prstGeom prst="rect">
            <a:avLst/>
          </a:prstGeom>
          <a:ln w="25400">
            <a:solidFill>
              <a:schemeClr val="tx1"/>
            </a:solidFill>
          </a:ln>
        </p:spPr>
        <p:txBody>
          <a:bodyPr wrap="square" anchor="b">
            <a:spAutoFit/>
          </a:bodyPr>
          <a:lstStyle/>
          <a:p>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人工呼吸器を装着している障害児その他の日常生活を営むために医療を要する状態にある障害児や重症心身障害児等（以下「医療的ケア児等」という。）が地域で安心して暮らしていけるよう、医療的ケア児等に対する支援が適切に行える人材を養成するとともに</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医療的ケア児等の支援に携わる保健、医療、福祉、教育等の関係機関等の連携体制を構築することにより、医療的ケア児等の地域生活　支援の向上を図ることを目的とする。</a:t>
            </a:r>
            <a:r>
              <a:rPr lang="ja-JP" altLang="en-US" sz="1108" dirty="0">
                <a:solidFill>
                  <a:prstClr val="black"/>
                </a:solidFill>
                <a:latin typeface="HG丸ｺﾞｼｯｸM-PRO" panose="020F0600000000000000" pitchFamily="50" charset="-128"/>
                <a:ea typeface="HG丸ｺﾞｼｯｸM-PRO" panose="020F0600000000000000" pitchFamily="50" charset="-128"/>
              </a:rPr>
              <a:t>　</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331868" y="1196752"/>
            <a:ext cx="1152128" cy="2326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dirty="0">
                <a:solidFill>
                  <a:prstClr val="black"/>
                </a:solidFill>
                <a:latin typeface="HG丸ｺﾞｼｯｸM-PRO" panose="020F0600000000000000" pitchFamily="50" charset="-128"/>
                <a:ea typeface="HG丸ｺﾞｼｯｸM-PRO" panose="020F0600000000000000" pitchFamily="50" charset="-128"/>
              </a:rPr>
              <a:t>目　　的</a:t>
            </a:r>
          </a:p>
        </p:txBody>
      </p:sp>
      <p:sp>
        <p:nvSpPr>
          <p:cNvPr id="23" name="正方形/長方形 22"/>
          <p:cNvSpPr/>
          <p:nvPr/>
        </p:nvSpPr>
        <p:spPr>
          <a:xfrm>
            <a:off x="346168" y="2349756"/>
            <a:ext cx="1152128" cy="2326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dirty="0">
                <a:solidFill>
                  <a:prstClr val="black"/>
                </a:solidFill>
                <a:latin typeface="HG丸ｺﾞｼｯｸM-PRO" panose="020F0600000000000000" pitchFamily="50" charset="-128"/>
                <a:ea typeface="HG丸ｺﾞｼｯｸM-PRO" panose="020F0600000000000000" pitchFamily="50" charset="-128"/>
              </a:rPr>
              <a:t>事業内容</a:t>
            </a:r>
          </a:p>
        </p:txBody>
      </p:sp>
      <p:pic>
        <p:nvPicPr>
          <p:cNvPr id="9" name="Picture 2" descr="C:\Program Files\Microsoft Office\MEDIA\CAGCAT10\j0205462.wmf"/>
          <p:cNvPicPr>
            <a:picLocks noChangeAspect="1" noChangeArrowheads="1"/>
          </p:cNvPicPr>
          <p:nvPr/>
        </p:nvPicPr>
        <p:blipFill>
          <a:blip r:embed="rId3" cstate="print"/>
          <a:srcRect/>
          <a:stretch>
            <a:fillRect/>
          </a:stretch>
        </p:blipFill>
        <p:spPr bwMode="auto">
          <a:xfrm>
            <a:off x="4175597" y="4056907"/>
            <a:ext cx="753695" cy="731158"/>
          </a:xfrm>
          <a:prstGeom prst="rect">
            <a:avLst/>
          </a:prstGeom>
          <a:noFill/>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676" y="5383663"/>
            <a:ext cx="618752" cy="571156"/>
          </a:xfrm>
          <a:prstGeom prst="rect">
            <a:avLst/>
          </a:prstGeom>
          <a:noFill/>
          <a:ln w="381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621539" y="3884118"/>
            <a:ext cx="2031325" cy="338554"/>
          </a:xfrm>
          <a:prstGeom prst="rect">
            <a:avLst/>
          </a:prstGeom>
          <a:solidFill>
            <a:schemeClr val="bg1"/>
          </a:solidFill>
        </p:spPr>
        <p:txBody>
          <a:bodyPr wrap="none">
            <a:spAutoFit/>
          </a:bodyP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都道府県・指定都市</a:t>
            </a:r>
          </a:p>
        </p:txBody>
      </p:sp>
      <p:sp>
        <p:nvSpPr>
          <p:cNvPr id="36" name="円/楕円 35"/>
          <p:cNvSpPr/>
          <p:nvPr/>
        </p:nvSpPr>
        <p:spPr>
          <a:xfrm>
            <a:off x="6425952" y="5905466"/>
            <a:ext cx="1713225" cy="493510"/>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地域中核病院</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・地域小児科センター</a:t>
            </a:r>
          </a:p>
        </p:txBody>
      </p:sp>
      <p:sp>
        <p:nvSpPr>
          <p:cNvPr id="37" name="円/楕円 36"/>
          <p:cNvSpPr/>
          <p:nvPr/>
        </p:nvSpPr>
        <p:spPr>
          <a:xfrm>
            <a:off x="7889944" y="5397717"/>
            <a:ext cx="1074558" cy="557501"/>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障害児</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入所施設</a:t>
            </a:r>
          </a:p>
        </p:txBody>
      </p:sp>
      <p:sp>
        <p:nvSpPr>
          <p:cNvPr id="38" name="円/楕円 37"/>
          <p:cNvSpPr/>
          <p:nvPr/>
        </p:nvSpPr>
        <p:spPr>
          <a:xfrm>
            <a:off x="1563253" y="4996900"/>
            <a:ext cx="1261051" cy="408819"/>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児童発達支援</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センター等</a:t>
            </a:r>
          </a:p>
        </p:txBody>
      </p:sp>
      <p:sp>
        <p:nvSpPr>
          <p:cNvPr id="39" name="円/楕円 38"/>
          <p:cNvSpPr/>
          <p:nvPr/>
        </p:nvSpPr>
        <p:spPr>
          <a:xfrm>
            <a:off x="755586" y="5862229"/>
            <a:ext cx="1456837" cy="425333"/>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訪問看護</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ステーション</a:t>
            </a:r>
          </a:p>
        </p:txBody>
      </p:sp>
      <p:sp>
        <p:nvSpPr>
          <p:cNvPr id="40" name="円/楕円 39"/>
          <p:cNvSpPr/>
          <p:nvPr/>
        </p:nvSpPr>
        <p:spPr>
          <a:xfrm>
            <a:off x="4124097" y="4900691"/>
            <a:ext cx="1264895" cy="404219"/>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相談支援事業所</a:t>
            </a:r>
          </a:p>
        </p:txBody>
      </p:sp>
      <p:sp>
        <p:nvSpPr>
          <p:cNvPr id="41" name="円/楕円 40"/>
          <p:cNvSpPr/>
          <p:nvPr/>
        </p:nvSpPr>
        <p:spPr>
          <a:xfrm>
            <a:off x="2493087" y="5877272"/>
            <a:ext cx="1790894" cy="432774"/>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救命救急センター・</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小児専門病院</a:t>
            </a:r>
          </a:p>
        </p:txBody>
      </p:sp>
      <p:sp>
        <p:nvSpPr>
          <p:cNvPr id="42" name="円/楕円 41"/>
          <p:cNvSpPr/>
          <p:nvPr/>
        </p:nvSpPr>
        <p:spPr>
          <a:xfrm>
            <a:off x="4741426" y="5877272"/>
            <a:ext cx="1500225" cy="413027"/>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小児科診療所</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・在宅療養支援</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診療所</a:t>
            </a:r>
          </a:p>
        </p:txBody>
      </p:sp>
      <p:sp>
        <p:nvSpPr>
          <p:cNvPr id="44" name="円/楕円 43"/>
          <p:cNvSpPr/>
          <p:nvPr/>
        </p:nvSpPr>
        <p:spPr>
          <a:xfrm>
            <a:off x="539552" y="5157192"/>
            <a:ext cx="1023486" cy="588338"/>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障害福祉</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サービス</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事業所</a:t>
            </a:r>
          </a:p>
        </p:txBody>
      </p:sp>
      <p:sp>
        <p:nvSpPr>
          <p:cNvPr id="45" name="円/楕円 44"/>
          <p:cNvSpPr/>
          <p:nvPr/>
        </p:nvSpPr>
        <p:spPr>
          <a:xfrm>
            <a:off x="6649311" y="4900691"/>
            <a:ext cx="1268358" cy="536193"/>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特別支援学校</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・学校</a:t>
            </a:r>
            <a:endParaRPr lang="en-US" altLang="ja-JP" sz="738" dirty="0">
              <a:solidFill>
                <a:srgbClr val="EEECE1">
                  <a:lumMod val="25000"/>
                </a:srgbClr>
              </a:solidFill>
              <a:latin typeface="HG丸ｺﾞｼｯｸM-PRO" pitchFamily="50" charset="-128"/>
              <a:ea typeface="HG丸ｺﾞｼｯｸM-PRO" pitchFamily="50" charset="-128"/>
            </a:endParaRPr>
          </a:p>
        </p:txBody>
      </p:sp>
      <p:sp>
        <p:nvSpPr>
          <p:cNvPr id="43" name="角丸四角形 42"/>
          <p:cNvSpPr/>
          <p:nvPr/>
        </p:nvSpPr>
        <p:spPr>
          <a:xfrm>
            <a:off x="5347624" y="5157590"/>
            <a:ext cx="1096598" cy="226670"/>
          </a:xfrm>
          <a:prstGeom prst="roundRect">
            <a:avLst>
              <a:gd name="adj" fmla="val 157"/>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38" b="1" dirty="0">
                <a:solidFill>
                  <a:prstClr val="black">
                    <a:lumMod val="95000"/>
                    <a:lumOff val="5000"/>
                  </a:prstClr>
                </a:solidFill>
                <a:latin typeface="HG丸ｺﾞｼｯｸM-PRO" panose="020F0600000000000000" pitchFamily="50" charset="-128"/>
                <a:ea typeface="HG丸ｺﾞｼｯｸM-PRO" panose="020F0600000000000000" pitchFamily="50" charset="-128"/>
              </a:rPr>
              <a:t>コーディネーター</a:t>
            </a:r>
          </a:p>
        </p:txBody>
      </p:sp>
      <p:pic>
        <p:nvPicPr>
          <p:cNvPr id="55" name="Picture 10" descr="C:\Users\TMJVT\Documents\●その他資料\イラスト\NB03_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932" y="4625839"/>
            <a:ext cx="558387" cy="511965"/>
          </a:xfrm>
          <a:prstGeom prst="rect">
            <a:avLst/>
          </a:prstGeom>
          <a:noFill/>
          <a:ln w="25400">
            <a:solidFill>
              <a:srgbClr val="3399FF"/>
            </a:solidFill>
            <a:prstDash val="solid"/>
          </a:ln>
          <a:extLst>
            <a:ext uri="{909E8E84-426E-40DD-AFC4-6F175D3DCCD1}">
              <a14:hiddenFill xmlns:a14="http://schemas.microsoft.com/office/drawing/2010/main">
                <a:solidFill>
                  <a:srgbClr val="FFFFFF"/>
                </a:solidFill>
              </a14:hiddenFill>
            </a:ext>
          </a:extLst>
        </p:spPr>
      </p:pic>
      <p:sp>
        <p:nvSpPr>
          <p:cNvPr id="59" name="右矢印 58"/>
          <p:cNvSpPr/>
          <p:nvPr/>
        </p:nvSpPr>
        <p:spPr>
          <a:xfrm rot="1823005">
            <a:off x="4807227" y="4572446"/>
            <a:ext cx="360040" cy="1661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a:solidFill>
                <a:prstClr val="white"/>
              </a:solidFill>
            </a:endParaRPr>
          </a:p>
        </p:txBody>
      </p:sp>
      <p:sp>
        <p:nvSpPr>
          <p:cNvPr id="7" name="正方形/長方形 6"/>
          <p:cNvSpPr/>
          <p:nvPr/>
        </p:nvSpPr>
        <p:spPr>
          <a:xfrm>
            <a:off x="4987229" y="4422485"/>
            <a:ext cx="648072" cy="154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HG丸ｺﾞｼｯｸM-PRO" panose="020F0600000000000000" pitchFamily="50" charset="-128"/>
                <a:ea typeface="HG丸ｺﾞｼｯｸM-PRO" panose="020F0600000000000000" pitchFamily="50" charset="-128"/>
              </a:rPr>
              <a:t>育成</a:t>
            </a:r>
          </a:p>
        </p:txBody>
      </p:sp>
      <p:sp>
        <p:nvSpPr>
          <p:cNvPr id="63" name="正方形/長方形 62"/>
          <p:cNvSpPr/>
          <p:nvPr/>
        </p:nvSpPr>
        <p:spPr>
          <a:xfrm>
            <a:off x="6187127" y="3944177"/>
            <a:ext cx="2666241" cy="880671"/>
          </a:xfrm>
          <a:prstGeom prst="rect">
            <a:avLst/>
          </a:prstGeom>
          <a:solidFill>
            <a:schemeClr val="accent1">
              <a:lumMod val="20000"/>
              <a:lumOff val="80000"/>
            </a:schemeClr>
          </a:solidFill>
          <a:ln w="25400">
            <a:solidFill>
              <a:srgbClr val="3399FF"/>
            </a:solidFill>
            <a:prstDash val="solid"/>
          </a:ln>
        </p:spPr>
        <p:txBody>
          <a:bodyPr wrap="square">
            <a:noAutofit/>
          </a:bodyP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協議の場の設置</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・現状把握・分析</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・支援の連携　・資源の開拓</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・地域住民への情報提供　など</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円/楕円 33"/>
          <p:cNvSpPr/>
          <p:nvPr/>
        </p:nvSpPr>
        <p:spPr>
          <a:xfrm>
            <a:off x="3011700" y="4881423"/>
            <a:ext cx="912249" cy="387162"/>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保健</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センター</a:t>
            </a:r>
          </a:p>
        </p:txBody>
      </p:sp>
      <p:sp>
        <p:nvSpPr>
          <p:cNvPr id="30" name="右矢印 29"/>
          <p:cNvSpPr/>
          <p:nvPr/>
        </p:nvSpPr>
        <p:spPr>
          <a:xfrm rot="10800000">
            <a:off x="3635917" y="4259861"/>
            <a:ext cx="360040" cy="1661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a:solidFill>
                <a:prstClr val="white"/>
              </a:solidFill>
            </a:endParaRPr>
          </a:p>
        </p:txBody>
      </p:sp>
      <p:sp>
        <p:nvSpPr>
          <p:cNvPr id="31" name="正方形/長方形 30"/>
          <p:cNvSpPr/>
          <p:nvPr/>
        </p:nvSpPr>
        <p:spPr>
          <a:xfrm>
            <a:off x="3508497" y="4438807"/>
            <a:ext cx="648072" cy="154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HG丸ｺﾞｼｯｸM-PRO" panose="020F0600000000000000" pitchFamily="50" charset="-128"/>
                <a:ea typeface="HG丸ｺﾞｼｯｸM-PRO" panose="020F0600000000000000" pitchFamily="50" charset="-128"/>
              </a:rPr>
              <a:t>育成</a:t>
            </a:r>
          </a:p>
        </p:txBody>
      </p:sp>
      <p:sp>
        <p:nvSpPr>
          <p:cNvPr id="32" name="正方形/長方形 31"/>
          <p:cNvSpPr/>
          <p:nvPr/>
        </p:nvSpPr>
        <p:spPr>
          <a:xfrm>
            <a:off x="258475" y="3925298"/>
            <a:ext cx="3250022" cy="775678"/>
          </a:xfrm>
          <a:prstGeom prst="rect">
            <a:avLst/>
          </a:prstGeom>
          <a:solidFill>
            <a:srgbClr val="F9FEC6"/>
          </a:solidFill>
          <a:ln w="25400">
            <a:solidFill>
              <a:srgbClr val="FFFF00"/>
            </a:solidFill>
            <a:prstDash val="solid"/>
          </a:ln>
        </p:spPr>
        <p:txBody>
          <a:bodyPr wrap="square">
            <a:noAutofit/>
          </a:bodyPr>
          <a:lstStyle/>
          <a:p>
            <a:pPr algn="ct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支援者・コーディネーター</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p>
          <a:p>
            <a:r>
              <a:rPr lang="ja-JP" altLang="en-US" sz="1200" dirty="0">
                <a:solidFill>
                  <a:prstClr val="black"/>
                </a:solidFill>
                <a:latin typeface="HG丸ｺﾞｼｯｸM-PRO" panose="020F0600000000000000" pitchFamily="50" charset="-128"/>
                <a:ea typeface="HG丸ｺﾞｼｯｸM-PRO" panose="020F0600000000000000" pitchFamily="50" charset="-128"/>
              </a:rPr>
              <a:t>障害児相談支援事業所等の職員等に対する研修を行い、医療的ケア児等を支援する者の育成の推進を行う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7282564" y="6595496"/>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12" name="スライド番号プレースホルダー 11">
            <a:extLst>
              <a:ext uri="{FF2B5EF4-FFF2-40B4-BE49-F238E27FC236}">
                <a16:creationId xmlns:a16="http://schemas.microsoft.com/office/drawing/2014/main" xmlns="" id="{45C4D1F6-E199-40C9-9CA6-91D94438BAD3}"/>
              </a:ext>
            </a:extLst>
          </p:cNvPr>
          <p:cNvSpPr>
            <a:spLocks noGrp="1"/>
          </p:cNvSpPr>
          <p:nvPr>
            <p:ph type="sldNum" sz="quarter" idx="12"/>
          </p:nvPr>
        </p:nvSpPr>
        <p:spPr/>
        <p:txBody>
          <a:bodyPr/>
          <a:lstStyle/>
          <a:p>
            <a:pPr>
              <a:defRPr/>
            </a:pPr>
            <a:fld id="{431CAECD-5926-4741-A906-A08E04809A27}" type="slidenum">
              <a:rPr lang="en-US" altLang="ja-JP" smtClean="0"/>
              <a:pPr>
                <a:defRPr/>
              </a:pPr>
              <a:t>11</a:t>
            </a:fld>
            <a:endParaRPr lang="en-US" altLang="ja-JP"/>
          </a:p>
        </p:txBody>
      </p:sp>
      <p:sp>
        <p:nvSpPr>
          <p:cNvPr id="13" name="フッター プレースホルダー 12">
            <a:extLst>
              <a:ext uri="{FF2B5EF4-FFF2-40B4-BE49-F238E27FC236}">
                <a16:creationId xmlns:a16="http://schemas.microsoft.com/office/drawing/2014/main" xmlns="" id="{96BDE847-834E-4218-A2A3-7EACDB62E0F2}"/>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20690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4" descr="C:\Users\TMJVT\Documents\●その他資料\イラスト\NB24_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1805" y="4282703"/>
            <a:ext cx="408007" cy="785456"/>
          </a:xfrm>
          <a:prstGeom prst="rect">
            <a:avLst/>
          </a:prstGeom>
          <a:noFill/>
          <a:extLst>
            <a:ext uri="{909E8E84-426E-40DD-AFC4-6F175D3DCCD1}">
              <a14:hiddenFill xmlns:a14="http://schemas.microsoft.com/office/drawing/2010/main">
                <a:solidFill>
                  <a:srgbClr val="FFFFFF"/>
                </a:solidFill>
              </a14:hiddenFill>
            </a:ext>
          </a:extLst>
        </p:spPr>
      </p:pic>
      <p:sp>
        <p:nvSpPr>
          <p:cNvPr id="39" name="ドーナツ 38"/>
          <p:cNvSpPr/>
          <p:nvPr/>
        </p:nvSpPr>
        <p:spPr>
          <a:xfrm>
            <a:off x="4970960" y="2963758"/>
            <a:ext cx="4040495" cy="2536013"/>
          </a:xfrm>
          <a:prstGeom prst="donut">
            <a:avLst>
              <a:gd name="adj" fmla="val 9363"/>
            </a:avLst>
          </a:prstGeom>
          <a:solidFill>
            <a:srgbClr val="FFFF99"/>
          </a:solidFill>
          <a:ln w="15875"/>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p:txBody>
      </p:sp>
      <p:sp>
        <p:nvSpPr>
          <p:cNvPr id="34" name="Rectangle 2"/>
          <p:cNvSpPr>
            <a:spLocks noChangeArrowheads="1"/>
          </p:cNvSpPr>
          <p:nvPr/>
        </p:nvSpPr>
        <p:spPr bwMode="auto">
          <a:xfrm>
            <a:off x="-36490" y="318408"/>
            <a:ext cx="9180512"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srgbClr val="000000"/>
                </a:solidFill>
                <a:latin typeface="HG創英角ｺﾞｼｯｸUB" panose="020B0909000000000000" pitchFamily="49" charset="-128"/>
                <a:ea typeface="HG創英角ｺﾞｼｯｸUB" panose="020B0909000000000000" pitchFamily="49" charset="-128"/>
              </a:rPr>
              <a:t>居宅訪問により児童発達支援を提供するサービスの創設</a:t>
            </a:r>
          </a:p>
          <a:p>
            <a:pPr algn="ctr" fontAlgn="auto">
              <a:spcBef>
                <a:spcPts val="0"/>
              </a:spcBef>
              <a:spcAft>
                <a:spcPts val="0"/>
              </a:spcAft>
            </a:pPr>
            <a:endParaRPr lang="en-US" altLang="ja-JP" sz="2585" spc="-92" dirty="0">
              <a:solidFill>
                <a:prstClr val="black">
                  <a:lumMod val="65000"/>
                  <a:lumOff val="35000"/>
                </a:prstClr>
              </a:solidFill>
              <a:latin typeface="HG創英角ｺﾞｼｯｸUB" pitchFamily="49" charset="-128"/>
              <a:ea typeface="HG創英角ｺﾞｼｯｸUB" pitchFamily="49" charset="-128"/>
            </a:endParaRPr>
          </a:p>
        </p:txBody>
      </p:sp>
      <p:grpSp>
        <p:nvGrpSpPr>
          <p:cNvPr id="35" name="グループ化 18"/>
          <p:cNvGrpSpPr/>
          <p:nvPr/>
        </p:nvGrpSpPr>
        <p:grpSpPr>
          <a:xfrm>
            <a:off x="0" y="770246"/>
            <a:ext cx="9144000" cy="66469"/>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角丸四角形 2"/>
          <p:cNvSpPr/>
          <p:nvPr/>
        </p:nvSpPr>
        <p:spPr>
          <a:xfrm>
            <a:off x="5303304" y="5761768"/>
            <a:ext cx="3517168" cy="498462"/>
          </a:xfrm>
          <a:prstGeom prst="roundRect">
            <a:avLst>
              <a:gd name="adj" fmla="val 0"/>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fontAlgn="auto">
              <a:spcBef>
                <a:spcPts val="0"/>
              </a:spcBef>
              <a:spcAft>
                <a:spcPts val="0"/>
              </a:spcAft>
            </a:pPr>
            <a:r>
              <a:rPr lang="ja-JP" altLang="en-US" sz="1108" dirty="0">
                <a:solidFill>
                  <a:srgbClr val="000000"/>
                </a:solidFill>
                <a:latin typeface="HGPｺﾞｼｯｸM" panose="020B0600000000000000" pitchFamily="50" charset="-128"/>
                <a:ea typeface="HGPｺﾞｼｯｸM" panose="020B0600000000000000" pitchFamily="50" charset="-128"/>
              </a:rPr>
              <a:t>・</a:t>
            </a:r>
            <a:r>
              <a:rPr lang="ja-JP" altLang="en-US" sz="1200" dirty="0">
                <a:solidFill>
                  <a:srgbClr val="000000"/>
                </a:solidFill>
                <a:latin typeface="HGPｺﾞｼｯｸM" panose="020B0600000000000000" pitchFamily="50" charset="-128"/>
                <a:ea typeface="HGPｺﾞｼｯｸM" panose="020B0600000000000000" pitchFamily="50" charset="-128"/>
              </a:rPr>
              <a:t>在宅の</a:t>
            </a:r>
            <a:r>
              <a:rPr lang="ja-JP" altLang="en-US" sz="1200" dirty="0">
                <a:solidFill>
                  <a:prstClr val="black"/>
                </a:solidFill>
                <a:latin typeface="HGPｺﾞｼｯｸM" panose="020B0600000000000000" pitchFamily="50" charset="-128"/>
                <a:ea typeface="HGPｺﾞｼｯｸM" panose="020B0600000000000000" pitchFamily="50" charset="-128"/>
              </a:rPr>
              <a:t>障害児の</a:t>
            </a:r>
            <a:r>
              <a:rPr lang="ja-JP" altLang="en-US" sz="1200" b="1" dirty="0">
                <a:solidFill>
                  <a:srgbClr val="0070C0"/>
                </a:solidFill>
                <a:latin typeface="HGPｺﾞｼｯｸM" panose="020B0600000000000000" pitchFamily="50" charset="-128"/>
                <a:ea typeface="HGPｺﾞｼｯｸM" panose="020B0600000000000000" pitchFamily="50" charset="-128"/>
              </a:rPr>
              <a:t>発達支援の機会の確保</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・訪問支援から通所支援への</a:t>
            </a:r>
            <a:r>
              <a:rPr lang="ja-JP" altLang="en-US" sz="1200" b="1" dirty="0">
                <a:solidFill>
                  <a:srgbClr val="0070C0"/>
                </a:solidFill>
                <a:latin typeface="HGPｺﾞｼｯｸM" panose="020B0600000000000000" pitchFamily="50" charset="-128"/>
                <a:ea typeface="HGPｺﾞｼｯｸM" panose="020B0600000000000000" pitchFamily="50" charset="-128"/>
              </a:rPr>
              <a:t>社会生活の移行を推進</a:t>
            </a:r>
          </a:p>
        </p:txBody>
      </p:sp>
      <p:sp>
        <p:nvSpPr>
          <p:cNvPr id="40" name="角丸四角形 39"/>
          <p:cNvSpPr/>
          <p:nvPr/>
        </p:nvSpPr>
        <p:spPr>
          <a:xfrm>
            <a:off x="5436097" y="2774211"/>
            <a:ext cx="1110988" cy="549284"/>
          </a:xfrm>
          <a:prstGeom prst="roundRect">
            <a:avLst>
              <a:gd name="adj" fmla="val 12242"/>
            </a:avLst>
          </a:prstGeom>
          <a:solidFill>
            <a:schemeClr val="accent5"/>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1050" dirty="0">
                <a:solidFill>
                  <a:prstClr val="black"/>
                </a:solidFill>
              </a:rPr>
              <a:t>訪問教育</a:t>
            </a:r>
          </a:p>
        </p:txBody>
      </p:sp>
      <p:cxnSp>
        <p:nvCxnSpPr>
          <p:cNvPr id="45" name="直線矢印コネクタ 44"/>
          <p:cNvCxnSpPr>
            <a:stCxn id="51" idx="3"/>
          </p:cNvCxnSpPr>
          <p:nvPr/>
        </p:nvCxnSpPr>
        <p:spPr>
          <a:xfrm>
            <a:off x="5850112" y="3758915"/>
            <a:ext cx="880852" cy="1083591"/>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4709032" y="4448416"/>
            <a:ext cx="1570730" cy="394395"/>
          </a:xfrm>
          <a:prstGeom prst="roundRect">
            <a:avLst>
              <a:gd name="adj" fmla="val 12242"/>
            </a:avLst>
          </a:prstGeom>
          <a:solidFill>
            <a:srgbClr val="FDBBC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1050" dirty="0">
                <a:solidFill>
                  <a:prstClr val="black"/>
                </a:solidFill>
              </a:rPr>
              <a:t>訪問診療・訪問看護</a:t>
            </a:r>
          </a:p>
        </p:txBody>
      </p:sp>
      <p:sp>
        <p:nvSpPr>
          <p:cNvPr id="51" name="角丸四角形 50"/>
          <p:cNvSpPr/>
          <p:nvPr/>
        </p:nvSpPr>
        <p:spPr>
          <a:xfrm>
            <a:off x="4632548" y="3477678"/>
            <a:ext cx="1217564" cy="562473"/>
          </a:xfrm>
          <a:prstGeom prst="roundRect">
            <a:avLst>
              <a:gd name="adj" fmla="val 12242"/>
            </a:avLst>
          </a:prstGeom>
          <a:solidFill>
            <a:srgbClr val="CCFF66"/>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1050" dirty="0">
                <a:solidFill>
                  <a:prstClr val="black"/>
                </a:solidFill>
              </a:rPr>
              <a:t>居宅訪問型保育</a:t>
            </a:r>
          </a:p>
        </p:txBody>
      </p:sp>
      <p:cxnSp>
        <p:nvCxnSpPr>
          <p:cNvPr id="52" name="直線矢印コネクタ 51"/>
          <p:cNvCxnSpPr/>
          <p:nvPr/>
        </p:nvCxnSpPr>
        <p:spPr>
          <a:xfrm>
            <a:off x="6480942" y="3362531"/>
            <a:ext cx="417493" cy="147991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7486330" y="3518823"/>
            <a:ext cx="1525023" cy="441970"/>
          </a:xfrm>
          <a:prstGeom prst="rect">
            <a:avLst/>
          </a:prstGeom>
          <a:solidFill>
            <a:srgbClr val="FFCC99"/>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1050" dirty="0">
                <a:solidFill>
                  <a:prstClr val="black"/>
                </a:solidFill>
                <a:latin typeface="HGPｺﾞｼｯｸM" panose="020B0600000000000000" pitchFamily="50" charset="-128"/>
                <a:ea typeface="HGPｺﾞｼｯｸM" panose="020B0600000000000000" pitchFamily="50" charset="-128"/>
              </a:rPr>
              <a:t>居宅訪問型</a:t>
            </a:r>
            <a:endParaRPr lang="en-US" altLang="ja-JP" sz="105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defRPr/>
            </a:pPr>
            <a:r>
              <a:rPr lang="ja-JP" altLang="en-US" sz="1050" dirty="0">
                <a:solidFill>
                  <a:prstClr val="black"/>
                </a:solidFill>
                <a:latin typeface="HGPｺﾞｼｯｸM" panose="020B0600000000000000" pitchFamily="50" charset="-128"/>
                <a:ea typeface="HGPｺﾞｼｯｸM" panose="020B0600000000000000" pitchFamily="50" charset="-128"/>
              </a:rPr>
              <a:t>児童発達支援（新設）</a:t>
            </a:r>
          </a:p>
        </p:txBody>
      </p:sp>
      <p:cxnSp>
        <p:nvCxnSpPr>
          <p:cNvPr id="56" name="直線矢印コネクタ 55"/>
          <p:cNvCxnSpPr/>
          <p:nvPr/>
        </p:nvCxnSpPr>
        <p:spPr>
          <a:xfrm>
            <a:off x="6296357" y="4675035"/>
            <a:ext cx="369124" cy="377411"/>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KKKPH\AppData\Local\Microsoft\Windows\Temporary Internet Files\Content.IE5\U0BHBEX7\lgi01a2014032911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30967" y="4923633"/>
            <a:ext cx="765686" cy="76568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7296964" y="5500024"/>
            <a:ext cx="455611" cy="255639"/>
          </a:xfrm>
          <a:prstGeom prst="rect">
            <a:avLst/>
          </a:prstGeom>
          <a:noFill/>
        </p:spPr>
        <p:txBody>
          <a:bodyPr wrap="none" lIns="84315" tIns="42160" rIns="84315" bIns="42160">
            <a:spAutoFit/>
          </a:bodyPr>
          <a:lstStyle/>
          <a:p>
            <a:pPr algn="ctr" fontAlgn="auto">
              <a:spcBef>
                <a:spcPts val="0"/>
              </a:spcBef>
              <a:spcAft>
                <a:spcPts val="0"/>
              </a:spcAft>
              <a:defRPr/>
            </a:pPr>
            <a:r>
              <a:rPr lang="ja-JP" altLang="en-US" sz="1108" dirty="0">
                <a:solidFill>
                  <a:prstClr val="black"/>
                </a:solidFill>
                <a:latin typeface="Arial"/>
                <a:ea typeface="ＭＳ Ｐゴシック"/>
              </a:rPr>
              <a:t>居宅</a:t>
            </a:r>
          </a:p>
        </p:txBody>
      </p:sp>
      <p:sp>
        <p:nvSpPr>
          <p:cNvPr id="55" name="1 つの角を丸めた四角形 54"/>
          <p:cNvSpPr/>
          <p:nvPr/>
        </p:nvSpPr>
        <p:spPr>
          <a:xfrm>
            <a:off x="7224814" y="3186431"/>
            <a:ext cx="2000056" cy="398814"/>
          </a:xfrm>
          <a:prstGeom prst="snipRoundRect">
            <a:avLst>
              <a:gd name="adj1" fmla="val 16667"/>
              <a:gd name="adj2" fmla="val 324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fontAlgn="auto">
              <a:spcBef>
                <a:spcPts val="0"/>
              </a:spcBef>
              <a:spcAft>
                <a:spcPts val="0"/>
              </a:spcAft>
              <a:defRPr/>
            </a:pPr>
            <a:r>
              <a:rPr lang="ja-JP" altLang="en-US" sz="1477" b="1" dirty="0">
                <a:solidFill>
                  <a:srgbClr val="000000"/>
                </a:solidFill>
              </a:rPr>
              <a:t> </a:t>
            </a:r>
            <a:r>
              <a:rPr lang="ja-JP" altLang="en-US" sz="1200" dirty="0">
                <a:solidFill>
                  <a:srgbClr val="000000"/>
                </a:solidFill>
                <a:latin typeface="HGPｺﾞｼｯｸM" panose="020B0600000000000000" pitchFamily="50" charset="-128"/>
                <a:ea typeface="HGPｺﾞｼｯｸM" panose="020B0600000000000000" pitchFamily="50" charset="-128"/>
              </a:rPr>
              <a:t>児童発達支援センター　等</a:t>
            </a:r>
            <a:r>
              <a:rPr lang="ja-JP" altLang="en-US" sz="1108" b="1" dirty="0">
                <a:solidFill>
                  <a:srgbClr val="000000"/>
                </a:solidFill>
                <a:latin typeface="HGPｺﾞｼｯｸM" panose="020B0600000000000000" pitchFamily="50" charset="-128"/>
                <a:ea typeface="HGPｺﾞｼｯｸM" panose="020B0600000000000000" pitchFamily="50" charset="-128"/>
              </a:rPr>
              <a:t>　 </a:t>
            </a:r>
            <a:endParaRPr lang="en-US" altLang="ja-JP" sz="1108" b="1" dirty="0">
              <a:solidFill>
                <a:srgbClr val="000000"/>
              </a:solidFill>
              <a:latin typeface="HGPｺﾞｼｯｸM" panose="020B0600000000000000" pitchFamily="50" charset="-128"/>
              <a:ea typeface="HGPｺﾞｼｯｸM" panose="020B0600000000000000" pitchFamily="50" charset="-128"/>
            </a:endParaRPr>
          </a:p>
        </p:txBody>
      </p:sp>
      <p:pic>
        <p:nvPicPr>
          <p:cNvPr id="42"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306" y="2760933"/>
            <a:ext cx="1068760" cy="529413"/>
          </a:xfrm>
          <a:prstGeom prst="rect">
            <a:avLst/>
          </a:prstGeom>
          <a:noFill/>
          <a:extLst>
            <a:ext uri="{909E8E84-426E-40DD-AFC4-6F175D3DCCD1}">
              <a14:hiddenFill xmlns:a14="http://schemas.microsoft.com/office/drawing/2010/main">
                <a:solidFill>
                  <a:srgbClr val="FFFFFF"/>
                </a:solidFill>
              </a14:hiddenFill>
            </a:ext>
          </a:extLst>
        </p:spPr>
      </p:pic>
      <p:sp>
        <p:nvSpPr>
          <p:cNvPr id="17" name="右矢印 16"/>
          <p:cNvSpPr/>
          <p:nvPr/>
        </p:nvSpPr>
        <p:spPr>
          <a:xfrm rot="7114606">
            <a:off x="7039475" y="4313257"/>
            <a:ext cx="855035" cy="375000"/>
          </a:xfrm>
          <a:prstGeom prst="rightArrow">
            <a:avLst/>
          </a:prstGeom>
          <a:solidFill>
            <a:srgbClr val="FF0000"/>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33" name="正方形/長方形 32"/>
          <p:cNvSpPr/>
          <p:nvPr/>
        </p:nvSpPr>
        <p:spPr>
          <a:xfrm>
            <a:off x="193807" y="3030229"/>
            <a:ext cx="4112362" cy="994729"/>
          </a:xfrm>
          <a:prstGeom prst="rect">
            <a:avLst/>
          </a:prstGeom>
          <a:noFill/>
          <a:ln w="6350" cap="flat" cmpd="sng" algn="ctr">
            <a:solidFill>
              <a:schemeClr val="tx1"/>
            </a:solidFill>
            <a:prstDash val="solid"/>
          </a:ln>
          <a:effectLst/>
        </p:spPr>
        <p:txBody>
          <a:bodyPr lIns="84309" tIns="42151" rIns="84309" bIns="42151" anchor="t" anchorCtr="0"/>
          <a:lstStyle/>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重症心身障害児</a:t>
            </a:r>
            <a:r>
              <a:rPr kumimoji="0" lang="ja-JP" altLang="en-US" sz="1292" kern="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などの重度の障害児</a:t>
            </a: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等であって、児童発達支援等の障害児通所支援を受けるために外出することが著しく困難な障害児</a:t>
            </a: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endParaRPr>
          </a:p>
        </p:txBody>
      </p:sp>
      <p:sp>
        <p:nvSpPr>
          <p:cNvPr id="37" name="正方形/長方形 36"/>
          <p:cNvSpPr/>
          <p:nvPr/>
        </p:nvSpPr>
        <p:spPr>
          <a:xfrm>
            <a:off x="119974" y="2830780"/>
            <a:ext cx="1656184" cy="269394"/>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 対象者</a:t>
            </a:r>
          </a:p>
        </p:txBody>
      </p:sp>
      <p:sp>
        <p:nvSpPr>
          <p:cNvPr id="43" name="正方形/長方形 42"/>
          <p:cNvSpPr/>
          <p:nvPr/>
        </p:nvSpPr>
        <p:spPr>
          <a:xfrm>
            <a:off x="187045" y="4592374"/>
            <a:ext cx="4119084" cy="1495385"/>
          </a:xfrm>
          <a:prstGeom prst="rect">
            <a:avLst/>
          </a:prstGeom>
          <a:noFill/>
          <a:ln w="6350" cap="flat" cmpd="sng" algn="ctr">
            <a:solidFill>
              <a:schemeClr val="tx1"/>
            </a:solidFill>
            <a:prstDash val="solid"/>
          </a:ln>
          <a:effectLst/>
        </p:spPr>
        <p:txBody>
          <a:bodyPr lIns="84309" tIns="42151" rIns="84309" bIns="42151" anchor="t"/>
          <a:lstStyle/>
          <a:p>
            <a:pPr marL="168349" indent="-168349" fontAlgn="auto">
              <a:lnSpc>
                <a:spcPct val="110000"/>
              </a:lnSpc>
              <a:spcBef>
                <a:spcPts val="0"/>
              </a:spcBef>
              <a:spcAft>
                <a:spcPts val="0"/>
              </a:spcAft>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8349" indent="-168349" fontAlgn="auto">
              <a:lnSpc>
                <a:spcPct val="110000"/>
              </a:lnSpc>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障害児の居宅を訪問し、日常生活における基本的な動作の指導、知識技能の付与等の支援を実施</a:t>
            </a:r>
          </a:p>
          <a:p>
            <a:pPr marL="168349" indent="-168349" fontAlgn="auto">
              <a:lnSpc>
                <a:spcPct val="110000"/>
              </a:lnSpc>
              <a:spcBef>
                <a:spcPts val="0"/>
              </a:spcBef>
              <a:spcAft>
                <a:spcPts val="0"/>
              </a:spcAft>
            </a:pPr>
            <a:endParaRPr kumimoji="0" lang="en-US" altLang="ja-JP" sz="369" kern="0" dirty="0">
              <a:solidFill>
                <a:prstClr val="black"/>
              </a:solidFill>
              <a:latin typeface="HGPｺﾞｼｯｸM" panose="020B0600000000000000" pitchFamily="50" charset="-128"/>
              <a:ea typeface="HGPｺﾞｼｯｸM" panose="020B0600000000000000" pitchFamily="50" charset="-128"/>
            </a:endParaRPr>
          </a:p>
          <a:p>
            <a:pPr marL="168349" indent="-168349"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a:t>
            </a:r>
            <a:r>
              <a:rPr kumimoji="0" lang="en-US" altLang="ja-JP" sz="1108" kern="0" dirty="0">
                <a:solidFill>
                  <a:prstClr val="black"/>
                </a:solidFill>
                <a:latin typeface="HGPｺﾞｼｯｸM" panose="020B0600000000000000" pitchFamily="50" charset="-128"/>
                <a:ea typeface="HGPｺﾞｼｯｸM" panose="020B0600000000000000" pitchFamily="50" charset="-128"/>
              </a:rPr>
              <a:t>【</a:t>
            </a:r>
            <a:r>
              <a:rPr kumimoji="0" lang="ja-JP" altLang="en-US" sz="1108" kern="0" dirty="0">
                <a:solidFill>
                  <a:prstClr val="black"/>
                </a:solidFill>
                <a:latin typeface="HGPｺﾞｼｯｸM" panose="020B0600000000000000" pitchFamily="50" charset="-128"/>
                <a:ea typeface="HGPｺﾞｼｯｸM" panose="020B0600000000000000" pitchFamily="50" charset="-128"/>
              </a:rPr>
              <a:t>具体的な支援内容の例</a:t>
            </a:r>
            <a:r>
              <a:rPr kumimoji="0" lang="en-US" altLang="ja-JP" sz="1108" kern="0" dirty="0">
                <a:solidFill>
                  <a:prstClr val="black"/>
                </a:solidFill>
                <a:latin typeface="HGPｺﾞｼｯｸM" panose="020B0600000000000000" pitchFamily="50" charset="-128"/>
                <a:ea typeface="HGPｺﾞｼｯｸM" panose="020B0600000000000000" pitchFamily="50" charset="-128"/>
              </a:rPr>
              <a:t>】</a:t>
            </a:r>
            <a:endParaRPr kumimoji="0" lang="ja-JP" altLang="en-US" sz="1108" kern="0" dirty="0">
              <a:solidFill>
                <a:prstClr val="black"/>
              </a:solidFill>
              <a:latin typeface="HGPｺﾞｼｯｸM" panose="020B0600000000000000" pitchFamily="50" charset="-128"/>
              <a:ea typeface="HGPｺﾞｼｯｸM" panose="020B0600000000000000" pitchFamily="50" charset="-128"/>
            </a:endParaRPr>
          </a:p>
          <a:p>
            <a:pPr marL="168349" indent="-168349"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・手先の感覚と脳の認識のずれを埋めるための活動</a:t>
            </a:r>
          </a:p>
          <a:p>
            <a:pPr marL="168349" indent="-168349"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・絵カードや写真を利用した言葉の理解のための活動</a:t>
            </a:r>
          </a:p>
          <a:p>
            <a:pPr marL="168349" indent="-168349" fontAlgn="auto">
              <a:lnSpc>
                <a:spcPct val="110000"/>
              </a:lnSpc>
              <a:spcBef>
                <a:spcPts val="0"/>
              </a:spcBef>
              <a:spcAft>
                <a:spcPts val="0"/>
              </a:spcAft>
              <a:defRPr/>
            </a:pPr>
            <a:endParaRPr kumimoji="0" lang="en-US" altLang="ja-JP" sz="738" kern="0" dirty="0">
              <a:solidFill>
                <a:prstClr val="black"/>
              </a:solidFill>
              <a:latin typeface="HGPｺﾞｼｯｸM" panose="020B0600000000000000" pitchFamily="50" charset="-128"/>
              <a:ea typeface="HGPｺﾞｼｯｸM" panose="020B0600000000000000" pitchFamily="50" charset="-128"/>
            </a:endParaRPr>
          </a:p>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4" name="正方形/長方形 43"/>
          <p:cNvSpPr/>
          <p:nvPr/>
        </p:nvSpPr>
        <p:spPr>
          <a:xfrm>
            <a:off x="118582" y="4413541"/>
            <a:ext cx="1944216" cy="269394"/>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支援内容</a:t>
            </a:r>
          </a:p>
        </p:txBody>
      </p:sp>
      <p:sp>
        <p:nvSpPr>
          <p:cNvPr id="50" name="角丸四角形 49"/>
          <p:cNvSpPr/>
          <p:nvPr/>
        </p:nvSpPr>
        <p:spPr>
          <a:xfrm>
            <a:off x="85669" y="926128"/>
            <a:ext cx="8972664" cy="1638837"/>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1024" indent="-161024"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障害児支援については、一般的には複数の児童が集まる通所による支援が成長にとって望ましいと考えられるため、これまで通所支援の充実を図ってきたが、現状では、重度の障害等のために外出が著しく困難な障害児に発達支援を受ける機会が提供されていない。</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1024" indent="-161024" fontAlgn="auto">
              <a:lnSpc>
                <a:spcPct val="110000"/>
              </a:lnSpc>
              <a:spcBef>
                <a:spcPts val="0"/>
              </a:spcBef>
              <a:spcAft>
                <a:spcPts val="0"/>
              </a:spcAft>
            </a:pPr>
            <a:endParaRPr lang="en-US" altLang="ja-JP" sz="738" dirty="0">
              <a:solidFill>
                <a:srgbClr val="000000"/>
              </a:solidFill>
              <a:latin typeface="HGPｺﾞｼｯｸM" panose="020B0600000000000000" pitchFamily="50" charset="-128"/>
              <a:ea typeface="HGPｺﾞｼｯｸM" panose="020B0600000000000000" pitchFamily="50" charset="-128"/>
            </a:endParaRPr>
          </a:p>
          <a:p>
            <a:pPr marL="168349" indent="-168349"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このため、重度の障害等の状態にある障害児であって、障害児通所支援を利用するために外出することが著しく困難な障害児に発達支援が提供できるよう、障害児の居宅を訪問して発達支援を行うサービスを新たに創設する（「居宅訪問型児童発達支援」）。</a:t>
            </a:r>
          </a:p>
        </p:txBody>
      </p:sp>
      <p:sp>
        <p:nvSpPr>
          <p:cNvPr id="2" name="正方形/長方形 1"/>
          <p:cNvSpPr/>
          <p:nvPr/>
        </p:nvSpPr>
        <p:spPr>
          <a:xfrm>
            <a:off x="7224814" y="6510066"/>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6" name="スライド番号プレースホルダー 5">
            <a:extLst>
              <a:ext uri="{FF2B5EF4-FFF2-40B4-BE49-F238E27FC236}">
                <a16:creationId xmlns:a16="http://schemas.microsoft.com/office/drawing/2014/main" xmlns="" id="{C6CD1382-AFB5-48B0-92DC-F9A94C1B6D4F}"/>
              </a:ext>
            </a:extLst>
          </p:cNvPr>
          <p:cNvSpPr>
            <a:spLocks noGrp="1"/>
          </p:cNvSpPr>
          <p:nvPr>
            <p:ph type="sldNum" sz="quarter" idx="12"/>
          </p:nvPr>
        </p:nvSpPr>
        <p:spPr/>
        <p:txBody>
          <a:bodyPr/>
          <a:lstStyle/>
          <a:p>
            <a:pPr>
              <a:defRPr/>
            </a:pPr>
            <a:fld id="{F90A3C79-1AFD-481B-B685-7933BCD0898B}" type="slidenum">
              <a:rPr lang="en-US" altLang="ja-JP" smtClean="0"/>
              <a:pPr>
                <a:defRPr/>
              </a:pPr>
              <a:t>12</a:t>
            </a:fld>
            <a:endParaRPr lang="en-US" altLang="ja-JP"/>
          </a:p>
        </p:txBody>
      </p:sp>
      <p:sp>
        <p:nvSpPr>
          <p:cNvPr id="7" name="フッター プレースホルダー 6">
            <a:extLst>
              <a:ext uri="{FF2B5EF4-FFF2-40B4-BE49-F238E27FC236}">
                <a16:creationId xmlns:a16="http://schemas.microsoft.com/office/drawing/2014/main" xmlns="" id="{6C8AB1B8-03F9-4B52-8F84-673DC3705253}"/>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01539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角丸四角形 96"/>
          <p:cNvSpPr/>
          <p:nvPr/>
        </p:nvSpPr>
        <p:spPr>
          <a:xfrm>
            <a:off x="6812309" y="5400162"/>
            <a:ext cx="2193231" cy="1020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srgbClr val="FFFFFF"/>
              </a:solidFill>
            </a:endParaRPr>
          </a:p>
        </p:txBody>
      </p:sp>
      <p:sp>
        <p:nvSpPr>
          <p:cNvPr id="5" name="Rectangle 2"/>
          <p:cNvSpPr>
            <a:spLocks noChangeArrowheads="1"/>
          </p:cNvSpPr>
          <p:nvPr/>
        </p:nvSpPr>
        <p:spPr bwMode="auto">
          <a:xfrm>
            <a:off x="-36490" y="238494"/>
            <a:ext cx="9180512" cy="531751"/>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srgbClr val="000000"/>
                </a:solidFill>
                <a:latin typeface="HG創英角ｺﾞｼｯｸUB" panose="020B0909000000000000" pitchFamily="49" charset="-128"/>
                <a:ea typeface="HG創英角ｺﾞｼｯｸUB" panose="020B0909000000000000" pitchFamily="49" charset="-128"/>
              </a:rPr>
              <a:t>保育所等訪問支援の支援対象の拡大</a:t>
            </a:r>
          </a:p>
        </p:txBody>
      </p:sp>
      <p:grpSp>
        <p:nvGrpSpPr>
          <p:cNvPr id="6" name="グループ化 18"/>
          <p:cNvGrpSpPr/>
          <p:nvPr/>
        </p:nvGrpSpPr>
        <p:grpSpPr>
          <a:xfrm>
            <a:off x="0" y="703774"/>
            <a:ext cx="9144000" cy="66469"/>
            <a:chOff x="0" y="188640"/>
            <a:chExt cx="9144000" cy="72008"/>
          </a:xfrm>
        </p:grpSpPr>
        <p:cxnSp>
          <p:nvCxnSpPr>
            <p:cNvPr id="7" name="直線コネクタ 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pic>
        <p:nvPicPr>
          <p:cNvPr id="59" name="Picture 4" descr="C:\Users\KKKPH\AppData\Local\Microsoft\Windows\Temporary Internet Files\Content.IE5\QG3CZTPE\lgi01a2013121115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7148" y="3468724"/>
            <a:ext cx="991515" cy="58774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TMJVT\Documents\●その他資料\イラスト\NB42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201" y="3801291"/>
            <a:ext cx="636850" cy="757714"/>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62" name="正方形/長方形 61"/>
          <p:cNvSpPr/>
          <p:nvPr/>
        </p:nvSpPr>
        <p:spPr>
          <a:xfrm>
            <a:off x="5087062" y="4640814"/>
            <a:ext cx="1213130" cy="408309"/>
          </a:xfrm>
          <a:prstGeom prst="rect">
            <a:avLst/>
          </a:prstGeom>
        </p:spPr>
        <p:txBody>
          <a:bodyPr wrap="square" lIns="84315" tIns="42160" rIns="84315" bIns="42160">
            <a:spAutoFit/>
          </a:bodyPr>
          <a:lstStyle/>
          <a:p>
            <a:pPr algn="ct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児童発達支援</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センター等</a:t>
            </a:r>
          </a:p>
        </p:txBody>
      </p:sp>
      <p:pic>
        <p:nvPicPr>
          <p:cNvPr id="65" name="Picture 3" descr="C:\Users\KKKPH\AppData\Local\Microsoft\Windows\Temporary Internet Files\Content.IE5\7WY9GE0X\gi01a201407132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502" y="3675700"/>
            <a:ext cx="668809" cy="3515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345" y="3030570"/>
            <a:ext cx="849242" cy="58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descr="C:\Users\KKKPH\AppData\Local\Microsoft\Windows\Temporary Internet Files\Content.IE5\7WY9GE0X\gi01a201407132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8025" y="3257432"/>
            <a:ext cx="710709" cy="373554"/>
          </a:xfrm>
          <a:prstGeom prst="rect">
            <a:avLst/>
          </a:prstGeom>
          <a:noFill/>
          <a:extLst>
            <a:ext uri="{909E8E84-426E-40DD-AFC4-6F175D3DCCD1}">
              <a14:hiddenFill xmlns:a14="http://schemas.microsoft.com/office/drawing/2010/main">
                <a:solidFill>
                  <a:srgbClr val="FFFFFF"/>
                </a:solidFill>
              </a14:hiddenFill>
            </a:ext>
          </a:extLst>
        </p:spPr>
      </p:pic>
      <p:sp>
        <p:nvSpPr>
          <p:cNvPr id="68" name="正方形/長方形 67"/>
          <p:cNvSpPr/>
          <p:nvPr/>
        </p:nvSpPr>
        <p:spPr>
          <a:xfrm>
            <a:off x="5037301" y="3694883"/>
            <a:ext cx="1595254" cy="255419"/>
          </a:xfrm>
          <a:prstGeom prst="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a:defRPr/>
            </a:pPr>
            <a:r>
              <a:rPr lang="ja-JP" altLang="en-US" sz="1292" dirty="0">
                <a:solidFill>
                  <a:prstClr val="black"/>
                </a:solidFill>
                <a:latin typeface="HG丸ｺﾞｼｯｸM-PRO" panose="020F0600000000000000" pitchFamily="50" charset="-128"/>
                <a:ea typeface="HG丸ｺﾞｼｯｸM-PRO" panose="020F0600000000000000" pitchFamily="50" charset="-128"/>
              </a:rPr>
              <a:t>保育所等訪問支援</a:t>
            </a:r>
          </a:p>
        </p:txBody>
      </p:sp>
      <p:sp>
        <p:nvSpPr>
          <p:cNvPr id="77" name="正方形/長方形 76"/>
          <p:cNvSpPr/>
          <p:nvPr/>
        </p:nvSpPr>
        <p:spPr>
          <a:xfrm>
            <a:off x="6898413" y="3532041"/>
            <a:ext cx="1329319" cy="246726"/>
          </a:xfrm>
          <a:prstGeom prst="rect">
            <a:avLst/>
          </a:prstGeom>
        </p:spPr>
        <p:txBody>
          <a:bodyPr wrap="square" lIns="84315" tIns="42160" rIns="84315" bIns="42160">
            <a:spAutoFit/>
          </a:bodyPr>
          <a:lstStyle/>
          <a:p>
            <a:pP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保育所・幼稚園</a:t>
            </a:r>
          </a:p>
        </p:txBody>
      </p:sp>
      <p:sp>
        <p:nvSpPr>
          <p:cNvPr id="78" name="正方形/長方形 77"/>
          <p:cNvSpPr/>
          <p:nvPr/>
        </p:nvSpPr>
        <p:spPr>
          <a:xfrm>
            <a:off x="7264139" y="4516891"/>
            <a:ext cx="731158" cy="246726"/>
          </a:xfrm>
          <a:prstGeom prst="rect">
            <a:avLst/>
          </a:prstGeom>
        </p:spPr>
        <p:txBody>
          <a:bodyPr wrap="square" lIns="84315" tIns="42160" rIns="84315" bIns="42160">
            <a:spAutoFit/>
          </a:bodyPr>
          <a:lstStyle/>
          <a:p>
            <a:pP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小学校</a:t>
            </a:r>
          </a:p>
        </p:txBody>
      </p:sp>
      <p:sp>
        <p:nvSpPr>
          <p:cNvPr id="79" name="正方形/長方形 78"/>
          <p:cNvSpPr/>
          <p:nvPr/>
        </p:nvSpPr>
        <p:spPr>
          <a:xfrm>
            <a:off x="7829586" y="4031370"/>
            <a:ext cx="1307222" cy="246726"/>
          </a:xfrm>
          <a:prstGeom prst="rect">
            <a:avLst/>
          </a:prstGeom>
        </p:spPr>
        <p:txBody>
          <a:bodyPr wrap="square" lIns="84315" tIns="42160" rIns="84315" bIns="42160">
            <a:spAutoFit/>
          </a:bodyPr>
          <a:lstStyle/>
          <a:p>
            <a:pP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放課後児童クラブ</a:t>
            </a:r>
          </a:p>
        </p:txBody>
      </p:sp>
      <p:sp>
        <p:nvSpPr>
          <p:cNvPr id="80" name="角丸四角形 79"/>
          <p:cNvSpPr/>
          <p:nvPr/>
        </p:nvSpPr>
        <p:spPr>
          <a:xfrm>
            <a:off x="6765475" y="2724283"/>
            <a:ext cx="2292923" cy="3721846"/>
          </a:xfrm>
          <a:prstGeom prst="roundRect">
            <a:avLst>
              <a:gd name="adj" fmla="val 8204"/>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srgbClr val="FFFFFF"/>
              </a:solidFill>
            </a:endParaRPr>
          </a:p>
        </p:txBody>
      </p:sp>
      <p:sp>
        <p:nvSpPr>
          <p:cNvPr id="81" name="角丸四角形 80"/>
          <p:cNvSpPr/>
          <p:nvPr/>
        </p:nvSpPr>
        <p:spPr>
          <a:xfrm>
            <a:off x="6831943" y="2697842"/>
            <a:ext cx="930565" cy="232615"/>
          </a:xfrm>
          <a:prstGeom prst="roundRect">
            <a:avLst>
              <a:gd name="adj" fmla="val 8204"/>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srgbClr val="000000"/>
                </a:solidFill>
                <a:latin typeface="HG丸ｺﾞｼｯｸM-PRO" panose="020F0600000000000000" pitchFamily="50" charset="-128"/>
                <a:ea typeface="HG丸ｺﾞｼｯｸM-PRO" panose="020F0600000000000000" pitchFamily="50" charset="-128"/>
              </a:rPr>
              <a:t>訪問先</a:t>
            </a:r>
          </a:p>
        </p:txBody>
      </p:sp>
      <p:sp>
        <p:nvSpPr>
          <p:cNvPr id="75" name="正方形/長方形 74"/>
          <p:cNvSpPr/>
          <p:nvPr/>
        </p:nvSpPr>
        <p:spPr>
          <a:xfrm>
            <a:off x="5505112" y="4977842"/>
            <a:ext cx="1316568" cy="64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集団生活への適応のための支援等</a:t>
            </a:r>
          </a:p>
        </p:txBody>
      </p:sp>
      <p:cxnSp>
        <p:nvCxnSpPr>
          <p:cNvPr id="40" name="直線矢印コネクタ 39"/>
          <p:cNvCxnSpPr/>
          <p:nvPr/>
        </p:nvCxnSpPr>
        <p:spPr>
          <a:xfrm flipV="1">
            <a:off x="6116689" y="4878154"/>
            <a:ext cx="515879" cy="135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 name="右矢印 91"/>
          <p:cNvSpPr/>
          <p:nvPr/>
        </p:nvSpPr>
        <p:spPr>
          <a:xfrm rot="5400000">
            <a:off x="7693576" y="4395430"/>
            <a:ext cx="570081" cy="129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srgbClr val="FFFFFF"/>
              </a:solidFill>
            </a:endParaRPr>
          </a:p>
        </p:txBody>
      </p:sp>
      <p:sp>
        <p:nvSpPr>
          <p:cNvPr id="93" name="テキスト ボックス 92"/>
          <p:cNvSpPr txBox="1"/>
          <p:nvPr/>
        </p:nvSpPr>
        <p:spPr>
          <a:xfrm>
            <a:off x="7557654" y="4803043"/>
            <a:ext cx="864096" cy="426134"/>
          </a:xfrm>
          <a:prstGeom prst="rect">
            <a:avLst/>
          </a:prstGeom>
          <a:noFill/>
        </p:spPr>
        <p:txBody>
          <a:bodyPr wrap="square" lIns="84315" tIns="42160" rIns="84315" bIns="42160" rtlCol="0">
            <a:spAutoFit/>
          </a:bodyPr>
          <a:lstStyle/>
          <a:p>
            <a:pPr algn="ctr" fontAlgn="auto">
              <a:spcBef>
                <a:spcPts val="0"/>
              </a:spcBef>
              <a:spcAft>
                <a:spcPts val="0"/>
              </a:spcAft>
            </a:pPr>
            <a:r>
              <a:rPr lang="ja-JP" altLang="en-US" sz="1108" dirty="0">
                <a:solidFill>
                  <a:srgbClr val="000000"/>
                </a:solidFill>
                <a:latin typeface="HG丸ｺﾞｼｯｸM-PRO" panose="020F0600000000000000" pitchFamily="50" charset="-128"/>
                <a:ea typeface="HG丸ｺﾞｼｯｸM-PRO" panose="020F0600000000000000" pitchFamily="50" charset="-128"/>
              </a:rPr>
              <a:t>訪問対象の拡大</a:t>
            </a:r>
          </a:p>
        </p:txBody>
      </p:sp>
      <p:pic>
        <p:nvPicPr>
          <p:cNvPr id="94" name="図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343191" y="4269425"/>
            <a:ext cx="289374" cy="488956"/>
          </a:xfrm>
          <a:prstGeom prst="rect">
            <a:avLst/>
          </a:prstGeom>
        </p:spPr>
      </p:pic>
      <p:pic>
        <p:nvPicPr>
          <p:cNvPr id="3079" name="Picture 7" descr="C:\Users\KKKPH\AppData\Local\Microsoft\Windows\Temporary Internet Files\Content.IE5\WHB5SLS6\lgi01c20140225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2061" y="5598481"/>
            <a:ext cx="916916" cy="53904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7" descr="C:\Users\KKKPH\AppData\Local\Microsoft\Windows\Temporary Internet Files\Content.IE5\WHB5SLS6\lgi01c20140225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5559" y="5556397"/>
            <a:ext cx="916916" cy="53904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descr="C:\Users\KKKPH\AppData\Local\Microsoft\Windows\Temporary Internet Files\Content.IE5\7WY9GE0X\gi01a201407132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8852" y="5822266"/>
            <a:ext cx="710709" cy="373554"/>
          </a:xfrm>
          <a:prstGeom prst="rect">
            <a:avLst/>
          </a:prstGeom>
          <a:noFill/>
          <a:extLst>
            <a:ext uri="{909E8E84-426E-40DD-AFC4-6F175D3DCCD1}">
              <a14:hiddenFill xmlns:a14="http://schemas.microsoft.com/office/drawing/2010/main">
                <a:solidFill>
                  <a:srgbClr val="FFFFFF"/>
                </a:solidFill>
              </a14:hiddenFill>
            </a:ext>
          </a:extLst>
        </p:spPr>
      </p:pic>
      <p:sp>
        <p:nvSpPr>
          <p:cNvPr id="101" name="正方形/長方形 100"/>
          <p:cNvSpPr/>
          <p:nvPr/>
        </p:nvSpPr>
        <p:spPr>
          <a:xfrm>
            <a:off x="7071403" y="6154226"/>
            <a:ext cx="704754" cy="246726"/>
          </a:xfrm>
          <a:prstGeom prst="rect">
            <a:avLst/>
          </a:prstGeom>
        </p:spPr>
        <p:txBody>
          <a:bodyPr wrap="square" lIns="84315" tIns="42160" rIns="84315" bIns="42160">
            <a:spAutoFit/>
          </a:bodyPr>
          <a:lstStyle/>
          <a:p>
            <a:pP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乳児院</a:t>
            </a:r>
          </a:p>
        </p:txBody>
      </p:sp>
      <p:sp>
        <p:nvSpPr>
          <p:cNvPr id="102" name="正方形/長方形 101"/>
          <p:cNvSpPr/>
          <p:nvPr/>
        </p:nvSpPr>
        <p:spPr>
          <a:xfrm>
            <a:off x="7961944" y="6154226"/>
            <a:ext cx="1196441" cy="246726"/>
          </a:xfrm>
          <a:prstGeom prst="rect">
            <a:avLst/>
          </a:prstGeom>
        </p:spPr>
        <p:txBody>
          <a:bodyPr wrap="square" lIns="84315" tIns="42160" rIns="84315" bIns="42160">
            <a:spAutoFit/>
          </a:bodyPr>
          <a:lstStyle/>
          <a:p>
            <a:pP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児童養護施設</a:t>
            </a:r>
          </a:p>
        </p:txBody>
      </p:sp>
      <p:pic>
        <p:nvPicPr>
          <p:cNvPr id="41" name="Picture 9" descr="MCj03950900000[1]"/>
          <p:cNvPicPr preferRelativeResize="0">
            <a:picLocks noChangeAspect="1" noChangeArrowheads="1"/>
          </p:cNvPicPr>
          <p:nvPr/>
        </p:nvPicPr>
        <p:blipFill>
          <a:blip r:embed="rId9" cstate="print">
            <a:lum bright="-6000"/>
          </a:blip>
          <a:srcRect/>
          <a:stretch>
            <a:fillRect/>
          </a:stretch>
        </p:blipFill>
        <p:spPr bwMode="auto">
          <a:xfrm>
            <a:off x="7170998" y="5896657"/>
            <a:ext cx="505963" cy="302946"/>
          </a:xfrm>
          <a:prstGeom prst="rect">
            <a:avLst/>
          </a:prstGeom>
          <a:noFill/>
          <a:ln w="9525">
            <a:noFill/>
            <a:miter lim="800000"/>
            <a:headEnd/>
            <a:tailEnd/>
          </a:ln>
        </p:spPr>
      </p:pic>
      <p:pic>
        <p:nvPicPr>
          <p:cNvPr id="42"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3946" y="4111334"/>
            <a:ext cx="1068760" cy="529413"/>
          </a:xfrm>
          <a:prstGeom prst="rect">
            <a:avLst/>
          </a:prstGeom>
          <a:noFill/>
          <a:extLst>
            <a:ext uri="{909E8E84-426E-40DD-AFC4-6F175D3DCCD1}">
              <a14:hiddenFill xmlns:a14="http://schemas.microsoft.com/office/drawing/2010/main">
                <a:solidFill>
                  <a:srgbClr val="FFFFFF"/>
                </a:solidFill>
              </a14:hiddenFill>
            </a:ext>
          </a:extLst>
        </p:spPr>
      </p:pic>
      <p:sp>
        <p:nvSpPr>
          <p:cNvPr id="43" name="角丸四角形 42"/>
          <p:cNvSpPr/>
          <p:nvPr/>
        </p:nvSpPr>
        <p:spPr>
          <a:xfrm>
            <a:off x="6864221" y="5256921"/>
            <a:ext cx="714476" cy="232615"/>
          </a:xfrm>
          <a:prstGeom prst="roundRect">
            <a:avLst>
              <a:gd name="adj" fmla="val 8204"/>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srgbClr val="000000"/>
                </a:solidFill>
                <a:latin typeface="HG丸ｺﾞｼｯｸM-PRO" panose="020F0600000000000000" pitchFamily="50" charset="-128"/>
                <a:ea typeface="HG丸ｺﾞｼｯｸM-PRO" panose="020F0600000000000000" pitchFamily="50" charset="-128"/>
              </a:rPr>
              <a:t>改正後</a:t>
            </a:r>
          </a:p>
        </p:txBody>
      </p:sp>
      <p:sp>
        <p:nvSpPr>
          <p:cNvPr id="44" name="正方形/長方形 43"/>
          <p:cNvSpPr/>
          <p:nvPr/>
        </p:nvSpPr>
        <p:spPr>
          <a:xfrm>
            <a:off x="110167" y="2897291"/>
            <a:ext cx="4774678" cy="1438644"/>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3196" tIns="42151" rIns="33196" bIns="42151" anchor="t" anchorCtr="0"/>
          <a:lstStyle/>
          <a:p>
            <a:pPr marL="165420" indent="-165420" fontAlgn="auto">
              <a:spcBef>
                <a:spcPts val="0"/>
              </a:spcBef>
              <a:spcAft>
                <a:spcPts val="0"/>
              </a:spcAft>
              <a:defRPr/>
            </a:pP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乳児院、児童養護施設に入所している障害児を対象者として追加</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73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現在の対象者は、以下の施設に通う障害児</a:t>
            </a:r>
            <a:endPar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185"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・保育所、幼稚園、小学校　等</a:t>
            </a:r>
            <a:endPar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ja-JP" altLang="en-US" sz="185"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336686" indent="-336686"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・その他児童が集団生活を営む施設として、地方自治体が認めるもの</a:t>
            </a:r>
            <a:endPar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336686" indent="-336686"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（例：放課後児童クラブ）</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369"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5" name="正方形/長方形 44"/>
          <p:cNvSpPr/>
          <p:nvPr/>
        </p:nvSpPr>
        <p:spPr>
          <a:xfrm>
            <a:off x="52132" y="2697842"/>
            <a:ext cx="1642468"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srgbClr val="FFFFFF"/>
                </a:solidFill>
                <a:latin typeface="HGS創英角ｺﾞｼｯｸUB" pitchFamily="50" charset="-128"/>
                <a:ea typeface="HGS創英角ｺﾞｼｯｸUB" pitchFamily="50" charset="-128"/>
              </a:rPr>
              <a:t> 対象</a:t>
            </a:r>
            <a:r>
              <a:rPr lang="ja-JP" altLang="en-US" sz="1292" strike="sngStrike" dirty="0">
                <a:solidFill>
                  <a:srgbClr val="FFFFFF"/>
                </a:solidFill>
                <a:latin typeface="HGS創英角ｺﾞｼｯｸUB" pitchFamily="50" charset="-128"/>
                <a:ea typeface="HGS創英角ｺﾞｼｯｸUB" pitchFamily="50" charset="-128"/>
              </a:rPr>
              <a:t>者</a:t>
            </a:r>
            <a:r>
              <a:rPr lang="ja-JP" altLang="en-US" sz="1292" dirty="0">
                <a:solidFill>
                  <a:srgbClr val="FFFFFF"/>
                </a:solidFill>
                <a:latin typeface="HGS創英角ｺﾞｼｯｸUB" pitchFamily="50" charset="-128"/>
                <a:ea typeface="HGS創英角ｺﾞｼｯｸUB" pitchFamily="50" charset="-128"/>
              </a:rPr>
              <a:t>の拡大</a:t>
            </a:r>
          </a:p>
        </p:txBody>
      </p:sp>
      <p:sp>
        <p:nvSpPr>
          <p:cNvPr id="46" name="正方形/長方形 45"/>
          <p:cNvSpPr/>
          <p:nvPr/>
        </p:nvSpPr>
        <p:spPr>
          <a:xfrm>
            <a:off x="146307" y="4893447"/>
            <a:ext cx="4738542" cy="1315424"/>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3196" tIns="42151" rIns="33196" bIns="42151" anchor="t"/>
          <a:lstStyle/>
          <a:p>
            <a:pPr marL="165420" indent="-165420" fontAlgn="auto">
              <a:spcBef>
                <a:spcPts val="0"/>
              </a:spcBef>
              <a:spcAft>
                <a:spcPts val="0"/>
              </a:spcAft>
              <a:defRPr/>
            </a:pP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児童が集団生活を営む施設を訪問し、他の児童との集団生活への適応のための専門的な支援等を行う。</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ja-JP" altLang="en-US" sz="277"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2931"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①障害児本人に対する支援（集団生活適応のための訓練等）</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2931" fontAlgn="auto">
              <a:spcBef>
                <a:spcPts val="0"/>
              </a:spcBef>
              <a:spcAft>
                <a:spcPts val="0"/>
              </a:spcAft>
              <a:defRPr/>
            </a:pPr>
            <a:endParaRPr lang="ja-JP" altLang="en-US" sz="277"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2931"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②訪問先施設のスタッフに対する支援（支援方法</a:t>
            </a: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等の指導等）</a:t>
            </a:r>
          </a:p>
          <a:p>
            <a:pPr marL="165420" indent="-165420" fontAlgn="auto">
              <a:spcBef>
                <a:spcPts val="0"/>
              </a:spcBef>
              <a:spcAft>
                <a:spcPts val="0"/>
              </a:spcAft>
              <a:defRPr/>
            </a:pPr>
            <a:endParaRPr lang="ja-JP" altLang="en-US" sz="738"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7" name="正方形/長方形 46"/>
          <p:cNvSpPr/>
          <p:nvPr/>
        </p:nvSpPr>
        <p:spPr>
          <a:xfrm>
            <a:off x="52138" y="4691910"/>
            <a:ext cx="1642469"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支援内容</a:t>
            </a:r>
          </a:p>
        </p:txBody>
      </p:sp>
      <p:sp>
        <p:nvSpPr>
          <p:cNvPr id="49" name="角丸四角形 48"/>
          <p:cNvSpPr/>
          <p:nvPr/>
        </p:nvSpPr>
        <p:spPr>
          <a:xfrm>
            <a:off x="52131" y="903179"/>
            <a:ext cx="8972664" cy="1595077"/>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乳児院や児童養護施設の入所者に占める障害児の割合は３割程度となっており、職員による支援に加えて、発達支援に関する専門的な支援が求められている。（乳児院：</a:t>
            </a:r>
            <a:r>
              <a:rPr lang="en-US" altLang="ja-JP" sz="1292" dirty="0">
                <a:solidFill>
                  <a:srgbClr val="000000"/>
                </a:solidFill>
                <a:latin typeface="HGPｺﾞｼｯｸM" panose="020B0600000000000000" pitchFamily="50" charset="-128"/>
                <a:ea typeface="HGPｺﾞｼｯｸM" panose="020B0600000000000000" pitchFamily="50" charset="-128"/>
              </a:rPr>
              <a:t>28.2</a:t>
            </a:r>
            <a:r>
              <a:rPr lang="ja-JP" altLang="en-US" sz="1292" dirty="0">
                <a:solidFill>
                  <a:srgbClr val="000000"/>
                </a:solidFill>
                <a:latin typeface="HGPｺﾞｼｯｸM" panose="020B0600000000000000" pitchFamily="50" charset="-128"/>
                <a:ea typeface="HGPｺﾞｼｯｸM" panose="020B0600000000000000" pitchFamily="50" charset="-128"/>
              </a:rPr>
              <a:t>％、児童養護施設：</a:t>
            </a:r>
            <a:r>
              <a:rPr lang="en-US" altLang="ja-JP" sz="1292" dirty="0">
                <a:solidFill>
                  <a:srgbClr val="000000"/>
                </a:solidFill>
                <a:latin typeface="HGPｺﾞｼｯｸM" panose="020B0600000000000000" pitchFamily="50" charset="-128"/>
                <a:ea typeface="HGPｺﾞｼｯｸM" panose="020B0600000000000000" pitchFamily="50" charset="-128"/>
              </a:rPr>
              <a:t>28.5</a:t>
            </a:r>
            <a:r>
              <a:rPr lang="ja-JP" altLang="en-US" sz="1292" dirty="0">
                <a:solidFill>
                  <a:srgbClr val="000000"/>
                </a:solidFill>
                <a:latin typeface="HGPｺﾞｼｯｸM" panose="020B0600000000000000" pitchFamily="50" charset="-128"/>
                <a:ea typeface="HGPｺﾞｼｯｸM" panose="020B0600000000000000" pitchFamily="50" charset="-128"/>
              </a:rPr>
              <a:t>％／平成</a:t>
            </a:r>
            <a:r>
              <a:rPr lang="en-US" altLang="ja-JP" sz="1292" dirty="0">
                <a:solidFill>
                  <a:srgbClr val="000000"/>
                </a:solidFill>
                <a:latin typeface="HGPｺﾞｼｯｸM" panose="020B0600000000000000" pitchFamily="50" charset="-128"/>
                <a:ea typeface="HGPｺﾞｼｯｸM" panose="020B0600000000000000" pitchFamily="50" charset="-128"/>
              </a:rPr>
              <a:t>24</a:t>
            </a:r>
            <a:r>
              <a:rPr lang="ja-JP" altLang="en-US" sz="1292" dirty="0">
                <a:solidFill>
                  <a:srgbClr val="000000"/>
                </a:solidFill>
                <a:latin typeface="HGPｺﾞｼｯｸM" panose="020B0600000000000000" pitchFamily="50" charset="-128"/>
                <a:ea typeface="HGPｺﾞｼｯｸM" panose="020B0600000000000000" pitchFamily="50" charset="-128"/>
              </a:rPr>
              <a:t>年度）</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738"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このため、保育所等訪問支援の対象を乳児院や児童養護施設に入所している障害児に拡大し、障害児本人に対して他の児童との集団生活への適応のための専門的な支援を行うとともに、当該施設の職員に対して障害児の特性に応じた支援内容や関わり方についての助言等を行うことができることとする。</a:t>
            </a:r>
          </a:p>
        </p:txBody>
      </p:sp>
      <p:sp>
        <p:nvSpPr>
          <p:cNvPr id="2" name="正方形/長方形 1"/>
          <p:cNvSpPr/>
          <p:nvPr/>
        </p:nvSpPr>
        <p:spPr>
          <a:xfrm>
            <a:off x="7193165" y="6546242"/>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4" name="スライド番号プレースホルダー 3">
            <a:extLst>
              <a:ext uri="{FF2B5EF4-FFF2-40B4-BE49-F238E27FC236}">
                <a16:creationId xmlns:a16="http://schemas.microsoft.com/office/drawing/2014/main" xmlns="" id="{ABB4083E-5DE0-4CAD-9B64-AB07EE4D6052}"/>
              </a:ext>
            </a:extLst>
          </p:cNvPr>
          <p:cNvSpPr>
            <a:spLocks noGrp="1"/>
          </p:cNvSpPr>
          <p:nvPr>
            <p:ph type="sldNum" sz="quarter" idx="12"/>
          </p:nvPr>
        </p:nvSpPr>
        <p:spPr/>
        <p:txBody>
          <a:bodyPr/>
          <a:lstStyle/>
          <a:p>
            <a:pPr>
              <a:defRPr/>
            </a:pPr>
            <a:fld id="{804D6B79-3AEB-42FE-A736-A41F7AEA0445}" type="slidenum">
              <a:rPr lang="en-US" altLang="ja-JP" smtClean="0"/>
              <a:pPr>
                <a:defRPr/>
              </a:pPr>
              <a:t>13</a:t>
            </a:fld>
            <a:endParaRPr lang="en-US" altLang="ja-JP"/>
          </a:p>
        </p:txBody>
      </p:sp>
      <p:sp>
        <p:nvSpPr>
          <p:cNvPr id="9" name="フッター プレースホルダー 8">
            <a:extLst>
              <a:ext uri="{FF2B5EF4-FFF2-40B4-BE49-F238E27FC236}">
                <a16:creationId xmlns:a16="http://schemas.microsoft.com/office/drawing/2014/main" xmlns="" id="{730A3D73-DE1E-48E5-B83E-C5ED864D308D}"/>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8654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テキスト ボックス 205"/>
          <p:cNvSpPr txBox="1"/>
          <p:nvPr/>
        </p:nvSpPr>
        <p:spPr>
          <a:xfrm>
            <a:off x="4250021" y="3459422"/>
            <a:ext cx="2451034" cy="623177"/>
          </a:xfrm>
          <a:prstGeom prst="rect">
            <a:avLst/>
          </a:prstGeom>
          <a:solidFill>
            <a:schemeClr val="bg1"/>
          </a:solid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拠点となる医療機関以外の専門性を有する病院（</a:t>
            </a:r>
            <a:r>
              <a:rPr lang="en-US" altLang="ja-JP" sz="1200" dirty="0">
                <a:solidFill>
                  <a:prstClr val="black"/>
                </a:solidFill>
                <a:latin typeface="HG丸ｺﾞｼｯｸM-PRO" panose="020F0600000000000000" pitchFamily="50" charset="-128"/>
                <a:ea typeface="HG丸ｺﾞｼｯｸM-PRO" panose="020F0600000000000000" pitchFamily="50" charset="-128"/>
              </a:rPr>
              <a:t>ex.</a:t>
            </a:r>
            <a:r>
              <a:rPr lang="ja-JP" altLang="en-US" sz="1200" dirty="0">
                <a:solidFill>
                  <a:prstClr val="black"/>
                </a:solidFill>
                <a:latin typeface="HG丸ｺﾞｼｯｸM-PRO" panose="020F0600000000000000" pitchFamily="50" charset="-128"/>
                <a:ea typeface="HG丸ｺﾞｼｯｸM-PRO" panose="020F0600000000000000" pitchFamily="50" charset="-128"/>
              </a:rPr>
              <a:t>子ども、思春期、成人期等の分野）</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ドーナツ 19"/>
          <p:cNvSpPr/>
          <p:nvPr/>
        </p:nvSpPr>
        <p:spPr>
          <a:xfrm>
            <a:off x="1147160" y="2749225"/>
            <a:ext cx="7090147" cy="3116580"/>
          </a:xfrm>
          <a:prstGeom prst="donut">
            <a:avLst>
              <a:gd name="adj" fmla="val 9817"/>
            </a:avLst>
          </a:prstGeom>
        </p:spPr>
        <p:style>
          <a:lnRef idx="1">
            <a:schemeClr val="accent3"/>
          </a:lnRef>
          <a:fillRef idx="2">
            <a:schemeClr val="accent3"/>
          </a:fillRef>
          <a:effectRef idx="1">
            <a:schemeClr val="accent3"/>
          </a:effectRef>
          <a:fontRef idx="minor">
            <a:schemeClr val="dk1"/>
          </a:fontRef>
        </p:style>
        <p:txBody>
          <a:bodyPr lIns="68506" tIns="34255" rIns="68506" bIns="34255" rtlCol="0" anchor="ctr"/>
          <a:lstStyle/>
          <a:p>
            <a:pPr algn="ctr"/>
            <a:endParaRPr lang="ja-JP" altLang="en-US">
              <a:solidFill>
                <a:prstClr val="black"/>
              </a:solidFill>
            </a:endParaRPr>
          </a:p>
        </p:txBody>
      </p:sp>
      <p:sp>
        <p:nvSpPr>
          <p:cNvPr id="97" name="AutoShape 58"/>
          <p:cNvSpPr>
            <a:spLocks noChangeArrowheads="1"/>
          </p:cNvSpPr>
          <p:nvPr/>
        </p:nvSpPr>
        <p:spPr bwMode="auto">
          <a:xfrm>
            <a:off x="952019" y="333876"/>
            <a:ext cx="7314704" cy="400049"/>
          </a:xfrm>
          <a:prstGeom prst="bevel">
            <a:avLst>
              <a:gd name="adj" fmla="val 12500"/>
            </a:avLst>
          </a:prstGeom>
          <a:noFill/>
          <a:ln w="9525">
            <a:noFill/>
            <a:miter lim="800000"/>
            <a:headEnd/>
            <a:tailEnd/>
          </a:ln>
        </p:spPr>
        <p:txBody>
          <a:bodyPr wrap="none" lIns="76707" tIns="38353" rIns="76707" bIns="38353" anchor="ctr"/>
          <a:lstStyle/>
          <a:p>
            <a:pPr algn="ctr"/>
            <a:r>
              <a:rPr lang="ja-JP" altLang="en-US" sz="2400" dirty="0">
                <a:solidFill>
                  <a:prstClr val="black"/>
                </a:solidFill>
                <a:latin typeface="HG丸ｺﾞｼｯｸM-PRO" panose="020F0600000000000000" pitchFamily="50" charset="-128"/>
                <a:ea typeface="HG丸ｺﾞｼｯｸM-PRO" panose="020F0600000000000000" pitchFamily="50" charset="-128"/>
              </a:rPr>
              <a:t>発達障害専門医療機関ネットワーク構築事業</a:t>
            </a:r>
            <a:r>
              <a:rPr lang="ja-JP" altLang="en-US" dirty="0">
                <a:solidFill>
                  <a:prstClr val="black"/>
                </a:solidFill>
                <a:latin typeface="HG丸ｺﾞｼｯｸM-PRO" panose="020F0600000000000000" pitchFamily="50" charset="-128"/>
                <a:ea typeface="HG丸ｺﾞｼｯｸM-PRO" panose="020F0600000000000000" pitchFamily="50" charset="-128"/>
              </a:rPr>
              <a:t>　</a:t>
            </a:r>
          </a:p>
        </p:txBody>
      </p:sp>
      <p:pic>
        <p:nvPicPr>
          <p:cNvPr id="1027" name="Picture 3" descr="C:\Users\TTPGX\AppData\Local\Microsoft\Windows\Temporary Internet Files\Content.IE5\PO4A8T10\lgi01a201410211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18" y="2348428"/>
            <a:ext cx="537788" cy="87550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896198" y="773767"/>
            <a:ext cx="7314703" cy="900176"/>
          </a:xfrm>
          <a:prstGeom prst="rect">
            <a:avLst/>
          </a:prstGeom>
          <a:noFill/>
          <a:ln>
            <a:solidFill>
              <a:schemeClr val="tx1"/>
            </a:solidFill>
          </a:ln>
        </p:spPr>
        <p:txBody>
          <a:bodyPr wrap="square" lIns="68506" tIns="34255" rIns="68506" bIns="34255"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1200" dirty="0">
                <a:solidFill>
                  <a:prstClr val="black"/>
                </a:solidFill>
                <a:latin typeface="HG丸ｺﾞｼｯｸM-PRO" panose="020F0600000000000000" pitchFamily="50" charset="-128"/>
                <a:ea typeface="HG丸ｺﾞｼｯｸM-PRO" panose="020F0600000000000000" pitchFamily="50" charset="-128"/>
              </a:rPr>
              <a:t>29</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年１月に総務省から「発達障害者支援に関する行政評価・監視結果に基づく勧告」がなされたが、発達障害の専門的医療機関が少ないという指摘があり、専門的医療機関の確保が急務となっている。</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これを踏まえ、平成</a:t>
            </a:r>
            <a:r>
              <a:rPr lang="en-US" altLang="ja-JP" sz="1200" dirty="0">
                <a:solidFill>
                  <a:prstClr val="black"/>
                </a:solidFill>
                <a:latin typeface="HG丸ｺﾞｼｯｸM-PRO" panose="020F0600000000000000" pitchFamily="50" charset="-128"/>
                <a:ea typeface="HG丸ｺﾞｼｯｸM-PRO" panose="020F0600000000000000" pitchFamily="50" charset="-128"/>
              </a:rPr>
              <a:t>30</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年度予算において</a:t>
            </a:r>
            <a:r>
              <a:rPr lang="ja-JP" altLang="ja-JP" sz="1200" dirty="0">
                <a:solidFill>
                  <a:prstClr val="black"/>
                </a:solidFill>
                <a:latin typeface="HG丸ｺﾞｼｯｸM-PRO" panose="020F0600000000000000" pitchFamily="50" charset="-128"/>
                <a:ea typeface="HG丸ｺﾞｼｯｸM-PRO" panose="020F0600000000000000" pitchFamily="50" charset="-128"/>
              </a:rPr>
              <a:t>発達障害の診療・支援ができる医師の養成を行うための</a:t>
            </a:r>
            <a:r>
              <a:rPr lang="ja-JP" altLang="en-US" sz="1200" dirty="0">
                <a:solidFill>
                  <a:prstClr val="black"/>
                </a:solidFill>
                <a:latin typeface="HG丸ｺﾞｼｯｸM-PRO" panose="020F0600000000000000" pitchFamily="50" charset="-128"/>
                <a:ea typeface="HG丸ｺﾞｼｯｸM-PRO" panose="020F0600000000000000" pitchFamily="50" charset="-128"/>
              </a:rPr>
              <a:t>実地</a:t>
            </a:r>
            <a:r>
              <a:rPr lang="ja-JP" altLang="ja-JP" sz="1200" dirty="0">
                <a:solidFill>
                  <a:prstClr val="black"/>
                </a:solidFill>
                <a:latin typeface="HG丸ｺﾞｼｯｸM-PRO" panose="020F0600000000000000" pitchFamily="50" charset="-128"/>
                <a:ea typeface="HG丸ｺﾞｼｯｸM-PRO" panose="020F0600000000000000" pitchFamily="50" charset="-128"/>
              </a:rPr>
              <a:t>研修等を実施し、専門的医療機関の確保を図る。</a:t>
            </a:r>
          </a:p>
        </p:txBody>
      </p:sp>
      <p:sp>
        <p:nvSpPr>
          <p:cNvPr id="14" name="テキスト ボックス 13"/>
          <p:cNvSpPr txBox="1"/>
          <p:nvPr/>
        </p:nvSpPr>
        <p:spPr>
          <a:xfrm>
            <a:off x="857252" y="2026200"/>
            <a:ext cx="1585092" cy="253845"/>
          </a:xfrm>
          <a:prstGeom prst="rect">
            <a:avLst/>
          </a:prstGeom>
          <a:no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＜事業イメージ＞</a:t>
            </a:r>
          </a:p>
        </p:txBody>
      </p:sp>
      <p:sp>
        <p:nvSpPr>
          <p:cNvPr id="104" name="テキスト ボックス 103"/>
          <p:cNvSpPr txBox="1"/>
          <p:nvPr/>
        </p:nvSpPr>
        <p:spPr>
          <a:xfrm>
            <a:off x="211231" y="3254914"/>
            <a:ext cx="1691969" cy="253845"/>
          </a:xfrm>
          <a:prstGeom prst="rect">
            <a:avLst/>
          </a:prstGeom>
          <a:solidFill>
            <a:schemeClr val="bg1"/>
          </a:solid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都道府県・指定都市</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29" name="Picture 5" descr="C:\Users\TTPGX\AppData\Local\Microsoft\Windows\Temporary Internet Files\Content.IE5\A2A2DYWF\Hospita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491" y="2024564"/>
            <a:ext cx="1152218" cy="1282742"/>
          </a:xfrm>
          <a:prstGeom prst="rect">
            <a:avLst/>
          </a:prstGeom>
          <a:noFill/>
          <a:extLst>
            <a:ext uri="{909E8E84-426E-40DD-AFC4-6F175D3DCCD1}">
              <a14:hiddenFill xmlns:a14="http://schemas.microsoft.com/office/drawing/2010/main">
                <a:solidFill>
                  <a:srgbClr val="FFFFFF"/>
                </a:solidFill>
              </a14:hiddenFill>
            </a:ext>
          </a:extLst>
        </p:spPr>
      </p:pic>
      <p:sp>
        <p:nvSpPr>
          <p:cNvPr id="122" name="右矢印 121"/>
          <p:cNvSpPr/>
          <p:nvPr/>
        </p:nvSpPr>
        <p:spPr>
          <a:xfrm rot="16200000">
            <a:off x="3063841" y="3347866"/>
            <a:ext cx="1045946" cy="1293661"/>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25" name="テキスト ボックス 124"/>
          <p:cNvSpPr txBox="1"/>
          <p:nvPr/>
        </p:nvSpPr>
        <p:spPr>
          <a:xfrm>
            <a:off x="3354045" y="3493264"/>
            <a:ext cx="507682" cy="1238295"/>
          </a:xfrm>
          <a:prstGeom prst="rect">
            <a:avLst/>
          </a:prstGeom>
          <a:noFill/>
        </p:spPr>
        <p:txBody>
          <a:bodyPr vert="eaVert" wrap="square" lIns="68506" tIns="34255" rIns="68506" bIns="34255" rtlCol="0">
            <a:spAutoFit/>
          </a:bodyPr>
          <a:lstStyle/>
          <a:p>
            <a:r>
              <a:rPr lang="ja-JP" altLang="en-US" sz="1050"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dirty="0">
                <a:solidFill>
                  <a:srgbClr val="FF0000"/>
                </a:solidFill>
                <a:latin typeface="HG丸ｺﾞｼｯｸM-PRO" panose="020F0600000000000000" pitchFamily="50" charset="-128"/>
                <a:ea typeface="HG丸ｺﾞｼｯｸM-PRO" panose="020F0600000000000000" pitchFamily="50" charset="-128"/>
              </a:rPr>
              <a:t>実地研修</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（診察へ陪席）</a:t>
            </a:r>
          </a:p>
        </p:txBody>
      </p:sp>
      <p:pic>
        <p:nvPicPr>
          <p:cNvPr id="1033" name="Picture 9" descr="C:\Users\TTPGX\Desktop\PP素材\illust6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4312" y="3746250"/>
            <a:ext cx="1371475" cy="833657"/>
          </a:xfrm>
          <a:prstGeom prst="rect">
            <a:avLst/>
          </a:prstGeom>
          <a:noFill/>
          <a:extLst>
            <a:ext uri="{909E8E84-426E-40DD-AFC4-6F175D3DCCD1}">
              <a14:hiddenFill xmlns:a14="http://schemas.microsoft.com/office/drawing/2010/main">
                <a:solidFill>
                  <a:srgbClr val="FFFFFF"/>
                </a:solidFill>
              </a14:hiddenFill>
            </a:ext>
          </a:extLst>
        </p:spPr>
      </p:pic>
      <p:sp>
        <p:nvSpPr>
          <p:cNvPr id="139" name="右矢印 138"/>
          <p:cNvSpPr/>
          <p:nvPr/>
        </p:nvSpPr>
        <p:spPr>
          <a:xfrm rot="9984232" flipV="1">
            <a:off x="5098453" y="5079569"/>
            <a:ext cx="1623938" cy="456176"/>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相談</a:t>
            </a:r>
          </a:p>
        </p:txBody>
      </p:sp>
      <p:sp>
        <p:nvSpPr>
          <p:cNvPr id="140" name="右矢印 139"/>
          <p:cNvSpPr/>
          <p:nvPr/>
        </p:nvSpPr>
        <p:spPr>
          <a:xfrm rot="20848375">
            <a:off x="5021922" y="4678700"/>
            <a:ext cx="1414431" cy="416040"/>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診療・支援</a:t>
            </a:r>
          </a:p>
        </p:txBody>
      </p:sp>
      <p:sp>
        <p:nvSpPr>
          <p:cNvPr id="147" name="テキスト ボックス 146"/>
          <p:cNvSpPr txBox="1"/>
          <p:nvPr/>
        </p:nvSpPr>
        <p:spPr>
          <a:xfrm>
            <a:off x="6750532" y="4648636"/>
            <a:ext cx="1895390" cy="253845"/>
          </a:xfrm>
          <a:prstGeom prst="rect">
            <a:avLst/>
          </a:prstGeom>
          <a:solidFill>
            <a:schemeClr val="bg1"/>
          </a:solid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発達障害児者とその家族</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右矢印 14"/>
          <p:cNvSpPr/>
          <p:nvPr/>
        </p:nvSpPr>
        <p:spPr>
          <a:xfrm>
            <a:off x="1456065" y="2499916"/>
            <a:ext cx="854815" cy="564713"/>
          </a:xfrm>
          <a:prstGeom prst="rightArrow">
            <a:avLst/>
          </a:prstGeom>
        </p:spPr>
        <p:style>
          <a:lnRef idx="1">
            <a:schemeClr val="accent2"/>
          </a:lnRef>
          <a:fillRef idx="2">
            <a:schemeClr val="accent2"/>
          </a:fillRef>
          <a:effectRef idx="1">
            <a:schemeClr val="accent2"/>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指定</a:t>
            </a:r>
          </a:p>
        </p:txBody>
      </p:sp>
      <p:grpSp>
        <p:nvGrpSpPr>
          <p:cNvPr id="2" name="グループ化 1"/>
          <p:cNvGrpSpPr/>
          <p:nvPr/>
        </p:nvGrpSpPr>
        <p:grpSpPr>
          <a:xfrm>
            <a:off x="2123728" y="4626802"/>
            <a:ext cx="2784991" cy="1488311"/>
            <a:chOff x="1988433" y="4789318"/>
            <a:chExt cx="3259845" cy="2085032"/>
          </a:xfrm>
        </p:grpSpPr>
        <p:pic>
          <p:nvPicPr>
            <p:cNvPr id="1026"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1746"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6598"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8628" y="5166703"/>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1805"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1988433" y="4789318"/>
              <a:ext cx="3259845" cy="208503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テキスト ボックス 123"/>
            <p:cNvSpPr txBox="1"/>
            <p:nvPr/>
          </p:nvSpPr>
          <p:spPr>
            <a:xfrm>
              <a:off x="2001746" y="4818299"/>
              <a:ext cx="3246530" cy="646764"/>
            </a:xfrm>
            <a:prstGeom prst="rect">
              <a:avLst/>
            </a:prstGeom>
            <a:noFill/>
          </p:spPr>
          <p:txBody>
            <a:bodyPr wrap="square" rtlCol="0">
              <a:spAutoFit/>
            </a:bodyPr>
            <a:lstStyle/>
            <a:p>
              <a:r>
                <a:rPr lang="ja-JP" altLang="en-US" sz="1200" b="1" dirty="0">
                  <a:solidFill>
                    <a:prstClr val="black"/>
                  </a:solidFill>
                  <a:latin typeface="HG丸ｺﾞｼｯｸM-PRO" panose="020F0600000000000000" pitchFamily="50" charset="-128"/>
                  <a:ea typeface="HG丸ｺﾞｼｯｸM-PRO" panose="020F0600000000000000" pitchFamily="50" charset="-128"/>
                </a:rPr>
                <a:t>地域の専門病院、診療所</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b="1" dirty="0">
                  <a:solidFill>
                    <a:prstClr val="black"/>
                  </a:solidFill>
                  <a:latin typeface="HG丸ｺﾞｼｯｸM-PRO" panose="020F0600000000000000" pitchFamily="50" charset="-128"/>
                  <a:ea typeface="HG丸ｺﾞｼｯｸM-PRO" panose="020F0600000000000000" pitchFamily="50" charset="-128"/>
                </a:rPr>
                <a:t>　　　　（かかりつけ医含む）</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050" name="テキスト ボックス 2049"/>
            <p:cNvSpPr txBox="1"/>
            <p:nvPr/>
          </p:nvSpPr>
          <p:spPr>
            <a:xfrm>
              <a:off x="2145849" y="6135687"/>
              <a:ext cx="2958321" cy="582087"/>
            </a:xfrm>
            <a:prstGeom prst="rect">
              <a:avLst/>
            </a:prstGeom>
            <a:solidFill>
              <a:schemeClr val="bg1"/>
            </a:solidFill>
          </p:spPr>
          <p:txBody>
            <a:bodyPr wrap="square" rtlCol="0">
              <a:spAutoFit/>
            </a:bodyPr>
            <a:lstStyle/>
            <a:p>
              <a:r>
                <a:rPr lang="en-US" altLang="ja-JP" sz="1050" dirty="0">
                  <a:solidFill>
                    <a:prstClr val="black"/>
                  </a:solidFill>
                  <a:ea typeface="ＭＳ Ｐゴシック" pitchFamily="50" charset="-128"/>
                </a:rPr>
                <a:t>※</a:t>
              </a:r>
              <a:r>
                <a:rPr lang="ja-JP" altLang="en-US" sz="1050" dirty="0">
                  <a:solidFill>
                    <a:prstClr val="black"/>
                  </a:solidFill>
                  <a:ea typeface="ＭＳ Ｐゴシック" pitchFamily="50" charset="-128"/>
                </a:rPr>
                <a:t>医療機関によっては、かかりつけ医等発達障害対応力向上研修も併せて受講</a:t>
              </a:r>
            </a:p>
          </p:txBody>
        </p:sp>
      </p:grpSp>
      <p:grpSp>
        <p:nvGrpSpPr>
          <p:cNvPr id="3" name="グループ化 2"/>
          <p:cNvGrpSpPr/>
          <p:nvPr/>
        </p:nvGrpSpPr>
        <p:grpSpPr>
          <a:xfrm>
            <a:off x="5227871" y="1785963"/>
            <a:ext cx="3721704" cy="1502453"/>
            <a:chOff x="1773963" y="4421935"/>
            <a:chExt cx="2995504" cy="1592401"/>
          </a:xfrm>
        </p:grpSpPr>
        <p:pic>
          <p:nvPicPr>
            <p:cNvPr id="4" name="Picture 3" descr="C:\Users\TTPGX\Desktop\PP素材\illust226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8558" y="4539680"/>
              <a:ext cx="589966" cy="93033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924689" y="5526350"/>
              <a:ext cx="2707062" cy="27727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1100" dirty="0">
                  <a:solidFill>
                    <a:prstClr val="black"/>
                  </a:solidFill>
                </a:rPr>
                <a:t>発達障害支援のコーディネーター</a:t>
              </a:r>
            </a:p>
          </p:txBody>
        </p:sp>
        <p:sp>
          <p:nvSpPr>
            <p:cNvPr id="5" name="角丸四角形吹き出し 4"/>
            <p:cNvSpPr/>
            <p:nvPr/>
          </p:nvSpPr>
          <p:spPr>
            <a:xfrm>
              <a:off x="1773963" y="4421935"/>
              <a:ext cx="2995504" cy="1533419"/>
            </a:xfrm>
            <a:prstGeom prst="wedgeRoundRectCallout">
              <a:avLst>
                <a:gd name="adj1" fmla="val -95018"/>
                <a:gd name="adj2" fmla="val -15458"/>
                <a:gd name="adj3" fmla="val 16667"/>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52" name="テキスト ボックス 51"/>
            <p:cNvSpPr txBox="1"/>
            <p:nvPr/>
          </p:nvSpPr>
          <p:spPr>
            <a:xfrm>
              <a:off x="2488523" y="4476066"/>
              <a:ext cx="2279473" cy="1538270"/>
            </a:xfrm>
            <a:prstGeom prst="rect">
              <a:avLst/>
            </a:prstGeom>
            <a:noFill/>
          </p:spPr>
          <p:txBody>
            <a:bodyPr wrap="square" rtlCol="0">
              <a:spAutoFit/>
            </a:bodyPr>
            <a:lstStyle/>
            <a:p>
              <a:r>
                <a:rPr lang="ja-JP" altLang="en-US" sz="1100" dirty="0">
                  <a:solidFill>
                    <a:prstClr val="black"/>
                  </a:solidFill>
                  <a:ea typeface="ＭＳ Ｐゴシック" pitchFamily="50" charset="-128"/>
                </a:rPr>
                <a:t>①医療機関の研修実施のコーディネート</a:t>
              </a:r>
              <a:endParaRPr lang="en-US" altLang="ja-JP" sz="1100" dirty="0">
                <a:solidFill>
                  <a:prstClr val="black"/>
                </a:solidFill>
                <a:ea typeface="ＭＳ Ｐゴシック" pitchFamily="50" charset="-128"/>
              </a:endParaRPr>
            </a:p>
            <a:p>
              <a:r>
                <a:rPr lang="ja-JP" altLang="en-US" sz="1100" dirty="0">
                  <a:solidFill>
                    <a:prstClr val="black"/>
                  </a:solidFill>
                  <a:ea typeface="ＭＳ Ｐゴシック" pitchFamily="50" charset="-128"/>
                </a:rPr>
                <a:t>②医療機関同士の研修会実施</a:t>
              </a:r>
              <a:endParaRPr lang="en-US" altLang="ja-JP" sz="1100" dirty="0">
                <a:solidFill>
                  <a:prstClr val="black"/>
                </a:solidFill>
                <a:ea typeface="ＭＳ Ｐゴシック" pitchFamily="50" charset="-128"/>
              </a:endParaRPr>
            </a:p>
            <a:p>
              <a:r>
                <a:rPr lang="ja-JP" altLang="en-US" sz="1100" dirty="0">
                  <a:solidFill>
                    <a:prstClr val="black"/>
                  </a:solidFill>
                  <a:ea typeface="ＭＳ Ｐゴシック" pitchFamily="50" charset="-128"/>
                </a:rPr>
                <a:t>③当事者・家族に対して適切な医療機関の紹介</a:t>
              </a:r>
              <a:endParaRPr lang="en-US" altLang="ja-JP" sz="1100" dirty="0">
                <a:solidFill>
                  <a:prstClr val="black"/>
                </a:solidFill>
                <a:ea typeface="ＭＳ Ｐゴシック" pitchFamily="50" charset="-128"/>
              </a:endParaRPr>
            </a:p>
          </p:txBody>
        </p:sp>
      </p:grpSp>
      <p:sp>
        <p:nvSpPr>
          <p:cNvPr id="53" name="右矢印 52"/>
          <p:cNvSpPr/>
          <p:nvPr/>
        </p:nvSpPr>
        <p:spPr>
          <a:xfrm rot="14034161" flipV="1">
            <a:off x="6448386" y="3317024"/>
            <a:ext cx="888196" cy="396095"/>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相談</a:t>
            </a:r>
          </a:p>
        </p:txBody>
      </p:sp>
      <p:sp>
        <p:nvSpPr>
          <p:cNvPr id="54" name="右矢印 53"/>
          <p:cNvSpPr/>
          <p:nvPr/>
        </p:nvSpPr>
        <p:spPr>
          <a:xfrm rot="3226162">
            <a:off x="7121201" y="3247737"/>
            <a:ext cx="691150" cy="383935"/>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紹介</a:t>
            </a:r>
          </a:p>
        </p:txBody>
      </p:sp>
      <p:grpSp>
        <p:nvGrpSpPr>
          <p:cNvPr id="163" name="グループ化 162"/>
          <p:cNvGrpSpPr/>
          <p:nvPr/>
        </p:nvGrpSpPr>
        <p:grpSpPr>
          <a:xfrm>
            <a:off x="3874174" y="2579958"/>
            <a:ext cx="1366437" cy="845617"/>
            <a:chOff x="3186944" y="5094185"/>
            <a:chExt cx="2565400" cy="1012825"/>
          </a:xfrm>
        </p:grpSpPr>
        <p:grpSp>
          <p:nvGrpSpPr>
            <p:cNvPr id="164" name="グループ化 163"/>
            <p:cNvGrpSpPr/>
            <p:nvPr/>
          </p:nvGrpSpPr>
          <p:grpSpPr>
            <a:xfrm>
              <a:off x="3186944" y="5094185"/>
              <a:ext cx="2565400" cy="1012825"/>
              <a:chOff x="344684" y="5094185"/>
              <a:chExt cx="2565400" cy="1012825"/>
            </a:xfrm>
          </p:grpSpPr>
          <p:sp>
            <p:nvSpPr>
              <p:cNvPr id="169" name="Rectangle 178"/>
              <p:cNvSpPr>
                <a:spLocks noChangeArrowheads="1"/>
              </p:cNvSpPr>
              <p:nvPr/>
            </p:nvSpPr>
            <p:spPr bwMode="auto">
              <a:xfrm>
                <a:off x="1245876" y="5239748"/>
                <a:ext cx="763017" cy="69723"/>
              </a:xfrm>
              <a:prstGeom prst="rect">
                <a:avLst/>
              </a:prstGeom>
              <a:solidFill>
                <a:srgbClr val="C0C0C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70" name="AutoShape 179"/>
              <p:cNvSpPr>
                <a:spLocks noChangeArrowheads="1"/>
              </p:cNvSpPr>
              <p:nvPr/>
            </p:nvSpPr>
            <p:spPr bwMode="auto">
              <a:xfrm>
                <a:off x="378922" y="5309471"/>
                <a:ext cx="2495701" cy="103974"/>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1" name="Rectangle 180"/>
              <p:cNvSpPr>
                <a:spLocks noChangeArrowheads="1"/>
              </p:cNvSpPr>
              <p:nvPr/>
            </p:nvSpPr>
            <p:spPr bwMode="auto">
              <a:xfrm>
                <a:off x="378922" y="5413445"/>
                <a:ext cx="2495701" cy="693565"/>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2" name="Rectangle 181"/>
              <p:cNvSpPr>
                <a:spLocks noChangeArrowheads="1"/>
              </p:cNvSpPr>
              <p:nvPr/>
            </p:nvSpPr>
            <p:spPr bwMode="auto">
              <a:xfrm>
                <a:off x="517096"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3" name="Rectangle 182"/>
              <p:cNvSpPr>
                <a:spLocks noChangeArrowheads="1"/>
              </p:cNvSpPr>
              <p:nvPr/>
            </p:nvSpPr>
            <p:spPr bwMode="auto">
              <a:xfrm>
                <a:off x="726192"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4" name="Rectangle 183"/>
              <p:cNvSpPr>
                <a:spLocks noChangeArrowheads="1"/>
              </p:cNvSpPr>
              <p:nvPr/>
            </p:nvSpPr>
            <p:spPr bwMode="auto">
              <a:xfrm>
                <a:off x="934066"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5" name="Rectangle 184"/>
              <p:cNvSpPr>
                <a:spLocks noChangeArrowheads="1"/>
              </p:cNvSpPr>
              <p:nvPr/>
            </p:nvSpPr>
            <p:spPr bwMode="auto">
              <a:xfrm>
                <a:off x="2285242"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6" name="Rectangle 185"/>
              <p:cNvSpPr>
                <a:spLocks noChangeArrowheads="1"/>
              </p:cNvSpPr>
              <p:nvPr/>
            </p:nvSpPr>
            <p:spPr bwMode="auto">
              <a:xfrm>
                <a:off x="2494338"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7" name="Rectangle 186"/>
              <p:cNvSpPr>
                <a:spLocks noChangeArrowheads="1"/>
              </p:cNvSpPr>
              <p:nvPr/>
            </p:nvSpPr>
            <p:spPr bwMode="auto">
              <a:xfrm>
                <a:off x="2702211"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8" name="AutoShape 187"/>
              <p:cNvSpPr>
                <a:spLocks noChangeArrowheads="1"/>
              </p:cNvSpPr>
              <p:nvPr/>
            </p:nvSpPr>
            <p:spPr bwMode="auto">
              <a:xfrm>
                <a:off x="1176177" y="5795089"/>
                <a:ext cx="901192" cy="172474"/>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9" name="AutoShape 188"/>
              <p:cNvSpPr>
                <a:spLocks noChangeArrowheads="1"/>
              </p:cNvSpPr>
              <p:nvPr/>
            </p:nvSpPr>
            <p:spPr bwMode="auto">
              <a:xfrm>
                <a:off x="1176177" y="5655642"/>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0" name="AutoShape 189"/>
              <p:cNvSpPr>
                <a:spLocks noChangeArrowheads="1"/>
              </p:cNvSpPr>
              <p:nvPr/>
            </p:nvSpPr>
            <p:spPr bwMode="auto">
              <a:xfrm>
                <a:off x="1176177" y="5517419"/>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1" name="AutoShape 190"/>
              <p:cNvSpPr>
                <a:spLocks noChangeArrowheads="1"/>
              </p:cNvSpPr>
              <p:nvPr/>
            </p:nvSpPr>
            <p:spPr bwMode="auto">
              <a:xfrm>
                <a:off x="1176177" y="5377972"/>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2" name="AutoShape 191"/>
              <p:cNvSpPr>
                <a:spLocks noChangeArrowheads="1"/>
              </p:cNvSpPr>
              <p:nvPr/>
            </p:nvSpPr>
            <p:spPr bwMode="auto">
              <a:xfrm>
                <a:off x="2077368" y="537797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3" name="AutoShape 192"/>
              <p:cNvSpPr>
                <a:spLocks noChangeArrowheads="1"/>
              </p:cNvSpPr>
              <p:nvPr/>
            </p:nvSpPr>
            <p:spPr bwMode="auto">
              <a:xfrm>
                <a:off x="2077368" y="551741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4" name="AutoShape 193"/>
              <p:cNvSpPr>
                <a:spLocks noChangeArrowheads="1"/>
              </p:cNvSpPr>
              <p:nvPr/>
            </p:nvSpPr>
            <p:spPr bwMode="auto">
              <a:xfrm>
                <a:off x="2077368" y="565564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5" name="AutoShape 194"/>
              <p:cNvSpPr>
                <a:spLocks noChangeArrowheads="1"/>
              </p:cNvSpPr>
              <p:nvPr/>
            </p:nvSpPr>
            <p:spPr bwMode="auto">
              <a:xfrm>
                <a:off x="2077368" y="579508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6" name="AutoShape 195"/>
              <p:cNvSpPr>
                <a:spLocks noChangeArrowheads="1"/>
              </p:cNvSpPr>
              <p:nvPr/>
            </p:nvSpPr>
            <p:spPr bwMode="auto">
              <a:xfrm>
                <a:off x="2077368" y="5933313"/>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7" name="AutoShape 196"/>
              <p:cNvSpPr>
                <a:spLocks noChangeArrowheads="1"/>
              </p:cNvSpPr>
              <p:nvPr/>
            </p:nvSpPr>
            <p:spPr bwMode="auto">
              <a:xfrm>
                <a:off x="344684" y="537797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8" name="AutoShape 197"/>
              <p:cNvSpPr>
                <a:spLocks noChangeArrowheads="1"/>
              </p:cNvSpPr>
              <p:nvPr/>
            </p:nvSpPr>
            <p:spPr bwMode="auto">
              <a:xfrm>
                <a:off x="344684" y="551741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9" name="AutoShape 198"/>
              <p:cNvSpPr>
                <a:spLocks noChangeArrowheads="1"/>
              </p:cNvSpPr>
              <p:nvPr/>
            </p:nvSpPr>
            <p:spPr bwMode="auto">
              <a:xfrm>
                <a:off x="344684" y="565564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0" name="AutoShape 199"/>
              <p:cNvSpPr>
                <a:spLocks noChangeArrowheads="1"/>
              </p:cNvSpPr>
              <p:nvPr/>
            </p:nvSpPr>
            <p:spPr bwMode="auto">
              <a:xfrm>
                <a:off x="344684" y="579508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1" name="AutoShape 200"/>
              <p:cNvSpPr>
                <a:spLocks noChangeArrowheads="1"/>
              </p:cNvSpPr>
              <p:nvPr/>
            </p:nvSpPr>
            <p:spPr bwMode="auto">
              <a:xfrm>
                <a:off x="344684" y="5933313"/>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2" name="Rectangle 201"/>
              <p:cNvSpPr>
                <a:spLocks noChangeArrowheads="1"/>
              </p:cNvSpPr>
              <p:nvPr/>
            </p:nvSpPr>
            <p:spPr bwMode="auto">
              <a:xfrm>
                <a:off x="1141939" y="5343722"/>
                <a:ext cx="69699" cy="763288"/>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3" name="Rectangle 202"/>
              <p:cNvSpPr>
                <a:spLocks noChangeArrowheads="1"/>
              </p:cNvSpPr>
              <p:nvPr/>
            </p:nvSpPr>
            <p:spPr bwMode="auto">
              <a:xfrm>
                <a:off x="2043130" y="5343722"/>
                <a:ext cx="69699" cy="763288"/>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4" name="Rectangle 203"/>
              <p:cNvSpPr>
                <a:spLocks noChangeArrowheads="1"/>
              </p:cNvSpPr>
              <p:nvPr/>
            </p:nvSpPr>
            <p:spPr bwMode="auto">
              <a:xfrm>
                <a:off x="1176177" y="5967563"/>
                <a:ext cx="901192" cy="35473"/>
              </a:xfrm>
              <a:prstGeom prst="rect">
                <a:avLst/>
              </a:prstGeom>
              <a:solidFill>
                <a:schemeClr val="tx1">
                  <a:lumMod val="95000"/>
                  <a:lumOff val="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5" name="Rectangle 204"/>
              <p:cNvSpPr>
                <a:spLocks noChangeArrowheads="1"/>
              </p:cNvSpPr>
              <p:nvPr/>
            </p:nvSpPr>
            <p:spPr bwMode="auto">
              <a:xfrm>
                <a:off x="1245876"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6" name="Rectangle 205"/>
              <p:cNvSpPr>
                <a:spLocks noChangeArrowheads="1"/>
              </p:cNvSpPr>
              <p:nvPr/>
            </p:nvSpPr>
            <p:spPr bwMode="auto">
              <a:xfrm>
                <a:off x="1973432"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7" name="Rectangle 206"/>
              <p:cNvSpPr>
                <a:spLocks noChangeArrowheads="1"/>
              </p:cNvSpPr>
              <p:nvPr/>
            </p:nvSpPr>
            <p:spPr bwMode="auto">
              <a:xfrm>
                <a:off x="1315574" y="6037287"/>
                <a:ext cx="172412" cy="69723"/>
              </a:xfrm>
              <a:prstGeom prst="rect">
                <a:avLst/>
              </a:prstGeom>
              <a:gradFill rotWithShape="1">
                <a:gsLst>
                  <a:gs pos="0">
                    <a:srgbClr val="99CCFF"/>
                  </a:gs>
                  <a:gs pos="50000">
                    <a:srgbClr val="99CCFF">
                      <a:gamma/>
                      <a:tint val="0"/>
                      <a:invGamma/>
                    </a:srgbClr>
                  </a:gs>
                  <a:gs pos="100000">
                    <a:srgbClr val="99CCFF"/>
                  </a:gs>
                </a:gsLst>
                <a:lin ang="1890000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98" name="Rectangle 207"/>
              <p:cNvSpPr>
                <a:spLocks noChangeArrowheads="1"/>
              </p:cNvSpPr>
              <p:nvPr/>
            </p:nvSpPr>
            <p:spPr bwMode="auto">
              <a:xfrm>
                <a:off x="1765559" y="6037287"/>
                <a:ext cx="172412" cy="69723"/>
              </a:xfrm>
              <a:prstGeom prst="rect">
                <a:avLst/>
              </a:prstGeom>
              <a:gradFill rotWithShape="1">
                <a:gsLst>
                  <a:gs pos="0">
                    <a:srgbClr val="99CCFF"/>
                  </a:gs>
                  <a:gs pos="50000">
                    <a:srgbClr val="99CCFF">
                      <a:gamma/>
                      <a:tint val="0"/>
                      <a:invGamma/>
                    </a:srgbClr>
                  </a:gs>
                  <a:gs pos="100000">
                    <a:srgbClr val="99CCFF"/>
                  </a:gs>
                </a:gsLst>
                <a:lin ang="1890000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99" name="Rectangle 208"/>
              <p:cNvSpPr>
                <a:spLocks noChangeArrowheads="1"/>
              </p:cNvSpPr>
              <p:nvPr/>
            </p:nvSpPr>
            <p:spPr bwMode="auto">
              <a:xfrm>
                <a:off x="1419511"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200" name="Rectangle 209"/>
              <p:cNvSpPr>
                <a:spLocks noChangeArrowheads="1"/>
              </p:cNvSpPr>
              <p:nvPr/>
            </p:nvSpPr>
            <p:spPr bwMode="auto">
              <a:xfrm>
                <a:off x="1799796"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grpSp>
            <p:nvGrpSpPr>
              <p:cNvPr id="201" name="Group 210"/>
              <p:cNvGrpSpPr>
                <a:grpSpLocks/>
              </p:cNvGrpSpPr>
              <p:nvPr/>
            </p:nvGrpSpPr>
            <p:grpSpPr bwMode="auto">
              <a:xfrm>
                <a:off x="1210415" y="5094185"/>
                <a:ext cx="835161" cy="179813"/>
                <a:chOff x="3999" y="1310"/>
                <a:chExt cx="654" cy="141"/>
              </a:xfrm>
            </p:grpSpPr>
            <p:sp>
              <p:nvSpPr>
                <p:cNvPr id="202" name="AutoShape 211"/>
                <p:cNvSpPr>
                  <a:spLocks noChangeArrowheads="1"/>
                </p:cNvSpPr>
                <p:nvPr/>
              </p:nvSpPr>
              <p:spPr bwMode="auto">
                <a:xfrm>
                  <a:off x="3999"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3" name="AutoShape 212"/>
                <p:cNvSpPr>
                  <a:spLocks noChangeArrowheads="1"/>
                </p:cNvSpPr>
                <p:nvPr/>
              </p:nvSpPr>
              <p:spPr bwMode="auto">
                <a:xfrm>
                  <a:off x="4170"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4" name="AutoShape 213"/>
                <p:cNvSpPr>
                  <a:spLocks noChangeArrowheads="1"/>
                </p:cNvSpPr>
                <p:nvPr/>
              </p:nvSpPr>
              <p:spPr bwMode="auto">
                <a:xfrm>
                  <a:off x="4340"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5" name="AutoShape 214"/>
                <p:cNvSpPr>
                  <a:spLocks noChangeArrowheads="1"/>
                </p:cNvSpPr>
                <p:nvPr/>
              </p:nvSpPr>
              <p:spPr bwMode="auto">
                <a:xfrm>
                  <a:off x="4511"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grpSp>
        </p:grpSp>
        <p:sp>
          <p:nvSpPr>
            <p:cNvPr id="165" name="WordArt 215"/>
            <p:cNvSpPr>
              <a:spLocks noChangeArrowheads="1" noChangeShapeType="1" noTextEdit="1"/>
            </p:cNvSpPr>
            <p:nvPr/>
          </p:nvSpPr>
          <p:spPr bwMode="auto">
            <a:xfrm>
              <a:off x="4072239"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dirty="0">
                  <a:solidFill>
                    <a:srgbClr val="FFFFFF"/>
                  </a:solidFill>
                  <a:latin typeface="ＭＳ Ｐゴシック"/>
                  <a:ea typeface="ＭＳ Ｐゴシック"/>
                </a:rPr>
                <a:t>○</a:t>
              </a:r>
            </a:p>
          </p:txBody>
        </p:sp>
        <p:sp>
          <p:nvSpPr>
            <p:cNvPr id="166" name="WordArt 216"/>
            <p:cNvSpPr>
              <a:spLocks noChangeArrowheads="1" noChangeShapeType="1" noTextEdit="1"/>
            </p:cNvSpPr>
            <p:nvPr/>
          </p:nvSpPr>
          <p:spPr bwMode="auto">
            <a:xfrm>
              <a:off x="4292340"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a:solidFill>
                    <a:srgbClr val="FFFFFF"/>
                  </a:solidFill>
                  <a:latin typeface="ＭＳ Ｐゴシック"/>
                  <a:ea typeface="ＭＳ Ｐゴシック"/>
                </a:rPr>
                <a:t>○</a:t>
              </a:r>
            </a:p>
          </p:txBody>
        </p:sp>
        <p:sp>
          <p:nvSpPr>
            <p:cNvPr id="167" name="WordArt 217"/>
            <p:cNvSpPr>
              <a:spLocks noChangeArrowheads="1" noChangeShapeType="1" noTextEdit="1"/>
            </p:cNvSpPr>
            <p:nvPr/>
          </p:nvSpPr>
          <p:spPr bwMode="auto">
            <a:xfrm>
              <a:off x="4512441"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a:solidFill>
                    <a:srgbClr val="FFFFFF"/>
                  </a:solidFill>
                  <a:latin typeface="ＭＳ Ｐゴシック"/>
                  <a:ea typeface="ＭＳ Ｐゴシック"/>
                </a:rPr>
                <a:t>病</a:t>
              </a:r>
            </a:p>
          </p:txBody>
        </p:sp>
        <p:sp>
          <p:nvSpPr>
            <p:cNvPr id="168" name="WordArt 218"/>
            <p:cNvSpPr>
              <a:spLocks noChangeArrowheads="1" noChangeShapeType="1" noTextEdit="1"/>
            </p:cNvSpPr>
            <p:nvPr/>
          </p:nvSpPr>
          <p:spPr bwMode="auto">
            <a:xfrm>
              <a:off x="4732542"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dirty="0">
                  <a:solidFill>
                    <a:srgbClr val="FFFFFF"/>
                  </a:solidFill>
                  <a:latin typeface="ＭＳ Ｐゴシック"/>
                  <a:ea typeface="ＭＳ Ｐゴシック"/>
                </a:rPr>
                <a:t>院</a:t>
              </a:r>
            </a:p>
          </p:txBody>
        </p:sp>
      </p:grpSp>
      <p:sp>
        <p:nvSpPr>
          <p:cNvPr id="209" name="右矢印 208"/>
          <p:cNvSpPr/>
          <p:nvPr/>
        </p:nvSpPr>
        <p:spPr>
          <a:xfrm rot="2439050">
            <a:off x="3132286" y="2337877"/>
            <a:ext cx="897243" cy="744237"/>
          </a:xfrm>
          <a:prstGeom prst="rightArrow">
            <a:avLst/>
          </a:prstGeom>
        </p:spPr>
        <p:style>
          <a:lnRef idx="1">
            <a:schemeClr val="accent2"/>
          </a:lnRef>
          <a:fillRef idx="2">
            <a:schemeClr val="accent2"/>
          </a:fillRef>
          <a:effectRef idx="1">
            <a:schemeClr val="accent2"/>
          </a:effectRef>
          <a:fontRef idx="minor">
            <a:schemeClr val="dk1"/>
          </a:fontRef>
        </p:style>
        <p:txBody>
          <a:bodyPr lIns="68506" tIns="34255" rIns="68506" bIns="34255"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研修</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委託可</a:t>
            </a:r>
          </a:p>
        </p:txBody>
      </p:sp>
      <p:sp>
        <p:nvSpPr>
          <p:cNvPr id="107" name="テキスト ボックス 106"/>
          <p:cNvSpPr txBox="1"/>
          <p:nvPr/>
        </p:nvSpPr>
        <p:spPr>
          <a:xfrm>
            <a:off x="1777699" y="3154397"/>
            <a:ext cx="1512674" cy="623177"/>
          </a:xfrm>
          <a:prstGeom prst="rect">
            <a:avLst/>
          </a:prstGeom>
          <a:solidFill>
            <a:schemeClr val="bg1"/>
          </a:solidFill>
        </p:spPr>
        <p:txBody>
          <a:bodyPr wrap="square" lIns="68506" tIns="34255" rIns="68506" bIns="34255" rtlCol="0">
            <a:spAutoFit/>
          </a:bodyP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地域の拠点となる医療機関</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（高度な専門性）</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7230150" y="6205726"/>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10" name="スライド番号プレースホルダー 9">
            <a:extLst>
              <a:ext uri="{FF2B5EF4-FFF2-40B4-BE49-F238E27FC236}">
                <a16:creationId xmlns:a16="http://schemas.microsoft.com/office/drawing/2014/main" xmlns="" id="{1F4739FB-2452-46A3-8034-4FFEB9379B0B}"/>
              </a:ext>
            </a:extLst>
          </p:cNvPr>
          <p:cNvSpPr>
            <a:spLocks noGrp="1"/>
          </p:cNvSpPr>
          <p:nvPr>
            <p:ph type="sldNum" sz="quarter" idx="12"/>
          </p:nvPr>
        </p:nvSpPr>
        <p:spPr/>
        <p:txBody>
          <a:bodyPr/>
          <a:lstStyle/>
          <a:p>
            <a:pPr>
              <a:defRPr/>
            </a:pPr>
            <a:fld id="{804D6B79-3AEB-42FE-A736-A41F7AEA0445}" type="slidenum">
              <a:rPr lang="en-US" altLang="ja-JP" smtClean="0"/>
              <a:pPr>
                <a:defRPr/>
              </a:pPr>
              <a:t>14</a:t>
            </a:fld>
            <a:endParaRPr lang="en-US" altLang="ja-JP"/>
          </a:p>
        </p:txBody>
      </p:sp>
      <p:sp>
        <p:nvSpPr>
          <p:cNvPr id="11" name="フッター プレースホルダー 10">
            <a:extLst>
              <a:ext uri="{FF2B5EF4-FFF2-40B4-BE49-F238E27FC236}">
                <a16:creationId xmlns:a16="http://schemas.microsoft.com/office/drawing/2014/main" xmlns="" id="{2FD765C3-A16D-446C-9771-A0D21BD9B6A4}"/>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9536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線コネクタ 59"/>
          <p:cNvCxnSpPr/>
          <p:nvPr/>
        </p:nvCxnSpPr>
        <p:spPr>
          <a:xfrm>
            <a:off x="4106773" y="4691910"/>
            <a:ext cx="492032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7223693" y="3296111"/>
            <a:ext cx="1803364" cy="115731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lstStyle/>
          <a:p>
            <a:pPr algn="ctr" fontAlgn="auto">
              <a:spcBef>
                <a:spcPts val="0"/>
              </a:spcBef>
              <a:spcAft>
                <a:spcPts val="0"/>
              </a:spcAft>
            </a:pPr>
            <a:endParaRPr lang="en-US" altLang="ja-JP" sz="1477" u="sng" dirty="0">
              <a:solidFill>
                <a:srgbClr val="00B050"/>
              </a:solidFill>
              <a:latin typeface="ＭＳ Ｐゴシック"/>
            </a:endParaRPr>
          </a:p>
          <a:p>
            <a:pPr algn="ctr" fontAlgn="auto">
              <a:spcBef>
                <a:spcPts val="0"/>
              </a:spcBef>
              <a:spcAft>
                <a:spcPts val="0"/>
              </a:spcAft>
            </a:pPr>
            <a:endParaRPr lang="en-US" altLang="ja-JP" sz="738" u="sng" dirty="0">
              <a:solidFill>
                <a:srgbClr val="00B050"/>
              </a:solidFill>
              <a:latin typeface="ＭＳ Ｐゴシック"/>
            </a:endParaRPr>
          </a:p>
          <a:p>
            <a:pPr algn="ctr" fontAlgn="auto">
              <a:spcBef>
                <a:spcPts val="0"/>
              </a:spcBef>
              <a:spcAft>
                <a:spcPts val="0"/>
              </a:spcAft>
            </a:pPr>
            <a:r>
              <a:rPr lang="ja-JP" altLang="en-US" sz="1477" u="sng" dirty="0">
                <a:solidFill>
                  <a:srgbClr val="00B050"/>
                </a:solidFill>
                <a:latin typeface="ＭＳ Ｐゴシック"/>
              </a:rPr>
              <a:t>介護</a:t>
            </a:r>
            <a:r>
              <a:rPr lang="ja-JP" altLang="en-US" sz="1015" dirty="0">
                <a:solidFill>
                  <a:prstClr val="black"/>
                </a:solidFill>
                <a:latin typeface="ＭＳ Ｐゴシック"/>
              </a:rPr>
              <a:t>保険事業所</a:t>
            </a:r>
            <a:endParaRPr lang="en-US" altLang="ja-JP" sz="1015" dirty="0">
              <a:solidFill>
                <a:prstClr val="black"/>
              </a:solidFill>
              <a:latin typeface="ＭＳ Ｐゴシック"/>
            </a:endParaRPr>
          </a:p>
        </p:txBody>
      </p:sp>
      <p:pic>
        <p:nvPicPr>
          <p:cNvPr id="58" name="Picture 3" descr="C:\Users\YSIOY\AppData\Local\Microsoft\Windows\Temporary Internet Files\Content.IE5\1CTOWRQ0\house-illustration-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0973" y="3096659"/>
            <a:ext cx="781290" cy="621222"/>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7097825" y="4957785"/>
            <a:ext cx="1927599" cy="15952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sz="1477">
              <a:solidFill>
                <a:prstClr val="white"/>
              </a:solidFill>
            </a:endParaRPr>
          </a:p>
        </p:txBody>
      </p:sp>
      <p:grpSp>
        <p:nvGrpSpPr>
          <p:cNvPr id="5" name="グループ化 10"/>
          <p:cNvGrpSpPr>
            <a:grpSpLocks/>
          </p:cNvGrpSpPr>
          <p:nvPr/>
        </p:nvGrpSpPr>
        <p:grpSpPr bwMode="auto">
          <a:xfrm>
            <a:off x="26751" y="676972"/>
            <a:ext cx="9144000" cy="65943"/>
            <a:chOff x="0" y="188640"/>
            <a:chExt cx="9144000" cy="72008"/>
          </a:xfrm>
        </p:grpSpPr>
        <p:cxnSp>
          <p:nvCxnSpPr>
            <p:cNvPr id="6" name="直線コネクタ 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85672" y="795461"/>
            <a:ext cx="8972664" cy="1794462"/>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a:t>
            </a:r>
            <a:r>
              <a:rPr lang="ja-JP" altLang="ja-JP" sz="1292" dirty="0">
                <a:solidFill>
                  <a:prstClr val="black"/>
                </a:solidFill>
                <a:latin typeface="HGPｺﾞｼｯｸM" panose="020B0600000000000000" pitchFamily="50" charset="-128"/>
                <a:ea typeface="HGPｺﾞｼｯｸM" panose="020B0600000000000000" pitchFamily="50" charset="-128"/>
              </a:rPr>
              <a:t>障害福祉サ―ビスに相当するサービスが介護保険法にある場合は、介護保険サービス</a:t>
            </a:r>
            <a:r>
              <a:rPr lang="ja-JP" altLang="en-US" sz="1292" dirty="0">
                <a:solidFill>
                  <a:prstClr val="black"/>
                </a:solidFill>
                <a:latin typeface="HGPｺﾞｼｯｸM" panose="020B0600000000000000" pitchFamily="50" charset="-128"/>
                <a:ea typeface="HGPｺﾞｼｯｸM" panose="020B0600000000000000" pitchFamily="50" charset="-128"/>
              </a:rPr>
              <a:t>の利用が優先されることになっている</a:t>
            </a:r>
            <a:r>
              <a:rPr lang="ja-JP"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高齢障害者が介護保険サービスを利用する場合、障害福祉制度と介護保険制度の利用者負担上限が異なるために</a:t>
            </a:r>
            <a:r>
              <a:rPr lang="ja-JP" altLang="ja-JP" sz="1292" dirty="0">
                <a:solidFill>
                  <a:prstClr val="black"/>
                </a:solidFill>
                <a:latin typeface="HGPｺﾞｼｯｸM" panose="020B0600000000000000" pitchFamily="50" charset="-128"/>
                <a:ea typeface="HGPｺﾞｼｯｸM" panose="020B0600000000000000" pitchFamily="50" charset="-128"/>
              </a:rPr>
              <a:t>利用者負担</a:t>
            </a:r>
            <a:r>
              <a:rPr lang="ja-JP" altLang="en-US" sz="1292" dirty="0">
                <a:solidFill>
                  <a:prstClr val="black"/>
                </a:solidFill>
                <a:latin typeface="HGPｺﾞｼｯｸM" panose="020B0600000000000000" pitchFamily="50" charset="-128"/>
                <a:ea typeface="HGPｺﾞｼｯｸM" panose="020B0600000000000000" pitchFamily="50" charset="-128"/>
              </a:rPr>
              <a:t>（１割）が新たに生じることや、これまで利用していた障害福祉サービス事業所とは別の介護保険事業所を利用することになる場合があることといった課題</a:t>
            </a:r>
            <a:r>
              <a:rPr lang="ja-JP" altLang="ja-JP" sz="1292" dirty="0">
                <a:solidFill>
                  <a:prstClr val="black"/>
                </a:solidFill>
                <a:latin typeface="HGPｺﾞｼｯｸM" panose="020B0600000000000000" pitchFamily="50" charset="-128"/>
                <a:ea typeface="HGPｺﾞｼｯｸM" panose="020B0600000000000000" pitchFamily="50" charset="-128"/>
              </a:rPr>
              <a:t>が</a:t>
            </a:r>
            <a:r>
              <a:rPr lang="ja-JP" altLang="en-US" sz="1292" dirty="0">
                <a:solidFill>
                  <a:prstClr val="black"/>
                </a:solidFill>
                <a:latin typeface="HGPｺﾞｼｯｸM" panose="020B0600000000000000" pitchFamily="50" charset="-128"/>
                <a:ea typeface="HGPｺﾞｼｯｸM" panose="020B0600000000000000" pitchFamily="50" charset="-128"/>
              </a:rPr>
              <a:t>指摘されている</a:t>
            </a:r>
            <a:r>
              <a:rPr lang="ja-JP" altLang="ja-JP" sz="1292" dirty="0">
                <a:solidFill>
                  <a:prstClr val="black"/>
                </a:solidFill>
                <a:latin typeface="HGPｺﾞｼｯｸM" panose="020B0600000000000000" pitchFamily="50" charset="-128"/>
                <a:ea typeface="HGPｺﾞｼｯｸM" panose="020B0600000000000000" pitchFamily="50" charset="-128"/>
              </a:rPr>
              <a:t>。</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738"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a:t>
            </a:r>
            <a:r>
              <a:rPr lang="en-US" altLang="ja-JP" sz="1292" dirty="0">
                <a:solidFill>
                  <a:prstClr val="black"/>
                </a:solidFill>
                <a:latin typeface="HGPｺﾞｼｯｸM" panose="020B0600000000000000" pitchFamily="50" charset="-128"/>
                <a:ea typeface="HGPｺﾞｼｯｸM" panose="020B0600000000000000" pitchFamily="50" charset="-128"/>
              </a:rPr>
              <a:t>65</a:t>
            </a:r>
            <a:r>
              <a:rPr lang="ja-JP" altLang="en-US" sz="1292" dirty="0">
                <a:solidFill>
                  <a:prstClr val="black"/>
                </a:solidFill>
                <a:latin typeface="HGPｺﾞｼｯｸM" panose="020B0600000000000000" pitchFamily="50" charset="-128"/>
                <a:ea typeface="HGPｺﾞｼｯｸM" panose="020B0600000000000000" pitchFamily="50" charset="-128"/>
              </a:rPr>
              <a:t>歳に至るまで相当の長期間にわたり障害福祉サービスを利用していた一定の高齢障害者に対し、介護保険サービスの利用者負担が軽減されるよう障害福祉制度により利用者負担を軽減（償還）する仕組みを設け、障害福祉サービス事業所が介護保険事業所になりやすくする等の見直しを行い、介護保険サービスの円滑な利用を促進す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185135" y="2979207"/>
            <a:ext cx="3722259" cy="2807054"/>
          </a:xfrm>
          <a:prstGeom prst="rect">
            <a:avLst/>
          </a:prstGeom>
          <a:noFill/>
          <a:ln w="6350">
            <a:solidFill>
              <a:schemeClr val="tx1"/>
            </a:solidFill>
          </a:ln>
        </p:spPr>
        <p:txBody>
          <a:bodyPr wrap="square" lIns="33196" tIns="33196" rIns="33196" bIns="33196" rtlCol="0">
            <a:noAutofit/>
          </a:bodyPr>
          <a:lstStyle/>
          <a:p>
            <a:pPr fontAlgn="auto">
              <a:lnSpc>
                <a:spcPts val="1477"/>
              </a:lnSpc>
              <a:spcBef>
                <a:spcPts val="0"/>
              </a:spcBef>
              <a:spcAft>
                <a:spcPts val="0"/>
              </a:spcAft>
              <a:defRPr/>
            </a:pPr>
            <a:r>
              <a:rPr lang="en-US" altLang="ja-JP" sz="1292" b="1" dirty="0">
                <a:solidFill>
                  <a:srgbClr val="000000"/>
                </a:solidFill>
                <a:latin typeface="HGPｺﾞｼｯｸM" panose="020B0600000000000000" pitchFamily="50" charset="-128"/>
                <a:ea typeface="HGPｺﾞｼｯｸM" panose="020B0600000000000000" pitchFamily="50" charset="-128"/>
              </a:rPr>
              <a:t> </a:t>
            </a:r>
          </a:p>
          <a:p>
            <a:pPr fontAlgn="auto">
              <a:lnSpc>
                <a:spcPts val="1477"/>
              </a:lnSpc>
              <a:spcBef>
                <a:spcPts val="0"/>
              </a:spcBef>
              <a:spcAft>
                <a:spcPts val="0"/>
              </a:spcAft>
              <a:defRPr/>
            </a:pPr>
            <a:r>
              <a:rPr lang="ja-JP" altLang="en-US" sz="1292" b="1" dirty="0">
                <a:solidFill>
                  <a:srgbClr val="000000"/>
                </a:solidFill>
                <a:latin typeface="HGPｺﾞｼｯｸM" panose="020B0600000000000000" pitchFamily="50" charset="-128"/>
                <a:ea typeface="HGPｺﾞｼｯｸM" panose="020B0600000000000000" pitchFamily="50" charset="-128"/>
              </a:rPr>
              <a:t> </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185135" y="3163151"/>
            <a:ext cx="3722259" cy="3436958"/>
          </a:xfrm>
          <a:prstGeom prst="rect">
            <a:avLst/>
          </a:prstGeom>
        </p:spPr>
        <p:txBody>
          <a:bodyPr wrap="square" lIns="84315" tIns="42160" rIns="84315" bIns="42160">
            <a:spAutoFit/>
          </a:bodyPr>
          <a:lstStyle/>
          <a:p>
            <a:pPr marL="162486" indent="-162486"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一定の高齢障害者に対し、一般高齢者との公平性を踏まえ、介護保険サービスの利用者負担を軽減（償還）できる仕組みを設ける。</a:t>
            </a:r>
            <a:endParaRPr lang="en-US" altLang="ja-JP" sz="1292" i="1" dirty="0">
              <a:solidFill>
                <a:prstClr val="black"/>
              </a:solidFill>
              <a:latin typeface="HGPｺﾞｼｯｸM" panose="020B0600000000000000" pitchFamily="50" charset="-128"/>
              <a:ea typeface="HGPｺﾞｼｯｸM" panose="020B0600000000000000" pitchFamily="50" charset="-128"/>
            </a:endParaRPr>
          </a:p>
          <a:p>
            <a:pPr marL="80512" indent="-80512" fontAlgn="auto">
              <a:spcBef>
                <a:spcPts val="0"/>
              </a:spcBef>
              <a:spcAft>
                <a:spcPts val="0"/>
              </a:spcAft>
            </a:pP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80512" indent="-80512" fontAlgn="auto">
              <a:spcBef>
                <a:spcPts val="0"/>
              </a:spcBef>
              <a:spcAft>
                <a:spcPts val="0"/>
              </a:spcAft>
            </a:pPr>
            <a:r>
              <a:rPr lang="en-US"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対象者</a:t>
            </a:r>
            <a:r>
              <a:rPr lang="en-US" altLang="ja-JP" sz="1292" dirty="0">
                <a:solidFill>
                  <a:prstClr val="black"/>
                </a:solidFill>
                <a:latin typeface="HGPｺﾞｼｯｸM" panose="020B0600000000000000" pitchFamily="50" charset="-128"/>
                <a:ea typeface="HGPｺﾞｼｯｸM" panose="020B0600000000000000" pitchFamily="50" charset="-128"/>
              </a:rPr>
              <a:t>】</a:t>
            </a: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a:t>
            </a:r>
            <a:r>
              <a:rPr lang="en-US" altLang="ja-JP" sz="1292" dirty="0">
                <a:solidFill>
                  <a:prstClr val="black"/>
                </a:solidFill>
                <a:latin typeface="HGPｺﾞｼｯｸM" panose="020B0600000000000000" pitchFamily="50" charset="-128"/>
                <a:ea typeface="HGPｺﾞｼｯｸM" panose="020B0600000000000000" pitchFamily="50" charset="-128"/>
              </a:rPr>
              <a:t>65</a:t>
            </a:r>
            <a:r>
              <a:rPr lang="ja-JP" altLang="en-US" sz="1292" dirty="0">
                <a:solidFill>
                  <a:prstClr val="black"/>
                </a:solidFill>
                <a:latin typeface="HGPｺﾞｼｯｸM" panose="020B0600000000000000" pitchFamily="50" charset="-128"/>
                <a:ea typeface="HGPｺﾞｼｯｸM" panose="020B0600000000000000" pitchFamily="50" charset="-128"/>
              </a:rPr>
              <a:t>歳に至るまで相当の長期間にわたり障害福祉</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サービスを受けていた障害者</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障害福祉サービスに相当する介護保険サービス</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を利用する場合</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一定程度以上の障害支援区分</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低所得者</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endParaRPr lang="en-US" altLang="ja-JP" sz="738"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　（具体的な要件は、今後政令で定める。）</a:t>
            </a:r>
            <a:endParaRPr lang="en-US" altLang="ja-JP" sz="1108"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endParaRPr lang="en-US" altLang="ja-JP" sz="1846"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en-US"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　この他、障害福祉サービス事業所が介護保険</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事業所になりやすくする等の見直しを行い、介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護保険サービスの円滑な利用を促進する。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2" name="Rectangle 2"/>
          <p:cNvSpPr>
            <a:spLocks noChangeArrowheads="1"/>
          </p:cNvSpPr>
          <p:nvPr/>
        </p:nvSpPr>
        <p:spPr bwMode="auto">
          <a:xfrm>
            <a:off x="13483" y="251919"/>
            <a:ext cx="9180512"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prstClr val="black"/>
                </a:solidFill>
                <a:latin typeface="HG創英角ｺﾞｼｯｸUB" panose="020B0909000000000000" pitchFamily="49" charset="-128"/>
                <a:ea typeface="HG創英角ｺﾞｼｯｸUB" panose="020B0909000000000000" pitchFamily="49" charset="-128"/>
              </a:rPr>
              <a:t>高齢障害者の介護保険サービスの円滑な利用</a:t>
            </a:r>
          </a:p>
          <a:p>
            <a:pPr algn="ctr" fontAlgn="auto">
              <a:spcBef>
                <a:spcPts val="0"/>
              </a:spcBef>
              <a:spcAft>
                <a:spcPts val="0"/>
              </a:spcAft>
            </a:pPr>
            <a:endParaRPr lang="en-US" altLang="ja-JP" sz="2585" spc="-92" dirty="0">
              <a:solidFill>
                <a:prstClr val="black">
                  <a:lumMod val="65000"/>
                  <a:lumOff val="35000"/>
                </a:prstClr>
              </a:solidFill>
              <a:latin typeface="HG創英角ｺﾞｼｯｸUB" pitchFamily="49" charset="-128"/>
              <a:ea typeface="HG創英角ｺﾞｼｯｸUB" pitchFamily="49" charset="-128"/>
            </a:endParaRPr>
          </a:p>
        </p:txBody>
      </p:sp>
      <p:grpSp>
        <p:nvGrpSpPr>
          <p:cNvPr id="16" name="グループ化 15"/>
          <p:cNvGrpSpPr/>
          <p:nvPr/>
        </p:nvGrpSpPr>
        <p:grpSpPr>
          <a:xfrm>
            <a:off x="4239655" y="3960752"/>
            <a:ext cx="1668388" cy="1206871"/>
            <a:chOff x="178616" y="3633891"/>
            <a:chExt cx="1792095" cy="1656181"/>
          </a:xfrm>
          <a:solidFill>
            <a:schemeClr val="bg1"/>
          </a:solidFill>
        </p:grpSpPr>
        <p:sp>
          <p:nvSpPr>
            <p:cNvPr id="17" name="正方形/長方形 16"/>
            <p:cNvSpPr/>
            <p:nvPr/>
          </p:nvSpPr>
          <p:spPr>
            <a:xfrm>
              <a:off x="178616" y="3633891"/>
              <a:ext cx="1792095" cy="165618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77">
                <a:solidFill>
                  <a:prstClr val="white"/>
                </a:solidFill>
              </a:endParaRPr>
            </a:p>
          </p:txBody>
        </p:sp>
        <p:sp>
          <p:nvSpPr>
            <p:cNvPr id="18" name="テキスト ボックス 17"/>
            <p:cNvSpPr txBox="1"/>
            <p:nvPr/>
          </p:nvSpPr>
          <p:spPr>
            <a:xfrm>
              <a:off x="206766" y="3725107"/>
              <a:ext cx="1734517" cy="594472"/>
            </a:xfrm>
            <a:prstGeom prst="rect">
              <a:avLst/>
            </a:prstGeom>
            <a:noFill/>
          </p:spPr>
          <p:txBody>
            <a:bodyPr wrap="square" rtlCol="0">
              <a:spAutoFit/>
            </a:bodyPr>
            <a:lstStyle/>
            <a:p>
              <a:pPr algn="ctr" fontAlgn="auto">
                <a:spcBef>
                  <a:spcPts val="0"/>
                </a:spcBef>
                <a:spcAft>
                  <a:spcPts val="0"/>
                </a:spcAft>
              </a:pPr>
              <a:endParaRPr lang="en-US" altLang="ja-JP" sz="738"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障害</a:t>
              </a:r>
              <a:r>
                <a:rPr lang="ja-JP" altLang="en-US" sz="923" dirty="0">
                  <a:solidFill>
                    <a:prstClr val="black"/>
                  </a:solidFill>
                  <a:latin typeface="ＭＳ Ｐゴシック"/>
                  <a:ea typeface="ＭＳ Ｐゴシック"/>
                </a:rPr>
                <a:t>福祉サービス事業所</a:t>
              </a:r>
              <a:endParaRPr lang="en-US" altLang="ja-JP" sz="923" dirty="0">
                <a:solidFill>
                  <a:prstClr val="black"/>
                </a:solidFill>
                <a:latin typeface="ＭＳ Ｐゴシック"/>
                <a:ea typeface="ＭＳ Ｐゴシック"/>
              </a:endParaRPr>
            </a:p>
          </p:txBody>
        </p:sp>
      </p:grpSp>
      <p:pic>
        <p:nvPicPr>
          <p:cNvPr id="15"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983" y="3611890"/>
            <a:ext cx="817979" cy="443891"/>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6765691" y="4993431"/>
            <a:ext cx="2672021" cy="894789"/>
          </a:xfrm>
          <a:prstGeom prst="rect">
            <a:avLst/>
          </a:prstGeom>
          <a:noFill/>
        </p:spPr>
        <p:txBody>
          <a:bodyPr wrap="square" lIns="84315" tIns="42160" rIns="84315" bIns="42160" rtlCol="0">
            <a:spAutoFit/>
          </a:bodyPr>
          <a:lstStyle/>
          <a:p>
            <a:pPr algn="ctr" fontAlgn="auto">
              <a:spcBef>
                <a:spcPts val="0"/>
              </a:spcBef>
              <a:spcAft>
                <a:spcPts val="0"/>
              </a:spcAft>
            </a:pPr>
            <a:endParaRPr lang="en-US" altLang="ja-JP" sz="1015" dirty="0">
              <a:solidFill>
                <a:prstClr val="black"/>
              </a:solidFill>
              <a:latin typeface="ＭＳ Ｐゴシック"/>
              <a:ea typeface="ＭＳ Ｐゴシック"/>
            </a:endParaRPr>
          </a:p>
          <a:p>
            <a:pPr algn="ctr" fontAlgn="auto">
              <a:spcBef>
                <a:spcPts val="0"/>
              </a:spcBef>
              <a:spcAft>
                <a:spcPts val="0"/>
              </a:spcAft>
            </a:pPr>
            <a:endParaRPr lang="en-US" altLang="ja-JP" sz="277"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障害</a:t>
            </a:r>
            <a:r>
              <a:rPr lang="ja-JP" altLang="en-US" sz="1015" dirty="0">
                <a:solidFill>
                  <a:prstClr val="black"/>
                </a:solidFill>
                <a:latin typeface="ＭＳ Ｐゴシック"/>
                <a:ea typeface="ＭＳ Ｐゴシック"/>
              </a:rPr>
              <a:t>福祉サービス事業所</a:t>
            </a:r>
            <a:endParaRPr lang="en-US" altLang="ja-JP" sz="1015" dirty="0">
              <a:solidFill>
                <a:prstClr val="black"/>
              </a:solidFill>
              <a:latin typeface="ＭＳ Ｐゴシック"/>
              <a:ea typeface="ＭＳ Ｐゴシック"/>
            </a:endParaRPr>
          </a:p>
          <a:p>
            <a:pPr algn="ctr" fontAlgn="auto">
              <a:spcBef>
                <a:spcPts val="0"/>
              </a:spcBef>
              <a:spcAft>
                <a:spcPts val="0"/>
              </a:spcAft>
            </a:pPr>
            <a:r>
              <a:rPr lang="ja-JP" altLang="en-US" sz="1015" dirty="0">
                <a:solidFill>
                  <a:prstClr val="black"/>
                </a:solidFill>
                <a:latin typeface="ＭＳ Ｐゴシック"/>
                <a:ea typeface="ＭＳ Ｐゴシック"/>
              </a:rPr>
              <a:t>かつ</a:t>
            </a:r>
            <a:endParaRPr lang="en-US" altLang="ja-JP" sz="1015"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介護</a:t>
            </a:r>
            <a:r>
              <a:rPr lang="ja-JP" altLang="en-US" sz="1015" dirty="0">
                <a:solidFill>
                  <a:prstClr val="black"/>
                </a:solidFill>
                <a:latin typeface="ＭＳ Ｐゴシック"/>
                <a:ea typeface="ＭＳ Ｐゴシック"/>
              </a:rPr>
              <a:t>保険事業所</a:t>
            </a:r>
          </a:p>
        </p:txBody>
      </p:sp>
      <p:sp>
        <p:nvSpPr>
          <p:cNvPr id="21" name="テキスト ボックス 20"/>
          <p:cNvSpPr txBox="1"/>
          <p:nvPr/>
        </p:nvSpPr>
        <p:spPr>
          <a:xfrm>
            <a:off x="4439071" y="4531945"/>
            <a:ext cx="1321331"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ゼロ　（低所得者）</a:t>
            </a:r>
            <a:endParaRPr lang="en-US" altLang="ja-JP" sz="1108" dirty="0">
              <a:solidFill>
                <a:prstClr val="black"/>
              </a:solidFill>
              <a:latin typeface="ＭＳ Ｐゴシック"/>
            </a:endParaRPr>
          </a:p>
        </p:txBody>
      </p:sp>
      <p:sp>
        <p:nvSpPr>
          <p:cNvPr id="24" name="テキスト ボックス 23"/>
          <p:cNvSpPr txBox="1"/>
          <p:nvPr/>
        </p:nvSpPr>
        <p:spPr>
          <a:xfrm>
            <a:off x="7372982" y="6060819"/>
            <a:ext cx="1453064"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１割</a:t>
            </a:r>
            <a:endParaRPr lang="en-US" altLang="ja-JP" sz="1108" dirty="0">
              <a:solidFill>
                <a:prstClr val="black"/>
              </a:solidFill>
              <a:latin typeface="ＭＳ Ｐゴシック"/>
            </a:endParaRPr>
          </a:p>
        </p:txBody>
      </p:sp>
      <p:sp>
        <p:nvSpPr>
          <p:cNvPr id="27" name="角丸四角形吹き出し 26"/>
          <p:cNvSpPr/>
          <p:nvPr/>
        </p:nvSpPr>
        <p:spPr>
          <a:xfrm>
            <a:off x="6017079" y="4510511"/>
            <a:ext cx="1497211" cy="447638"/>
          </a:xfrm>
          <a:prstGeom prst="wedgeRoundRectCallout">
            <a:avLst>
              <a:gd name="adj1" fmla="val 45341"/>
              <a:gd name="adj2" fmla="val 96373"/>
              <a:gd name="adj3" fmla="val 16667"/>
            </a:avLst>
          </a:prstGeom>
          <a:ln w="3175"/>
        </p:spPr>
        <p:style>
          <a:lnRef idx="2">
            <a:schemeClr val="dk1"/>
          </a:lnRef>
          <a:fillRef idx="1">
            <a:schemeClr val="lt1"/>
          </a:fillRef>
          <a:effectRef idx="0">
            <a:schemeClr val="dk1"/>
          </a:effectRef>
          <a:fontRef idx="minor">
            <a:schemeClr val="dk1"/>
          </a:fontRef>
        </p:style>
        <p:txBody>
          <a:bodyPr lIns="84315" tIns="42160" rIns="84315" bIns="42160" rtlCol="0" anchor="ctr"/>
          <a:lstStyle/>
          <a:p>
            <a:pPr fontAlgn="auto">
              <a:spcBef>
                <a:spcPts val="0"/>
              </a:spcBef>
              <a:spcAft>
                <a:spcPts val="0"/>
              </a:spcAft>
            </a:pPr>
            <a:r>
              <a:rPr lang="ja-JP" altLang="en-US" sz="1015" dirty="0">
                <a:solidFill>
                  <a:prstClr val="black"/>
                </a:solidFill>
                <a:latin typeface="ＭＳ Ｐゴシック"/>
              </a:rPr>
              <a:t>介護保険事業所になりやすくする等の仕組み</a:t>
            </a:r>
            <a:endParaRPr lang="en-US" altLang="ja-JP" sz="1015" dirty="0">
              <a:solidFill>
                <a:prstClr val="black"/>
              </a:solidFill>
              <a:latin typeface="ＭＳ Ｐゴシック"/>
            </a:endParaRPr>
          </a:p>
        </p:txBody>
      </p:sp>
      <p:sp>
        <p:nvSpPr>
          <p:cNvPr id="37" name="右矢印 36"/>
          <p:cNvSpPr/>
          <p:nvPr/>
        </p:nvSpPr>
        <p:spPr>
          <a:xfrm>
            <a:off x="6566071" y="6159743"/>
            <a:ext cx="816899" cy="327213"/>
          </a:xfrm>
          <a:prstGeom prst="rightArrow">
            <a:avLst>
              <a:gd name="adj1" fmla="val 29900"/>
              <a:gd name="adj2" fmla="val 50000"/>
            </a:avLst>
          </a:prstGeom>
          <a:solidFill>
            <a:srgbClr val="FF0000"/>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39" name="角丸四角形 38"/>
          <p:cNvSpPr/>
          <p:nvPr/>
        </p:nvSpPr>
        <p:spPr>
          <a:xfrm>
            <a:off x="4861808" y="6072826"/>
            <a:ext cx="1704260" cy="480599"/>
          </a:xfrm>
          <a:prstGeom prst="roundRect">
            <a:avLst>
              <a:gd name="adj" fmla="val 35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3196" tIns="42160" rIns="33196" bIns="42160" rtlCol="0" anchor="ctr"/>
          <a:lstStyle/>
          <a:p>
            <a:pPr marL="80512" indent="-80512" algn="ctr" fontAlgn="auto">
              <a:spcBef>
                <a:spcPts val="0"/>
              </a:spcBef>
              <a:spcAft>
                <a:spcPts val="0"/>
              </a:spcAft>
            </a:pPr>
            <a:r>
              <a:rPr lang="ja-JP" altLang="en-US" sz="1108" dirty="0">
                <a:solidFill>
                  <a:prstClr val="black"/>
                </a:solidFill>
                <a:latin typeface="ＭＳ Ｐゴシック"/>
              </a:rPr>
              <a:t>一定の高齢障害者に対し</a:t>
            </a:r>
            <a:endParaRPr lang="en-US" altLang="ja-JP" sz="1108" dirty="0">
              <a:solidFill>
                <a:prstClr val="black"/>
              </a:solidFill>
              <a:latin typeface="ＭＳ Ｐゴシック"/>
            </a:endParaRPr>
          </a:p>
          <a:p>
            <a:pPr marL="80512" indent="-80512" algn="ctr" fontAlgn="auto">
              <a:spcBef>
                <a:spcPts val="0"/>
              </a:spcBef>
              <a:spcAft>
                <a:spcPts val="0"/>
              </a:spcAft>
            </a:pPr>
            <a:r>
              <a:rPr lang="ja-JP" altLang="en-US" sz="1108" dirty="0">
                <a:solidFill>
                  <a:prstClr val="black"/>
                </a:solidFill>
                <a:latin typeface="ＭＳ Ｐゴシック"/>
              </a:rPr>
              <a:t>利用者負担を軽減（償還）</a:t>
            </a:r>
            <a:endParaRPr lang="en-US" altLang="ja-JP" sz="923" dirty="0">
              <a:solidFill>
                <a:prstClr val="black"/>
              </a:solidFill>
              <a:latin typeface="ＭＳ Ｐゴシック"/>
            </a:endParaRPr>
          </a:p>
        </p:txBody>
      </p:sp>
      <p:sp>
        <p:nvSpPr>
          <p:cNvPr id="9" name="正方形/長方形 8"/>
          <p:cNvSpPr/>
          <p:nvPr/>
        </p:nvSpPr>
        <p:spPr>
          <a:xfrm>
            <a:off x="100442" y="2827261"/>
            <a:ext cx="1656184"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 具体的内容</a:t>
            </a:r>
          </a:p>
        </p:txBody>
      </p:sp>
      <p:sp>
        <p:nvSpPr>
          <p:cNvPr id="44" name="テキスト ボックス 43"/>
          <p:cNvSpPr txBox="1"/>
          <p:nvPr/>
        </p:nvSpPr>
        <p:spPr>
          <a:xfrm>
            <a:off x="4554532" y="2831161"/>
            <a:ext cx="1080977" cy="283980"/>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84315" tIns="42160" rIns="84315" bIns="42160" rtlCol="0">
            <a:spAutoFit/>
          </a:bodyPr>
          <a:lstStyle/>
          <a:p>
            <a:pPr algn="ctr" fontAlgn="auto">
              <a:spcBef>
                <a:spcPts val="0"/>
              </a:spcBef>
              <a:spcAft>
                <a:spcPts val="0"/>
              </a:spcAft>
            </a:pPr>
            <a:r>
              <a:rPr lang="en-US" altLang="ja-JP" sz="1292" dirty="0">
                <a:solidFill>
                  <a:prstClr val="black"/>
                </a:solidFill>
                <a:latin typeface="ＭＳ Ｐゴシック"/>
              </a:rPr>
              <a:t>65</a:t>
            </a:r>
            <a:r>
              <a:rPr lang="ja-JP" altLang="en-US" sz="1292" dirty="0">
                <a:solidFill>
                  <a:prstClr val="black"/>
                </a:solidFill>
                <a:latin typeface="ＭＳ Ｐゴシック"/>
              </a:rPr>
              <a:t>歳未満</a:t>
            </a:r>
          </a:p>
        </p:txBody>
      </p:sp>
      <p:sp>
        <p:nvSpPr>
          <p:cNvPr id="45" name="テキスト ボックス 44"/>
          <p:cNvSpPr txBox="1"/>
          <p:nvPr/>
        </p:nvSpPr>
        <p:spPr>
          <a:xfrm>
            <a:off x="7398842" y="3960804"/>
            <a:ext cx="1453064"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１割</a:t>
            </a:r>
            <a:endParaRPr lang="en-US" altLang="ja-JP" sz="1108" dirty="0">
              <a:solidFill>
                <a:prstClr val="black"/>
              </a:solidFill>
              <a:latin typeface="ＭＳ Ｐゴシック"/>
            </a:endParaRPr>
          </a:p>
        </p:txBody>
      </p:sp>
      <p:sp>
        <p:nvSpPr>
          <p:cNvPr id="46" name="テキスト ボックス 45"/>
          <p:cNvSpPr txBox="1"/>
          <p:nvPr/>
        </p:nvSpPr>
        <p:spPr>
          <a:xfrm>
            <a:off x="7118283" y="2831080"/>
            <a:ext cx="1940058" cy="283980"/>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84315" tIns="42160" rIns="84315" bIns="42160" rtlCol="0">
            <a:spAutoFit/>
          </a:bodyPr>
          <a:lstStyle/>
          <a:p>
            <a:pPr fontAlgn="auto">
              <a:spcBef>
                <a:spcPts val="0"/>
              </a:spcBef>
              <a:spcAft>
                <a:spcPts val="0"/>
              </a:spcAft>
            </a:pPr>
            <a:r>
              <a:rPr lang="ja-JP" altLang="en-US" sz="1292" dirty="0">
                <a:solidFill>
                  <a:prstClr val="black"/>
                </a:solidFill>
                <a:latin typeface="ＭＳ Ｐゴシック"/>
              </a:rPr>
              <a:t> </a:t>
            </a:r>
            <a:r>
              <a:rPr lang="en-US" altLang="ja-JP" sz="1292" dirty="0">
                <a:solidFill>
                  <a:prstClr val="black"/>
                </a:solidFill>
                <a:latin typeface="ＭＳ Ｐゴシック"/>
              </a:rPr>
              <a:t>65</a:t>
            </a:r>
            <a:r>
              <a:rPr lang="ja-JP" altLang="en-US" sz="1292" dirty="0">
                <a:solidFill>
                  <a:prstClr val="black"/>
                </a:solidFill>
                <a:latin typeface="ＭＳ Ｐゴシック"/>
              </a:rPr>
              <a:t>歳以上 </a:t>
            </a:r>
            <a:r>
              <a:rPr lang="en-US" altLang="ja-JP" sz="923" dirty="0">
                <a:solidFill>
                  <a:prstClr val="black"/>
                </a:solidFill>
                <a:latin typeface="ＭＳ Ｐゴシック"/>
              </a:rPr>
              <a:t>※</a:t>
            </a:r>
            <a:r>
              <a:rPr lang="ja-JP" altLang="en-US" sz="923" dirty="0">
                <a:solidFill>
                  <a:prstClr val="black"/>
                </a:solidFill>
                <a:latin typeface="ＭＳ Ｐゴシック"/>
              </a:rPr>
              <a:t>介護保険が優先</a:t>
            </a:r>
          </a:p>
        </p:txBody>
      </p:sp>
      <p:cxnSp>
        <p:nvCxnSpPr>
          <p:cNvPr id="47" name="直線矢印コネクタ 46"/>
          <p:cNvCxnSpPr/>
          <p:nvPr/>
        </p:nvCxnSpPr>
        <p:spPr>
          <a:xfrm flipV="1">
            <a:off x="6016868" y="3833833"/>
            <a:ext cx="1101410" cy="4064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6016889" y="5168006"/>
            <a:ext cx="1080951" cy="4391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rot="20388338">
            <a:off x="6119705" y="3743476"/>
            <a:ext cx="708383" cy="234401"/>
          </a:xfrm>
          <a:prstGeom prst="roundRect">
            <a:avLst/>
          </a:prstGeom>
          <a:solidFill>
            <a:schemeClr val="bg1"/>
          </a:solid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ＭＳ Ｐゴシック"/>
              </a:rPr>
              <a:t>現行</a:t>
            </a:r>
          </a:p>
        </p:txBody>
      </p:sp>
      <p:sp>
        <p:nvSpPr>
          <p:cNvPr id="63" name="角丸四角形 62"/>
          <p:cNvSpPr/>
          <p:nvPr/>
        </p:nvSpPr>
        <p:spPr>
          <a:xfrm rot="1443703">
            <a:off x="6272409" y="5120910"/>
            <a:ext cx="708383" cy="234401"/>
          </a:xfrm>
          <a:prstGeom prst="roundRect">
            <a:avLst/>
          </a:prstGeom>
          <a:no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ＭＳ Ｐゴシック"/>
              </a:rPr>
              <a:t>改正後</a:t>
            </a:r>
          </a:p>
        </p:txBody>
      </p:sp>
      <p:sp>
        <p:nvSpPr>
          <p:cNvPr id="65" name="角丸四角形吹き出し 64"/>
          <p:cNvSpPr/>
          <p:nvPr/>
        </p:nvSpPr>
        <p:spPr>
          <a:xfrm>
            <a:off x="4970814" y="5489537"/>
            <a:ext cx="1596759" cy="363168"/>
          </a:xfrm>
          <a:prstGeom prst="wedgeRoundRectCallout">
            <a:avLst>
              <a:gd name="adj1" fmla="val 38537"/>
              <a:gd name="adj2" fmla="val -82383"/>
              <a:gd name="adj3" fmla="val 16667"/>
            </a:avLst>
          </a:prstGeom>
        </p:spPr>
        <p:style>
          <a:lnRef idx="1">
            <a:schemeClr val="accent2"/>
          </a:lnRef>
          <a:fillRef idx="2">
            <a:schemeClr val="accent2"/>
          </a:fillRef>
          <a:effectRef idx="1">
            <a:schemeClr val="accent2"/>
          </a:effectRef>
          <a:fontRef idx="minor">
            <a:schemeClr val="dk1"/>
          </a:fontRef>
        </p:style>
        <p:txBody>
          <a:bodyPr lIns="84315" tIns="42160" rIns="84315" bIns="42160" rtlCol="0" anchor="ctr"/>
          <a:lstStyle/>
          <a:p>
            <a:pPr algn="ctr" fontAlgn="auto">
              <a:spcBef>
                <a:spcPts val="0"/>
              </a:spcBef>
              <a:spcAft>
                <a:spcPts val="0"/>
              </a:spcAft>
            </a:pPr>
            <a:r>
              <a:rPr lang="ja-JP" altLang="en-US" sz="1108" dirty="0">
                <a:solidFill>
                  <a:prstClr val="black"/>
                </a:solidFill>
              </a:rPr>
              <a:t>介護保険サービスの</a:t>
            </a:r>
            <a:endParaRPr lang="en-US" altLang="ja-JP" sz="1108" dirty="0">
              <a:solidFill>
                <a:prstClr val="black"/>
              </a:solidFill>
            </a:endParaRPr>
          </a:p>
          <a:p>
            <a:pPr algn="ctr" fontAlgn="auto">
              <a:spcBef>
                <a:spcPts val="0"/>
              </a:spcBef>
              <a:spcAft>
                <a:spcPts val="0"/>
              </a:spcAft>
            </a:pPr>
            <a:r>
              <a:rPr lang="ja-JP" altLang="en-US" sz="1108" dirty="0">
                <a:solidFill>
                  <a:prstClr val="black"/>
                </a:solidFill>
              </a:rPr>
              <a:t>円滑な利用を促進</a:t>
            </a:r>
          </a:p>
        </p:txBody>
      </p:sp>
      <p:pic>
        <p:nvPicPr>
          <p:cNvPr id="22"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5687" y="4713303"/>
            <a:ext cx="817979" cy="443891"/>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7189769" y="6611195"/>
            <a:ext cx="1261884" cy="253916"/>
          </a:xfrm>
          <a:prstGeom prst="rect">
            <a:avLst/>
          </a:prstGeom>
        </p:spPr>
        <p:txBody>
          <a:bodyPr wrap="none">
            <a:sp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4" name="スライド番号プレースホルダー 3">
            <a:extLst>
              <a:ext uri="{FF2B5EF4-FFF2-40B4-BE49-F238E27FC236}">
                <a16:creationId xmlns:a16="http://schemas.microsoft.com/office/drawing/2014/main" xmlns="" id="{AEE27F12-FC6A-4FE4-B999-FC0A2765C1C0}"/>
              </a:ext>
            </a:extLst>
          </p:cNvPr>
          <p:cNvSpPr>
            <a:spLocks noGrp="1"/>
          </p:cNvSpPr>
          <p:nvPr>
            <p:ph type="sldNum" sz="quarter" idx="12"/>
          </p:nvPr>
        </p:nvSpPr>
        <p:spPr/>
        <p:txBody>
          <a:bodyPr/>
          <a:lstStyle/>
          <a:p>
            <a:pPr>
              <a:defRPr/>
            </a:pPr>
            <a:fld id="{804D6B79-3AEB-42FE-A736-A41F7AEA0445}" type="slidenum">
              <a:rPr lang="en-US" altLang="ja-JP" smtClean="0"/>
              <a:pPr>
                <a:defRPr/>
              </a:pPr>
              <a:t>15</a:t>
            </a:fld>
            <a:endParaRPr lang="en-US" altLang="ja-JP"/>
          </a:p>
        </p:txBody>
      </p:sp>
      <p:sp>
        <p:nvSpPr>
          <p:cNvPr id="13" name="フッター プレースホルダー 12">
            <a:extLst>
              <a:ext uri="{FF2B5EF4-FFF2-40B4-BE49-F238E27FC236}">
                <a16:creationId xmlns:a16="http://schemas.microsoft.com/office/drawing/2014/main" xmlns="" id="{212A7D84-F3CD-41AC-9082-7CD4DF897531}"/>
              </a:ext>
            </a:extLst>
          </p:cNvPr>
          <p:cNvSpPr>
            <a:spLocks noGrp="1"/>
          </p:cNvSpPr>
          <p:nvPr>
            <p:ph type="ftr" sz="quarter" idx="11"/>
          </p:nvPr>
        </p:nvSpPr>
        <p:spPr/>
        <p:txBody>
          <a:body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18715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YSIOY\AppData\Local\Microsoft\Windows\Temporary Internet Files\Content.IE5\Z023XEOF\hos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867" y="3694984"/>
            <a:ext cx="725691" cy="60170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18"/>
          <p:cNvGrpSpPr/>
          <p:nvPr/>
        </p:nvGrpSpPr>
        <p:grpSpPr>
          <a:xfrm>
            <a:off x="3944" y="770246"/>
            <a:ext cx="9144000" cy="66469"/>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4" name="Rectangle 2"/>
          <p:cNvSpPr>
            <a:spLocks noChangeArrowheads="1"/>
          </p:cNvSpPr>
          <p:nvPr/>
        </p:nvSpPr>
        <p:spPr bwMode="auto">
          <a:xfrm>
            <a:off x="27143" y="305014"/>
            <a:ext cx="9116955"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prstClr val="black"/>
                </a:solidFill>
                <a:latin typeface="HG創英角ｺﾞｼｯｸUB" panose="020B0909000000000000" pitchFamily="49" charset="-128"/>
                <a:ea typeface="HG創英角ｺﾞｼｯｸUB" panose="020B0909000000000000" pitchFamily="49" charset="-128"/>
              </a:rPr>
              <a:t>重度訪問介護の訪問先の拡大</a:t>
            </a:r>
          </a:p>
        </p:txBody>
      </p:sp>
      <p:sp>
        <p:nvSpPr>
          <p:cNvPr id="17" name="正方形/長方形 16"/>
          <p:cNvSpPr/>
          <p:nvPr/>
        </p:nvSpPr>
        <p:spPr>
          <a:xfrm>
            <a:off x="179536" y="3362515"/>
            <a:ext cx="4525420" cy="1196481"/>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84309" tIns="42151" rIns="84309" bIns="42151" anchor="t" anchorCtr="0"/>
          <a:lstStyle/>
          <a:p>
            <a:pPr marL="165420" indent="-165420" fontAlgn="auto">
              <a:spcBef>
                <a:spcPts val="0"/>
              </a:spcBef>
              <a:spcAft>
                <a:spcPts val="0"/>
              </a:spcAft>
              <a:defRPr/>
            </a:pP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日常的に重度訪問介護を利用している最重度の障害者であって、医療機関に入院した者</a:t>
            </a:r>
            <a:endParaRPr lang="en-US" altLang="ja-JP" sz="1292" strike="sngStrike"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369"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障害支援区分６の者を対象とする予定</a:t>
            </a:r>
            <a:endPar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通院については現行制度の移動中の支援として、既に対応</a:t>
            </a:r>
            <a:endPar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8" name="正方形/長方形 17"/>
          <p:cNvSpPr/>
          <p:nvPr/>
        </p:nvSpPr>
        <p:spPr>
          <a:xfrm>
            <a:off x="96615" y="3163084"/>
            <a:ext cx="1816628"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 訪問先拡大の対象者</a:t>
            </a:r>
          </a:p>
        </p:txBody>
      </p:sp>
      <p:sp>
        <p:nvSpPr>
          <p:cNvPr id="19" name="正方形/長方形 18"/>
          <p:cNvSpPr/>
          <p:nvPr/>
        </p:nvSpPr>
        <p:spPr>
          <a:xfrm>
            <a:off x="179591" y="4894979"/>
            <a:ext cx="4535283" cy="1525126"/>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84309" tIns="42151" rIns="84309" bIns="42151" anchor="t"/>
          <a:lstStyle/>
          <a:p>
            <a:pPr marL="165420" indent="-165420" fontAlgn="auto">
              <a:spcBef>
                <a:spcPts val="0"/>
              </a:spcBef>
              <a:spcAft>
                <a:spcPts val="0"/>
              </a:spcAft>
              <a:defRPr/>
            </a:pP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利用者ごとに異なる特殊な介護方法（例：体位交換）について、医療従事者などに的確に伝達し、適切な対応につなげる。</a:t>
            </a: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738"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強い不安や恐怖等による混乱（パニック）を防ぐための本人に合った環境や生活習慣を医療従事者に伝達し、病室等の環境調整や対応の改善につなげる。</a:t>
            </a: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0" name="正方形/長方形 19"/>
          <p:cNvSpPr/>
          <p:nvPr/>
        </p:nvSpPr>
        <p:spPr>
          <a:xfrm>
            <a:off x="101965" y="4704359"/>
            <a:ext cx="1944216"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訪問先での支援内容</a:t>
            </a:r>
          </a:p>
        </p:txBody>
      </p:sp>
      <p:pic>
        <p:nvPicPr>
          <p:cNvPr id="35"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31" y="3754142"/>
            <a:ext cx="993326" cy="539046"/>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6498054" y="3381827"/>
            <a:ext cx="954451"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重度訪問介護事業所</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45" name="右矢印 44"/>
          <p:cNvSpPr/>
          <p:nvPr/>
        </p:nvSpPr>
        <p:spPr>
          <a:xfrm rot="10800000">
            <a:off x="5652122" y="3861370"/>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pic>
        <p:nvPicPr>
          <p:cNvPr id="46"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375" y="3733637"/>
            <a:ext cx="762762" cy="625979"/>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p:cNvSpPr txBox="1"/>
          <p:nvPr/>
        </p:nvSpPr>
        <p:spPr>
          <a:xfrm>
            <a:off x="5004048" y="3538059"/>
            <a:ext cx="477225" cy="223237"/>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52" name="ドーナツ 51"/>
          <p:cNvSpPr/>
          <p:nvPr/>
        </p:nvSpPr>
        <p:spPr>
          <a:xfrm>
            <a:off x="5796192" y="3694951"/>
            <a:ext cx="494892" cy="520554"/>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53" name="右矢印 52"/>
          <p:cNvSpPr/>
          <p:nvPr/>
        </p:nvSpPr>
        <p:spPr>
          <a:xfrm>
            <a:off x="7478326" y="3827850"/>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9" name="乗算記号 8"/>
          <p:cNvSpPr/>
          <p:nvPr/>
        </p:nvSpPr>
        <p:spPr>
          <a:xfrm>
            <a:off x="7452358" y="3561974"/>
            <a:ext cx="792088" cy="7311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59" name="爆発 2 58"/>
          <p:cNvSpPr/>
          <p:nvPr/>
        </p:nvSpPr>
        <p:spPr>
          <a:xfrm rot="10800000">
            <a:off x="7629675" y="4060545"/>
            <a:ext cx="1362462" cy="830769"/>
          </a:xfrm>
          <a:prstGeom prst="irregularSeal2">
            <a:avLst/>
          </a:prstGeom>
          <a:solidFill>
            <a:srgbClr val="92D050"/>
          </a:solidFill>
          <a:ln>
            <a:noFill/>
          </a:ln>
          <a:scene3d>
            <a:camera prst="orthographicFront">
              <a:rot lat="0" lon="0" rev="0"/>
            </a:camera>
            <a:lightRig rig="threePt" dir="t"/>
          </a:scene3d>
        </p:spPr>
        <p:style>
          <a:lnRef idx="1">
            <a:schemeClr val="accent4"/>
          </a:lnRef>
          <a:fillRef idx="3">
            <a:schemeClr val="accent4"/>
          </a:fillRef>
          <a:effectRef idx="2">
            <a:schemeClr val="accent4"/>
          </a:effectRef>
          <a:fontRef idx="minor">
            <a:schemeClr val="lt1"/>
          </a:fontRef>
        </p:style>
        <p:txBody>
          <a:bodyPr lIns="84315" tIns="42160" rIns="84315" bIns="42160" rtlCol="0" anchor="ctr"/>
          <a:lstStyle/>
          <a:p>
            <a:pPr algn="ctr" fontAlgn="auto">
              <a:spcBef>
                <a:spcPts val="0"/>
              </a:spcBef>
              <a:spcAft>
                <a:spcPts val="0"/>
              </a:spcAft>
            </a:pPr>
            <a:endParaRPr lang="ja-JP" altLang="en-US" dirty="0">
              <a:solidFill>
                <a:prstClr val="black"/>
              </a:solidFill>
            </a:endParaRPr>
          </a:p>
        </p:txBody>
      </p:sp>
      <p:sp>
        <p:nvSpPr>
          <p:cNvPr id="60" name="正方形/長方形 59"/>
          <p:cNvSpPr/>
          <p:nvPr/>
        </p:nvSpPr>
        <p:spPr>
          <a:xfrm>
            <a:off x="7729274" y="4293138"/>
            <a:ext cx="1163206"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108" b="1" dirty="0">
                <a:solidFill>
                  <a:prstClr val="black"/>
                </a:solidFill>
                <a:latin typeface="HGPｺﾞｼｯｸM" panose="020B0600000000000000" pitchFamily="50" charset="-128"/>
                <a:ea typeface="HGPｺﾞｼｯｸM" panose="020B0600000000000000" pitchFamily="50" charset="-128"/>
              </a:rPr>
              <a:t>利用者にあった体位交換等が取られなくなる</a:t>
            </a:r>
            <a:endParaRPr lang="en-US" altLang="ja-JP" sz="1108" b="1"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8" b="1" i="1" u="sng" dirty="0">
                <a:solidFill>
                  <a:srgbClr val="FF0000"/>
                </a:solidFill>
                <a:latin typeface="HGPｺﾞｼｯｸM" panose="020B0600000000000000" pitchFamily="50" charset="-128"/>
                <a:ea typeface="HGPｺﾞｼｯｸM" panose="020B0600000000000000" pitchFamily="50" charset="-128"/>
              </a:rPr>
              <a:t>⇒体調の悪化</a:t>
            </a:r>
            <a:endParaRPr lang="en-US" altLang="ja-JP" sz="1108" b="1" i="1" u="sng" dirty="0">
              <a:solidFill>
                <a:srgbClr val="FF0000"/>
              </a:solidFill>
              <a:latin typeface="HGPｺﾞｼｯｸM" panose="020B0600000000000000" pitchFamily="50" charset="-128"/>
              <a:ea typeface="HGPｺﾞｼｯｸM" panose="020B0600000000000000" pitchFamily="50" charset="-128"/>
            </a:endParaRPr>
          </a:p>
        </p:txBody>
      </p:sp>
      <p:sp>
        <p:nvSpPr>
          <p:cNvPr id="7" name="下矢印 6"/>
          <p:cNvSpPr/>
          <p:nvPr/>
        </p:nvSpPr>
        <p:spPr>
          <a:xfrm>
            <a:off x="5583361" y="4476327"/>
            <a:ext cx="2488858" cy="681261"/>
          </a:xfrm>
          <a:prstGeom prst="down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30" name="角丸四角形 29"/>
          <p:cNvSpPr/>
          <p:nvPr/>
        </p:nvSpPr>
        <p:spPr>
          <a:xfrm>
            <a:off x="4874262" y="3229600"/>
            <a:ext cx="1416766" cy="234401"/>
          </a:xfrm>
          <a:prstGeom prst="roundRect">
            <a:avLst/>
          </a:prstGeom>
          <a:solidFill>
            <a:schemeClr val="bg1"/>
          </a:solidFill>
          <a:ln w="5080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ＤＦ特太ゴシック体" panose="020B0509000000000000" pitchFamily="49" charset="-128"/>
                <a:ea typeface="ＤＦ特太ゴシック体" panose="020B0509000000000000" pitchFamily="49" charset="-128"/>
              </a:rPr>
              <a:t>現行の訪問先</a:t>
            </a:r>
          </a:p>
        </p:txBody>
      </p:sp>
      <p:pic>
        <p:nvPicPr>
          <p:cNvPr id="31"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007" y="5682079"/>
            <a:ext cx="993326" cy="539046"/>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6555723" y="5309773"/>
            <a:ext cx="954451"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重度訪問介護事業所</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33" name="右矢印 32"/>
          <p:cNvSpPr/>
          <p:nvPr/>
        </p:nvSpPr>
        <p:spPr>
          <a:xfrm rot="10800000">
            <a:off x="5709934" y="5788971"/>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pic>
        <p:nvPicPr>
          <p:cNvPr id="37"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7153" y="5661235"/>
            <a:ext cx="762762" cy="625979"/>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5061826" y="5465658"/>
            <a:ext cx="477225" cy="223237"/>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43" name="角丸四角形 42"/>
          <p:cNvSpPr/>
          <p:nvPr/>
        </p:nvSpPr>
        <p:spPr>
          <a:xfrm>
            <a:off x="4932084" y="5157191"/>
            <a:ext cx="1358988" cy="234401"/>
          </a:xfrm>
          <a:prstGeom prst="roundRect">
            <a:avLst/>
          </a:prstGeom>
          <a:solidFill>
            <a:schemeClr val="bg1"/>
          </a:solidFill>
          <a:ln w="5080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ＤＦ特太ゴシック体" panose="020B0509000000000000" pitchFamily="49" charset="-128"/>
                <a:ea typeface="ＤＦ特太ゴシック体" panose="020B0509000000000000" pitchFamily="49" charset="-128"/>
              </a:rPr>
              <a:t>改正後の訪問先</a:t>
            </a:r>
          </a:p>
        </p:txBody>
      </p:sp>
      <p:sp>
        <p:nvSpPr>
          <p:cNvPr id="44" name="正方形/長方形 43"/>
          <p:cNvSpPr/>
          <p:nvPr/>
        </p:nvSpPr>
        <p:spPr>
          <a:xfrm>
            <a:off x="5676427" y="4625476"/>
            <a:ext cx="2207941"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108" b="1" i="1" u="sng" dirty="0">
                <a:solidFill>
                  <a:srgbClr val="FF0000"/>
                </a:solidFill>
                <a:latin typeface="HGPｺﾞｼｯｸM" panose="020B0600000000000000" pitchFamily="50" charset="-128"/>
                <a:ea typeface="HGPｺﾞｼｯｸM" panose="020B0600000000000000" pitchFamily="50" charset="-128"/>
              </a:rPr>
              <a:t>医療機関における重度訪問</a:t>
            </a:r>
            <a:endParaRPr lang="en-US" altLang="ja-JP" sz="1108" b="1" i="1" u="sng" dirty="0">
              <a:solidFill>
                <a:srgbClr val="FF0000"/>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8" b="1" i="1" u="sng" dirty="0">
                <a:solidFill>
                  <a:srgbClr val="FF0000"/>
                </a:solidFill>
                <a:latin typeface="HGPｺﾞｼｯｸM" panose="020B0600000000000000" pitchFamily="50" charset="-128"/>
                <a:ea typeface="HGPｺﾞｼｯｸM" panose="020B0600000000000000" pitchFamily="50" charset="-128"/>
              </a:rPr>
              <a:t>介護の利用を可能へ</a:t>
            </a:r>
            <a:endParaRPr lang="en-US" altLang="ja-JP" sz="1108" b="1" i="1" u="sng" dirty="0">
              <a:solidFill>
                <a:srgbClr val="FF0000"/>
              </a:solidFill>
              <a:latin typeface="HGPｺﾞｼｯｸM" panose="020B0600000000000000" pitchFamily="50" charset="-128"/>
              <a:ea typeface="HGPｺﾞｼｯｸM" panose="020B0600000000000000" pitchFamily="50" charset="-128"/>
            </a:endParaRPr>
          </a:p>
        </p:txBody>
      </p:sp>
      <p:sp>
        <p:nvSpPr>
          <p:cNvPr id="48" name="ドーナツ 47"/>
          <p:cNvSpPr/>
          <p:nvPr/>
        </p:nvSpPr>
        <p:spPr>
          <a:xfrm>
            <a:off x="5868192" y="5622852"/>
            <a:ext cx="494892" cy="520554"/>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40" name="右矢印 39"/>
          <p:cNvSpPr/>
          <p:nvPr/>
        </p:nvSpPr>
        <p:spPr>
          <a:xfrm>
            <a:off x="7536106" y="5755448"/>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39" name="ドーナツ 38"/>
          <p:cNvSpPr/>
          <p:nvPr/>
        </p:nvSpPr>
        <p:spPr>
          <a:xfrm>
            <a:off x="7600956" y="5622889"/>
            <a:ext cx="494892" cy="520554"/>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49" name="テキスト ボックス 48"/>
          <p:cNvSpPr txBox="1"/>
          <p:nvPr/>
        </p:nvSpPr>
        <p:spPr>
          <a:xfrm>
            <a:off x="8213899" y="3218391"/>
            <a:ext cx="906644"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医療機関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（入院）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pic>
        <p:nvPicPr>
          <p:cNvPr id="50" name="Picture 4" descr="C:\Users\YSIOY\AppData\Local\Microsoft\Windows\Temporary Internet Files\Content.IE5\Z023XEOF\hos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636" y="5661230"/>
            <a:ext cx="725691" cy="671208"/>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p:cNvSpPr txBox="1"/>
          <p:nvPr/>
        </p:nvSpPr>
        <p:spPr>
          <a:xfrm>
            <a:off x="8204124" y="5212851"/>
            <a:ext cx="906644"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医療機関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（入院）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41" name="角丸四角形 40"/>
          <p:cNvSpPr/>
          <p:nvPr/>
        </p:nvSpPr>
        <p:spPr>
          <a:xfrm>
            <a:off x="52131" y="969671"/>
            <a:ext cx="8972664" cy="2060537"/>
          </a:xfrm>
          <a:prstGeom prst="roundRect">
            <a:avLst>
              <a:gd name="adj" fmla="val 7534"/>
            </a:avLst>
          </a:prstGeom>
          <a:solidFill>
            <a:schemeClr val="bg1"/>
          </a:solidFill>
          <a:ln/>
        </p:spPr>
        <p:style>
          <a:lnRef idx="1">
            <a:schemeClr val="accent5"/>
          </a:lnRef>
          <a:fillRef idx="2">
            <a:schemeClr val="accent5"/>
          </a:fillRef>
          <a:effectRef idx="1">
            <a:schemeClr val="accent5"/>
          </a:effectRef>
          <a:fontRef idx="minor">
            <a:schemeClr val="dk1"/>
          </a:fontRef>
        </p:style>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四肢の麻痺及び寝たきりの状態にある者等の最重度の障害者が医療機関に入院した時には、重度訪問介護の支援が受けられなくなることから以下のような事例があるとの指摘がある。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462" dirty="0">
              <a:solidFill>
                <a:prstClr val="black"/>
              </a:solidFill>
              <a:latin typeface="HGPｺﾞｼｯｸM" panose="020B0600000000000000" pitchFamily="50" charset="-128"/>
              <a:ea typeface="HGPｺﾞｼｯｸM" panose="020B0600000000000000" pitchFamily="50" charset="-128"/>
            </a:endParaRPr>
          </a:p>
          <a:p>
            <a:pPr marL="326440" indent="-81977" fontAlgn="auto">
              <a:lnSpc>
                <a:spcPct val="110000"/>
              </a:lnSpc>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・体位交換などについて特殊な介護が必要な者に適切な方法が取られにくくなることにより苦痛が生じてしまう</a:t>
            </a:r>
            <a:endParaRPr lang="en-US" altLang="ja-JP" sz="1108" dirty="0">
              <a:solidFill>
                <a:prstClr val="black"/>
              </a:solidFill>
              <a:latin typeface="HGPｺﾞｼｯｸM" panose="020B0600000000000000" pitchFamily="50" charset="-128"/>
              <a:ea typeface="HGPｺﾞｼｯｸM" panose="020B0600000000000000" pitchFamily="50" charset="-128"/>
            </a:endParaRPr>
          </a:p>
          <a:p>
            <a:pPr marL="326440" indent="-81977" fontAlgn="auto">
              <a:lnSpc>
                <a:spcPct val="110000"/>
              </a:lnSpc>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・行動上著しい困難を有する者について、本人の障害特性に応じた支援が行われないことにより、強い不安や恐怖等による混乱（パニック）を起こし、自傷行為等に至ってしまう</a:t>
            </a:r>
          </a:p>
          <a:p>
            <a:pPr marL="162486" indent="-162486" fontAlgn="auto">
              <a:lnSpc>
                <a:spcPct val="110000"/>
              </a:lnSpc>
              <a:spcBef>
                <a:spcPts val="0"/>
              </a:spcBef>
              <a:spcAft>
                <a:spcPts val="0"/>
              </a:spcAft>
            </a:pPr>
            <a:endParaRPr lang="ja-JP" altLang="en-US" sz="738"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最重度の障害者であって重度訪問介護を利用している者に対し、入院中の医療機関においても、利用者の状態などを熟知しているヘルパーを引き続き利用し、そのニーズを的確に医療従事者に伝達する等の支援を行うことができることとする。</a:t>
            </a:r>
          </a:p>
        </p:txBody>
      </p:sp>
      <p:sp>
        <p:nvSpPr>
          <p:cNvPr id="2" name="正方形/長方形 1"/>
          <p:cNvSpPr/>
          <p:nvPr/>
        </p:nvSpPr>
        <p:spPr>
          <a:xfrm>
            <a:off x="7299808" y="6504178"/>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8" name="スライド番号プレースホルダー 7">
            <a:extLst>
              <a:ext uri="{FF2B5EF4-FFF2-40B4-BE49-F238E27FC236}">
                <a16:creationId xmlns:a16="http://schemas.microsoft.com/office/drawing/2014/main" xmlns="" id="{0749FD65-8795-4623-A226-2605C99772F3}"/>
              </a:ext>
            </a:extLst>
          </p:cNvPr>
          <p:cNvSpPr>
            <a:spLocks noGrp="1"/>
          </p:cNvSpPr>
          <p:nvPr>
            <p:ph type="sldNum" sz="quarter" idx="12"/>
          </p:nvPr>
        </p:nvSpPr>
        <p:spPr/>
        <p:txBody>
          <a:bodyPr/>
          <a:lstStyle/>
          <a:p>
            <a:pPr>
              <a:defRPr/>
            </a:pPr>
            <a:fld id="{F90A3C79-1AFD-481B-B685-7933BCD0898B}" type="slidenum">
              <a:rPr lang="en-US" altLang="ja-JP" smtClean="0"/>
              <a:pPr>
                <a:defRPr/>
              </a:pPr>
              <a:t>16</a:t>
            </a:fld>
            <a:endParaRPr lang="en-US" altLang="ja-JP"/>
          </a:p>
        </p:txBody>
      </p:sp>
      <p:sp>
        <p:nvSpPr>
          <p:cNvPr id="10" name="フッター プレースホルダー 9">
            <a:extLst>
              <a:ext uri="{FF2B5EF4-FFF2-40B4-BE49-F238E27FC236}">
                <a16:creationId xmlns:a16="http://schemas.microsoft.com/office/drawing/2014/main" xmlns="" id="{D5A0D8EB-06A8-4284-B525-3340F3742CF0}"/>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10258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8509" y="871974"/>
            <a:ext cx="8315957" cy="523220"/>
          </a:xfrm>
          <a:prstGeom prst="rect">
            <a:avLst/>
          </a:prstGeom>
          <a:ln>
            <a:solidFill>
              <a:schemeClr val="accent1"/>
            </a:solidFill>
          </a:ln>
        </p:spPr>
        <p:txBody>
          <a:bodyPr wrap="square">
            <a:spAutoFit/>
          </a:bodyPr>
          <a:lstStyle/>
          <a:p>
            <a:pPr marL="134541" indent="-134541"/>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介護保険サービスの指定を受けた事業所であれば、基本的に障害福祉（共生型）の指定を受けられるよう、障害福祉の居宅介護、生活介護、短期入所等の指定を受ける場合の基準の特例を設ける。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1" name="グループ化 80"/>
          <p:cNvGrpSpPr/>
          <p:nvPr/>
        </p:nvGrpSpPr>
        <p:grpSpPr>
          <a:xfrm>
            <a:off x="251520" y="1916832"/>
            <a:ext cx="3528919" cy="1754679"/>
            <a:chOff x="606147" y="1383387"/>
            <a:chExt cx="3367088" cy="2193358"/>
          </a:xfrm>
        </p:grpSpPr>
        <p:sp>
          <p:nvSpPr>
            <p:cNvPr id="5" name="円弧 4"/>
            <p:cNvSpPr/>
            <p:nvPr/>
          </p:nvSpPr>
          <p:spPr>
            <a:xfrm rot="20102658">
              <a:off x="1816511" y="2403559"/>
              <a:ext cx="1694778" cy="1118962"/>
            </a:xfrm>
            <a:prstGeom prst="arc">
              <a:avLst>
                <a:gd name="adj1" fmla="val 11742834"/>
                <a:gd name="adj2" fmla="val 0"/>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1040" name="Picture 16" descr="山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484" y="2771287"/>
              <a:ext cx="978831" cy="7069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8"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091" y="2348803"/>
              <a:ext cx="799537" cy="6414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http://2.bp.blogspot.com/-ohl41tIW1a0/V2vXoJN4eVI/AAAAAAAA73w/jMiHgV4uFrgQNfjgG9hVSo_5ObhPc0qVACLcB/s800/building_hous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816" y="2735794"/>
              <a:ext cx="535449" cy="49953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2388239" y="2321881"/>
              <a:ext cx="551321" cy="663678"/>
              <a:chOff x="2381266" y="1338759"/>
              <a:chExt cx="695144" cy="836811"/>
            </a:xfrm>
          </p:grpSpPr>
          <p:pic>
            <p:nvPicPr>
              <p:cNvPr id="1044" name="Picture 20" descr="緑の車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1266" y="1581222"/>
                <a:ext cx="695144" cy="5943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6" name="Picture 22" descr="http://3.bp.blogspot.com/-X7fIR1St4Mg/VZ-Qixp_SbI/AAAAAAAAvNY/uCIXnzPDPow/s800/ojisan1_cr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9111" y="1338759"/>
                <a:ext cx="421315" cy="484925"/>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5" name="テキスト ボックス 14"/>
            <p:cNvSpPr txBox="1"/>
            <p:nvPr/>
          </p:nvSpPr>
          <p:spPr>
            <a:xfrm>
              <a:off x="1524816" y="3192672"/>
              <a:ext cx="535449" cy="317396"/>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自宅</a:t>
              </a:r>
            </a:p>
          </p:txBody>
        </p:sp>
        <p:sp>
          <p:nvSpPr>
            <p:cNvPr id="27" name="テキスト ボックス 26"/>
            <p:cNvSpPr txBox="1"/>
            <p:nvPr/>
          </p:nvSpPr>
          <p:spPr>
            <a:xfrm>
              <a:off x="606147" y="2890473"/>
              <a:ext cx="1023508" cy="519374"/>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介護保険</a:t>
              </a:r>
              <a:endPar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通所介護</a:t>
              </a:r>
            </a:p>
          </p:txBody>
        </p:sp>
        <p:pic>
          <p:nvPicPr>
            <p:cNvPr id="1050"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27533" y="2251116"/>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2980908" y="3012896"/>
              <a:ext cx="992327" cy="519375"/>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障害福祉</a:t>
              </a:r>
              <a:endPar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生活介護</a:t>
              </a:r>
            </a:p>
          </p:txBody>
        </p:sp>
        <p:sp>
          <p:nvSpPr>
            <p:cNvPr id="17" name="正方形/長方形 16"/>
            <p:cNvSpPr/>
            <p:nvPr/>
          </p:nvSpPr>
          <p:spPr>
            <a:xfrm>
              <a:off x="632520" y="1661846"/>
              <a:ext cx="3312368" cy="1914899"/>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p:cNvSpPr txBox="1"/>
            <p:nvPr/>
          </p:nvSpPr>
          <p:spPr>
            <a:xfrm>
              <a:off x="632519" y="1383387"/>
              <a:ext cx="885639" cy="34625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2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見直し前</a:t>
              </a:r>
            </a:p>
          </p:txBody>
        </p:sp>
        <p:sp>
          <p:nvSpPr>
            <p:cNvPr id="20" name="テキスト ボックス 19"/>
            <p:cNvSpPr txBox="1"/>
            <p:nvPr/>
          </p:nvSpPr>
          <p:spPr>
            <a:xfrm>
              <a:off x="662148" y="1815435"/>
              <a:ext cx="3225630" cy="519374"/>
            </a:xfrm>
            <a:prstGeom prst="rect">
              <a:avLst/>
            </a:prstGeom>
            <a:noFill/>
          </p:spPr>
          <p:txBody>
            <a:bodyPr wrap="square" rtlCol="0">
              <a:spAutoFit/>
            </a:bodyPr>
            <a:lstStyle/>
            <a:p>
              <a:r>
                <a:rPr lang="ja-JP" altLang="en-US"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山間地域など近くに事業所がない場合、遠方の事業所までの通所が必要。</a:t>
              </a:r>
            </a:p>
          </p:txBody>
        </p:sp>
      </p:grpSp>
      <p:grpSp>
        <p:nvGrpSpPr>
          <p:cNvPr id="24" name="グループ化 23"/>
          <p:cNvGrpSpPr/>
          <p:nvPr/>
        </p:nvGrpSpPr>
        <p:grpSpPr>
          <a:xfrm>
            <a:off x="4803657" y="1818555"/>
            <a:ext cx="3661917" cy="1845111"/>
            <a:chOff x="5385047" y="1160091"/>
            <a:chExt cx="4456431" cy="2755987"/>
          </a:xfrm>
        </p:grpSpPr>
        <p:sp>
          <p:nvSpPr>
            <p:cNvPr id="21" name="右矢印 20"/>
            <p:cNvSpPr/>
            <p:nvPr/>
          </p:nvSpPr>
          <p:spPr>
            <a:xfrm rot="13354761">
              <a:off x="6446694" y="2384071"/>
              <a:ext cx="613421" cy="371768"/>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0" name="Picture 16" descr="山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264" y="2898850"/>
              <a:ext cx="1234178" cy="8913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2230" y="2066926"/>
              <a:ext cx="1008112" cy="8087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12" descr="http://2.bp.blogspot.com/-ohl41tIW1a0/V2vXoJN4eVI/AAAAAAAA73w/jMiHgV4uFrgQNfjgG9hVSo_5ObhPc0qVACLcB/s800/building_hous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9510" y="2854832"/>
              <a:ext cx="675132" cy="6298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6610958" y="3480640"/>
              <a:ext cx="675132" cy="379267"/>
            </a:xfrm>
            <a:prstGeom prst="rect">
              <a:avLst/>
            </a:prstGeom>
            <a:noFill/>
            <a:ln>
              <a:noFill/>
            </a:ln>
          </p:spPr>
          <p:txBody>
            <a:bodyPr wrap="square" rtlCol="0">
              <a:sp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自宅</a:t>
              </a:r>
            </a:p>
          </p:txBody>
        </p:sp>
        <p:sp>
          <p:nvSpPr>
            <p:cNvPr id="45" name="テキスト ボックス 44"/>
            <p:cNvSpPr txBox="1"/>
            <p:nvPr/>
          </p:nvSpPr>
          <p:spPr>
            <a:xfrm>
              <a:off x="5393042" y="2743801"/>
              <a:ext cx="1156582" cy="1172277"/>
            </a:xfrm>
            <a:prstGeom prst="rect">
              <a:avLst/>
            </a:prstGeom>
            <a:noFill/>
            <a:ln>
              <a:noFill/>
            </a:ln>
          </p:spPr>
          <p:txBody>
            <a:bodyPr wrap="square" rtlCol="0">
              <a:spAutoFit/>
            </a:bodyPr>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介護保険</a:t>
              </a:r>
              <a:endParaRPr lang="en-US" altLang="ja-JP"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通所介護</a:t>
              </a:r>
              <a:endParaRPr lang="en-US" altLang="ja-JP"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共生型</a:t>
              </a:r>
              <a:endParaRPr lang="en-US" altLang="ja-JP"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生活介護</a:t>
              </a:r>
              <a:endParaRPr lang="en-US" altLang="ja-JP"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46"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82246" y="2380841"/>
              <a:ext cx="792088" cy="8061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テキスト ボックス 46"/>
            <p:cNvSpPr txBox="1"/>
            <p:nvPr/>
          </p:nvSpPr>
          <p:spPr>
            <a:xfrm>
              <a:off x="8327651" y="3217566"/>
              <a:ext cx="1332142" cy="620617"/>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障害福祉</a:t>
              </a:r>
              <a:endPar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生活介護</a:t>
              </a:r>
            </a:p>
          </p:txBody>
        </p:sp>
        <p:sp>
          <p:nvSpPr>
            <p:cNvPr id="39" name="正方形/長方形 38"/>
            <p:cNvSpPr/>
            <p:nvPr/>
          </p:nvSpPr>
          <p:spPr>
            <a:xfrm>
              <a:off x="5385047" y="1489374"/>
              <a:ext cx="4456431" cy="239557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テキスト ボックス 49"/>
            <p:cNvSpPr txBox="1"/>
            <p:nvPr/>
          </p:nvSpPr>
          <p:spPr>
            <a:xfrm>
              <a:off x="5405821" y="1160091"/>
              <a:ext cx="1039079" cy="413745"/>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2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見直し後</a:t>
              </a:r>
            </a:p>
          </p:txBody>
        </p:sp>
        <p:sp>
          <p:nvSpPr>
            <p:cNvPr id="51" name="テキスト ボックス 50"/>
            <p:cNvSpPr txBox="1"/>
            <p:nvPr/>
          </p:nvSpPr>
          <p:spPr>
            <a:xfrm>
              <a:off x="5422404" y="1556792"/>
              <a:ext cx="4419074" cy="620906"/>
            </a:xfrm>
            <a:prstGeom prst="rect">
              <a:avLst/>
            </a:prstGeom>
            <a:noFill/>
          </p:spPr>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近隣の通所介護事業所が共生型生活介護になることで、身近な場所でのサービスが可能に。</a:t>
              </a:r>
            </a:p>
          </p:txBody>
        </p:sp>
        <p:pic>
          <p:nvPicPr>
            <p:cNvPr id="1048" name="Picture 24" descr="http://1.bp.blogspot.com/-Tejc6nteGQs/VZ-Qj0qfaZI/AAAAAAAAvNg/4ipFCwClA_c/s800/ojisan1_laugh.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012" y="2292607"/>
              <a:ext cx="426882" cy="491332"/>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右矢印 27"/>
          <p:cNvSpPr/>
          <p:nvPr/>
        </p:nvSpPr>
        <p:spPr>
          <a:xfrm>
            <a:off x="3815915" y="2658405"/>
            <a:ext cx="913881" cy="47339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79" name="グループ化 78"/>
          <p:cNvGrpSpPr/>
          <p:nvPr/>
        </p:nvGrpSpPr>
        <p:grpSpPr>
          <a:xfrm>
            <a:off x="278395" y="4276125"/>
            <a:ext cx="3679491" cy="1728192"/>
            <a:chOff x="1535110" y="3356992"/>
            <a:chExt cx="3096344" cy="2304256"/>
          </a:xfrm>
        </p:grpSpPr>
        <p:grpSp>
          <p:nvGrpSpPr>
            <p:cNvPr id="77" name="グループ化 76"/>
            <p:cNvGrpSpPr/>
            <p:nvPr/>
          </p:nvGrpSpPr>
          <p:grpSpPr>
            <a:xfrm>
              <a:off x="1594791" y="3795706"/>
              <a:ext cx="3036663" cy="1850347"/>
              <a:chOff x="1594791" y="3795706"/>
              <a:chExt cx="3036663" cy="1850347"/>
            </a:xfrm>
          </p:grpSpPr>
          <p:pic>
            <p:nvPicPr>
              <p:cNvPr id="60" name="Picture 26" descr="マンションのイラスト（建物）">
                <a:hlinkClick r:id="rId10"/>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92540" y="4305355"/>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 name="Picture 26" descr="マンションのイラスト（建物）">
                <a:hlinkClick r:id="rId10"/>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84848" y="4733818"/>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2" name="テキスト ボックス 61"/>
              <p:cNvSpPr txBox="1"/>
              <p:nvPr/>
            </p:nvSpPr>
            <p:spPr>
              <a:xfrm>
                <a:off x="1594791" y="5020478"/>
                <a:ext cx="964032" cy="533480"/>
              </a:xfrm>
              <a:prstGeom prst="rect">
                <a:avLst/>
              </a:prstGeom>
              <a:noFill/>
              <a:ln>
                <a:noFill/>
              </a:ln>
            </p:spPr>
            <p:txBody>
              <a:bodyPr wrap="square" rtlCol="0">
                <a:spAutoFit/>
              </a:bodyPr>
              <a:lstStyle/>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障害福祉</a:t>
                </a:r>
                <a:endParaRPr lang="en-US" altLang="ja-JP"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生活介護</a:t>
                </a:r>
              </a:p>
            </p:txBody>
          </p:sp>
          <p:pic>
            <p:nvPicPr>
              <p:cNvPr id="1028" name="Picture 4" descr="http://3.bp.blogspot.com/-B13iN8hEIP8/VozfVbMIesI/AAAAAAAA2j0/KFSicTfjwio/s800/kurumaisu_ojiisan4_laugh.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32320" y="4375682"/>
                <a:ext cx="374324" cy="591180"/>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グループ化 73"/>
              <p:cNvGrpSpPr/>
              <p:nvPr/>
            </p:nvGrpSpPr>
            <p:grpSpPr>
              <a:xfrm>
                <a:off x="3440832" y="3795706"/>
                <a:ext cx="843609" cy="641406"/>
                <a:chOff x="3468768" y="3861048"/>
                <a:chExt cx="843609" cy="641406"/>
              </a:xfrm>
            </p:grpSpPr>
            <p:pic>
              <p:nvPicPr>
                <p:cNvPr id="59" name="Picture 14" descr="介護施設のイラスト">
                  <a:hlinkClick r:id="rId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12840" y="3861048"/>
                  <a:ext cx="799537" cy="6414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http://4.bp.blogspot.com/-XpRFhvqc_rQ/VozfUvvb__I/AAAAAAAA2js/AnvDmQKQ5js/s800/kurumaisu_ojiisan3_sa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68768" y="3880447"/>
                  <a:ext cx="392522" cy="61992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1" name="直線コネクタ 30"/>
              <p:cNvCxnSpPr/>
              <p:nvPr/>
            </p:nvCxnSpPr>
            <p:spPr>
              <a:xfrm>
                <a:off x="2799986" y="4088847"/>
                <a:ext cx="0" cy="1299060"/>
              </a:xfrm>
              <a:prstGeom prst="line">
                <a:avLst/>
              </a:prstGeom>
              <a:ln w="8255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551966" y="4050397"/>
                <a:ext cx="687475" cy="410369"/>
              </a:xfrm>
              <a:prstGeom prst="rect">
                <a:avLst/>
              </a:prstGeom>
              <a:noFill/>
            </p:spPr>
            <p:txBody>
              <a:bodyPr wrap="square" rtlCol="0">
                <a:spAutoFit/>
              </a:bodyPr>
              <a:lstStyle/>
              <a:p>
                <a:r>
                  <a:rPr lang="en-US" altLang="ja-JP" sz="1400" b="1" dirty="0">
                    <a:solidFill>
                      <a:prstClr val="black"/>
                    </a:solidFill>
                    <a:latin typeface="Calibri"/>
                    <a:ea typeface="ＭＳ Ｐゴシック"/>
                  </a:rPr>
                  <a:t>65</a:t>
                </a:r>
                <a:r>
                  <a:rPr lang="ja-JP" altLang="en-US" sz="1400" b="1" dirty="0">
                    <a:solidFill>
                      <a:prstClr val="black"/>
                    </a:solidFill>
                    <a:latin typeface="Calibri"/>
                    <a:ea typeface="ＭＳ Ｐゴシック"/>
                  </a:rPr>
                  <a:t>歳</a:t>
                </a:r>
              </a:p>
            </p:txBody>
          </p:sp>
          <p:cxnSp>
            <p:nvCxnSpPr>
              <p:cNvPr id="34" name="直線コネクタ 33"/>
              <p:cNvCxnSpPr>
                <a:stCxn id="60" idx="3"/>
              </p:cNvCxnSpPr>
              <p:nvPr/>
            </p:nvCxnSpPr>
            <p:spPr>
              <a:xfrm>
                <a:off x="2420748" y="4625054"/>
                <a:ext cx="379238"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2817649" y="4636801"/>
                <a:ext cx="761163" cy="474473"/>
              </a:xfrm>
              <a:prstGeom prst="straightConnector1">
                <a:avLst/>
              </a:prstGeom>
              <a:ln w="3175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endCxn id="1026" idx="1"/>
              </p:cNvCxnSpPr>
              <p:nvPr/>
            </p:nvCxnSpPr>
            <p:spPr>
              <a:xfrm flipV="1">
                <a:off x="2809577" y="4125066"/>
                <a:ext cx="631255" cy="499989"/>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235706" y="4399221"/>
                <a:ext cx="1323740" cy="328295"/>
              </a:xfrm>
              <a:prstGeom prst="rect">
                <a:avLst/>
              </a:prstGeom>
              <a:noFill/>
              <a:ln>
                <a:noFill/>
              </a:ln>
            </p:spPr>
            <p:txBody>
              <a:bodyPr wrap="square" rtlCol="0">
                <a:spAutoFit/>
              </a:bodyPr>
              <a:lstStyle/>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介護保険通所介護</a:t>
                </a:r>
              </a:p>
            </p:txBody>
          </p:sp>
          <p:sp>
            <p:nvSpPr>
              <p:cNvPr id="90" name="テキスト ボックス 89"/>
              <p:cNvSpPr txBox="1"/>
              <p:nvPr/>
            </p:nvSpPr>
            <p:spPr>
              <a:xfrm>
                <a:off x="3170414" y="5317758"/>
                <a:ext cx="1461040" cy="328295"/>
              </a:xfrm>
              <a:prstGeom prst="rect">
                <a:avLst/>
              </a:prstGeom>
              <a:noFill/>
              <a:ln>
                <a:noFill/>
              </a:ln>
            </p:spPr>
            <p:txBody>
              <a:bodyPr wrap="square" rtlCol="0">
                <a:spAutoFit/>
              </a:bodyPr>
              <a:lstStyle/>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障害福祉生活介護</a:t>
                </a:r>
              </a:p>
            </p:txBody>
          </p:sp>
        </p:grpSp>
        <p:sp>
          <p:nvSpPr>
            <p:cNvPr id="78" name="正方形/長方形 77"/>
            <p:cNvSpPr/>
            <p:nvPr/>
          </p:nvSpPr>
          <p:spPr>
            <a:xfrm>
              <a:off x="1535110" y="3356992"/>
              <a:ext cx="2913834" cy="230425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84" name="テキスト ボックス 83"/>
          <p:cNvSpPr txBox="1"/>
          <p:nvPr/>
        </p:nvSpPr>
        <p:spPr>
          <a:xfrm>
            <a:off x="879965" y="1496351"/>
            <a:ext cx="6894766" cy="307777"/>
          </a:xfrm>
          <a:prstGeom prst="rect">
            <a:avLst/>
          </a:prstGeom>
          <a:noFill/>
        </p:spPr>
        <p:txBody>
          <a:bodyPr wrap="square" rtlCol="0">
            <a:spAutoFit/>
          </a:bodyP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○介護サービス事業所が共生型障害福祉サービスの指定を受ける場合（障害報酬）</a:t>
            </a:r>
          </a:p>
        </p:txBody>
      </p:sp>
      <p:sp>
        <p:nvSpPr>
          <p:cNvPr id="99" name="テキスト ボックス 98"/>
          <p:cNvSpPr txBox="1"/>
          <p:nvPr/>
        </p:nvSpPr>
        <p:spPr>
          <a:xfrm>
            <a:off x="278525" y="4040252"/>
            <a:ext cx="935818" cy="25391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見直し前</a:t>
            </a:r>
          </a:p>
        </p:txBody>
      </p:sp>
      <p:sp>
        <p:nvSpPr>
          <p:cNvPr id="100" name="テキスト ボックス 99"/>
          <p:cNvSpPr txBox="1"/>
          <p:nvPr/>
        </p:nvSpPr>
        <p:spPr>
          <a:xfrm>
            <a:off x="368509" y="4310858"/>
            <a:ext cx="3042833" cy="415498"/>
          </a:xfrm>
          <a:prstGeom prst="rect">
            <a:avLst/>
          </a:prstGeom>
          <a:noFill/>
        </p:spPr>
        <p:txBody>
          <a:bodyPr wrap="square" rtlCol="0">
            <a:spAutoFit/>
          </a:bodyPr>
          <a:lstStyle/>
          <a:p>
            <a:r>
              <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65</a:t>
            </a: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歳を境に、なじみのある事業所から介護サービス事業所へ移行する可能性。</a:t>
            </a:r>
          </a:p>
        </p:txBody>
      </p:sp>
      <p:pic>
        <p:nvPicPr>
          <p:cNvPr id="104"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27931" y="5068795"/>
            <a:ext cx="471156" cy="4795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5"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58002" y="5239085"/>
            <a:ext cx="514781" cy="3884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6" name="テキスト ボックス 105"/>
          <p:cNvSpPr txBox="1"/>
          <p:nvPr/>
        </p:nvSpPr>
        <p:spPr>
          <a:xfrm>
            <a:off x="5010869" y="5605723"/>
            <a:ext cx="756255" cy="400110"/>
          </a:xfrm>
          <a:prstGeom prst="rect">
            <a:avLst/>
          </a:prstGeom>
          <a:noFill/>
          <a:ln>
            <a:noFill/>
          </a:ln>
        </p:spPr>
        <p:txBody>
          <a:bodyPr wrap="square" rtlCol="0">
            <a:spAutoFit/>
          </a:bodyP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p>
        </p:txBody>
      </p:sp>
      <p:pic>
        <p:nvPicPr>
          <p:cNvPr id="107" name="Picture 4" descr="http://3.bp.blogspot.com/-B13iN8hEIP8/VozfVbMIesI/AAAAAAAA2j0/KFSicTfjwio/s800/kurumaisu_ojiisan4_laugh.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32320" y="5073192"/>
            <a:ext cx="280743" cy="44338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4583" y="4573613"/>
            <a:ext cx="714376" cy="48105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09" name="直線コネクタ 108"/>
          <p:cNvCxnSpPr/>
          <p:nvPr/>
        </p:nvCxnSpPr>
        <p:spPr>
          <a:xfrm>
            <a:off x="6119538" y="4785023"/>
            <a:ext cx="0" cy="953624"/>
          </a:xfrm>
          <a:prstGeom prst="line">
            <a:avLst/>
          </a:prstGeom>
          <a:ln w="82550">
            <a:prstDash val="sysDash"/>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5818806" y="4738077"/>
            <a:ext cx="724670" cy="307777"/>
          </a:xfrm>
          <a:prstGeom prst="rect">
            <a:avLst/>
          </a:prstGeom>
          <a:noFill/>
        </p:spPr>
        <p:txBody>
          <a:bodyPr wrap="square" rtlCol="0">
            <a:spAutoFit/>
          </a:bodyPr>
          <a:lstStyle/>
          <a:p>
            <a:r>
              <a:rPr lang="en-US" altLang="ja-JP" sz="1400" b="1" dirty="0">
                <a:solidFill>
                  <a:prstClr val="black"/>
                </a:solidFill>
                <a:latin typeface="Calibri"/>
                <a:ea typeface="ＭＳ Ｐゴシック"/>
              </a:rPr>
              <a:t>65</a:t>
            </a:r>
            <a:r>
              <a:rPr lang="ja-JP" altLang="en-US" sz="1400" b="1" dirty="0">
                <a:solidFill>
                  <a:prstClr val="black"/>
                </a:solidFill>
                <a:latin typeface="Calibri"/>
                <a:ea typeface="ＭＳ Ｐゴシック"/>
              </a:rPr>
              <a:t>歳</a:t>
            </a:r>
          </a:p>
        </p:txBody>
      </p:sp>
      <p:cxnSp>
        <p:nvCxnSpPr>
          <p:cNvPr id="111" name="直線コネクタ 110"/>
          <p:cNvCxnSpPr/>
          <p:nvPr/>
        </p:nvCxnSpPr>
        <p:spPr>
          <a:xfrm>
            <a:off x="5595310" y="5164588"/>
            <a:ext cx="519306" cy="8837"/>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V="1">
            <a:off x="6129384" y="4793076"/>
            <a:ext cx="549580" cy="395399"/>
          </a:xfrm>
          <a:prstGeom prst="straightConnector1">
            <a:avLst/>
          </a:prstGeom>
          <a:ln w="3175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6119538" y="5171516"/>
            <a:ext cx="581451" cy="321345"/>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6853775" y="5054668"/>
            <a:ext cx="1265868" cy="253916"/>
          </a:xfrm>
          <a:prstGeom prst="rect">
            <a:avLst/>
          </a:prstGeom>
          <a:noFill/>
          <a:ln>
            <a:noFill/>
          </a:ln>
        </p:spPr>
        <p:txBody>
          <a:bodyPr wrap="square" rtlCol="0">
            <a:sp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介護保険通所介護</a:t>
            </a:r>
          </a:p>
        </p:txBody>
      </p:sp>
      <p:sp>
        <p:nvSpPr>
          <p:cNvPr id="116" name="テキスト ボックス 115"/>
          <p:cNvSpPr txBox="1"/>
          <p:nvPr/>
        </p:nvSpPr>
        <p:spPr>
          <a:xfrm>
            <a:off x="6626501" y="5562623"/>
            <a:ext cx="1784786" cy="553998"/>
          </a:xfrm>
          <a:prstGeom prst="rect">
            <a:avLst/>
          </a:prstGeom>
          <a:noFill/>
          <a:ln>
            <a:noFill/>
          </a:ln>
        </p:spPr>
        <p:txBody>
          <a:bodyPr wrap="square" rtlCol="0">
            <a:spAutoFit/>
          </a:bodyP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障害福祉生活介護</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共生型通所介護</a:t>
            </a:r>
          </a:p>
        </p:txBody>
      </p:sp>
      <p:sp>
        <p:nvSpPr>
          <p:cNvPr id="103" name="正方形/長方形 102"/>
          <p:cNvSpPr/>
          <p:nvPr/>
        </p:nvSpPr>
        <p:spPr>
          <a:xfrm>
            <a:off x="4817263" y="4219483"/>
            <a:ext cx="3644589" cy="1890210"/>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9" name="テキスト ボックス 118"/>
          <p:cNvSpPr txBox="1"/>
          <p:nvPr/>
        </p:nvSpPr>
        <p:spPr>
          <a:xfrm>
            <a:off x="4810227" y="3998177"/>
            <a:ext cx="950381" cy="25391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p>
        </p:txBody>
      </p:sp>
      <p:sp>
        <p:nvSpPr>
          <p:cNvPr id="120" name="テキスト ボックス 119"/>
          <p:cNvSpPr txBox="1"/>
          <p:nvPr/>
        </p:nvSpPr>
        <p:spPr>
          <a:xfrm>
            <a:off x="4852488" y="4311347"/>
            <a:ext cx="3214025" cy="415498"/>
          </a:xfrm>
          <a:prstGeom prst="rect">
            <a:avLst/>
          </a:prstGeom>
          <a:noFill/>
        </p:spPr>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なじみのある事業所が共生型サービスになることで、</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歳以降も引き続き通所。</a:t>
            </a:r>
          </a:p>
        </p:txBody>
      </p:sp>
      <p:sp>
        <p:nvSpPr>
          <p:cNvPr id="121" name="右矢印 120"/>
          <p:cNvSpPr/>
          <p:nvPr/>
        </p:nvSpPr>
        <p:spPr>
          <a:xfrm>
            <a:off x="3812076" y="4617132"/>
            <a:ext cx="899166" cy="488519"/>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テキスト ボックス 121"/>
          <p:cNvSpPr txBox="1"/>
          <p:nvPr/>
        </p:nvSpPr>
        <p:spPr>
          <a:xfrm>
            <a:off x="874193" y="3684176"/>
            <a:ext cx="6894766" cy="307777"/>
          </a:xfrm>
          <a:prstGeom prst="rect">
            <a:avLst/>
          </a:prstGeom>
          <a:noFill/>
        </p:spPr>
        <p:txBody>
          <a:bodyPr wrap="square" rtlCol="0">
            <a:spAutoFit/>
          </a:bodyPr>
          <a:lstStyle/>
          <a:p>
            <a:r>
              <a:rPr lang="ja-JP" altLang="en-US" sz="14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○障害福祉サービス事業所が共生型介護サービスの指定を受ける場合（介護報酬）</a:t>
            </a:r>
          </a:p>
        </p:txBody>
      </p:sp>
      <p:pic>
        <p:nvPicPr>
          <p:cNvPr id="126" name="Picture 4" descr="http://3.bp.blogspot.com/-B13iN8hEIP8/VozfVbMIesI/AAAAAAAA2j0/KFSicTfjwio/s800/kurumaisu_ojiisan4_laugh.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54630" y="5575755"/>
            <a:ext cx="280743" cy="44338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078848" y="132176"/>
            <a:ext cx="4963218" cy="584775"/>
          </a:xfrm>
          <a:prstGeom prst="rect">
            <a:avLst/>
          </a:prstGeom>
          <a:noFill/>
        </p:spPr>
        <p:txBody>
          <a:bodyPr wrap="none" rtlCol="0">
            <a:spAutoFit/>
          </a:bodyPr>
          <a:lstStyle/>
          <a:p>
            <a:r>
              <a:rPr kumimoji="1" lang="ja-JP" altLang="en-US" sz="3200" dirty="0">
                <a:latin typeface="+mj-ea"/>
                <a:ea typeface="+mj-ea"/>
              </a:rPr>
              <a:t>共生型ｻｰﾋﾞｽの基準の設定</a:t>
            </a:r>
          </a:p>
        </p:txBody>
      </p:sp>
      <p:sp>
        <p:nvSpPr>
          <p:cNvPr id="7" name="正方形/長方形 6"/>
          <p:cNvSpPr/>
          <p:nvPr/>
        </p:nvSpPr>
        <p:spPr>
          <a:xfrm>
            <a:off x="7054583" y="6272132"/>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3" name="スライド番号プレースホルダー 2">
            <a:extLst>
              <a:ext uri="{FF2B5EF4-FFF2-40B4-BE49-F238E27FC236}">
                <a16:creationId xmlns:a16="http://schemas.microsoft.com/office/drawing/2014/main" xmlns="" id="{0CDC2B93-9A22-462D-9764-61F0F1909BF1}"/>
              </a:ext>
            </a:extLst>
          </p:cNvPr>
          <p:cNvSpPr>
            <a:spLocks noGrp="1"/>
          </p:cNvSpPr>
          <p:nvPr>
            <p:ph type="sldNum" sz="quarter" idx="12"/>
          </p:nvPr>
        </p:nvSpPr>
        <p:spPr/>
        <p:txBody>
          <a:bodyPr/>
          <a:lstStyle/>
          <a:p>
            <a:pPr>
              <a:defRPr/>
            </a:pPr>
            <a:fld id="{804D6B79-3AEB-42FE-A736-A41F7AEA0445}" type="slidenum">
              <a:rPr lang="en-US" altLang="ja-JP" smtClean="0"/>
              <a:pPr>
                <a:defRPr/>
              </a:pPr>
              <a:t>17</a:t>
            </a:fld>
            <a:endParaRPr lang="en-US" altLang="ja-JP"/>
          </a:p>
        </p:txBody>
      </p:sp>
      <p:sp>
        <p:nvSpPr>
          <p:cNvPr id="4" name="フッター プレースホルダー 3">
            <a:extLst>
              <a:ext uri="{FF2B5EF4-FFF2-40B4-BE49-F238E27FC236}">
                <a16:creationId xmlns:a16="http://schemas.microsoft.com/office/drawing/2014/main" xmlns="" id="{89AD811E-F935-4D22-B9BB-CD257124D2FF}"/>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59231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テキスト ボックス 221"/>
          <p:cNvSpPr>
            <a:spLocks noChangeArrowheads="1"/>
          </p:cNvSpPr>
          <p:nvPr/>
        </p:nvSpPr>
        <p:spPr bwMode="auto">
          <a:xfrm>
            <a:off x="879597" y="410531"/>
            <a:ext cx="7429500" cy="374093"/>
          </a:xfrm>
          <a:prstGeom prst="bevel">
            <a:avLst>
              <a:gd name="adj" fmla="val 12500"/>
            </a:avLst>
          </a:prstGeom>
          <a:noFill/>
          <a:ln w="9525">
            <a:noFill/>
            <a:miter lim="800000"/>
            <a:headEnd/>
            <a:tailEnd/>
          </a:ln>
        </p:spPr>
        <p:txBody>
          <a:bodyPr wrap="none" lIns="0" tIns="0" rIns="0" bIns="0" anchor="ctr"/>
          <a:lstStyle/>
          <a:p>
            <a:pPr algn="ctr" defTabSz="994172"/>
            <a:r>
              <a:rPr lang="ja-JP" altLang="en-US" sz="2400" dirty="0">
                <a:solidFill>
                  <a:srgbClr val="333399">
                    <a:lumMod val="75000"/>
                  </a:srgbClr>
                </a:solidFill>
                <a:latin typeface="Arial"/>
                <a:ea typeface="ＤＦＰ特太ゴシック体" panose="020B0A00010101010101" pitchFamily="50" charset="-128"/>
              </a:rPr>
              <a:t>地域移行支援の対象拡大について</a:t>
            </a:r>
            <a:endParaRPr lang="ja-JP" altLang="en-US" sz="900" dirty="0">
              <a:solidFill>
                <a:srgbClr val="333399">
                  <a:lumMod val="75000"/>
                </a:srgbClr>
              </a:solidFill>
              <a:latin typeface="Arial"/>
              <a:ea typeface="ＤＦＰ特太ゴシック体" panose="020B0A00010101010101" pitchFamily="50" charset="-128"/>
            </a:endParaRPr>
          </a:p>
        </p:txBody>
      </p:sp>
      <p:sp>
        <p:nvSpPr>
          <p:cNvPr id="4" name="正方形/長方形 3"/>
          <p:cNvSpPr/>
          <p:nvPr/>
        </p:nvSpPr>
        <p:spPr>
          <a:xfrm>
            <a:off x="550311" y="2396062"/>
            <a:ext cx="8176895" cy="3913258"/>
          </a:xfrm>
          <a:prstGeom prst="rect">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125"/>
              </a:lnSpc>
            </a:pPr>
            <a:endParaRPr lang="en-US" altLang="ja-JP" sz="1400" dirty="0">
              <a:solidFill>
                <a:schemeClr val="tx1"/>
              </a:solidFill>
              <a:latin typeface="+mn-ea"/>
            </a:endParaRPr>
          </a:p>
          <a:p>
            <a:pPr>
              <a:lnSpc>
                <a:spcPts val="1125"/>
              </a:lnSpc>
            </a:pPr>
            <a:r>
              <a:rPr lang="ja-JP" altLang="en-US" sz="1600" dirty="0">
                <a:solidFill>
                  <a:schemeClr val="tx1"/>
                </a:solidFill>
                <a:latin typeface="+mn-ea"/>
              </a:rPr>
              <a:t>　</a:t>
            </a:r>
            <a:r>
              <a:rPr lang="en-US" altLang="ja-JP" sz="1600" dirty="0">
                <a:solidFill>
                  <a:schemeClr val="tx1"/>
                </a:solidFill>
                <a:latin typeface="+mn-ea"/>
              </a:rPr>
              <a:t>1</a:t>
            </a:r>
            <a:r>
              <a:rPr lang="ja-JP" altLang="en-US" sz="1600" dirty="0" err="1">
                <a:solidFill>
                  <a:schemeClr val="tx1"/>
                </a:solidFill>
                <a:latin typeface="+mn-ea"/>
              </a:rPr>
              <a:t>．</a:t>
            </a:r>
            <a:r>
              <a:rPr lang="ja-JP" altLang="ja-JP" sz="1600" dirty="0">
                <a:solidFill>
                  <a:schemeClr val="tx1"/>
                </a:solidFill>
                <a:latin typeface="+mn-ea"/>
              </a:rPr>
              <a:t>基本的な考え方に関すること</a:t>
            </a:r>
            <a:endParaRPr lang="en-US" altLang="ja-JP" sz="1600" dirty="0">
              <a:solidFill>
                <a:srgbClr val="FF0000"/>
              </a:solidFill>
              <a:effectLst>
                <a:outerShdw blurRad="38100" dist="38100" dir="2700000" algn="tl">
                  <a:srgbClr val="000000">
                    <a:alpha val="43137"/>
                  </a:srgbClr>
                </a:outerShdw>
              </a:effectLst>
              <a:latin typeface="+mn-ea"/>
            </a:endParaRPr>
          </a:p>
          <a:p>
            <a:r>
              <a:rPr lang="ja-JP" altLang="en-US" sz="1500" dirty="0">
                <a:solidFill>
                  <a:schemeClr val="tx1"/>
                </a:solidFill>
                <a:effectLst>
                  <a:outerShdw blurRad="38100" dist="38100" dir="2700000" algn="tl">
                    <a:srgbClr val="000000">
                      <a:alpha val="43137"/>
                    </a:srgbClr>
                  </a:outerShdw>
                </a:effectLst>
                <a:latin typeface="+mn-ea"/>
              </a:rPr>
              <a:t>　</a:t>
            </a: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　重点的な支援を行うことで地域生活に円滑に移行できることが期待される者として、</a:t>
            </a:r>
          </a:p>
          <a:p>
            <a:pPr>
              <a:lnSpc>
                <a:spcPts val="1260"/>
              </a:lnSpc>
            </a:pPr>
            <a:r>
              <a:rPr lang="ja-JP" altLang="ja-JP" sz="1100" dirty="0">
                <a:solidFill>
                  <a:srgbClr val="2D2D8A"/>
                </a:solidFill>
                <a:latin typeface="HGPｺﾞｼｯｸM" pitchFamily="50" charset="-128"/>
                <a:ea typeface="HGPｺﾞｼｯｸM" pitchFamily="50" charset="-128"/>
              </a:rPr>
              <a:t>　</a:t>
            </a: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①　入所期間の長期化や高齢化が進んでいる</a:t>
            </a:r>
            <a:r>
              <a:rPr lang="ja-JP" altLang="ja-JP" sz="1100" u="sng" dirty="0">
                <a:solidFill>
                  <a:srgbClr val="2D2D8A"/>
                </a:solidFill>
                <a:latin typeface="HGPｺﾞｼｯｸM" pitchFamily="50" charset="-128"/>
                <a:ea typeface="HGPｺﾞｼｯｸM" pitchFamily="50" charset="-128"/>
              </a:rPr>
              <a:t>保護施設に入所している障害者</a:t>
            </a:r>
            <a:r>
              <a:rPr lang="ja-JP" altLang="ja-JP" sz="1100" dirty="0">
                <a:solidFill>
                  <a:srgbClr val="2D2D8A"/>
                </a:solidFill>
                <a:latin typeface="HGPｺﾞｼｯｸM" pitchFamily="50" charset="-128"/>
                <a:ea typeface="HGPｺﾞｼｯｸM" pitchFamily="50" charset="-128"/>
              </a:rPr>
              <a:t>、</a:t>
            </a:r>
          </a:p>
          <a:p>
            <a:pPr>
              <a:lnSpc>
                <a:spcPts val="1260"/>
              </a:lnSpc>
            </a:pPr>
            <a:r>
              <a:rPr lang="ja-JP" altLang="ja-JP" sz="1100" dirty="0">
                <a:solidFill>
                  <a:srgbClr val="2D2D8A"/>
                </a:solidFill>
                <a:latin typeface="HGPｺﾞｼｯｸM" pitchFamily="50" charset="-128"/>
                <a:ea typeface="HGPｺﾞｼｯｸM" pitchFamily="50" charset="-128"/>
              </a:rPr>
              <a:t>　</a:t>
            </a: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②　退所後の住居を確保し、円滑に福祉サービス等につなげることで再犯防止が期待される</a:t>
            </a:r>
            <a:r>
              <a:rPr lang="ja-JP" altLang="ja-JP" sz="1100" u="sng" dirty="0">
                <a:solidFill>
                  <a:srgbClr val="2D2D8A"/>
                </a:solidFill>
                <a:latin typeface="HGPｺﾞｼｯｸM" pitchFamily="50" charset="-128"/>
                <a:ea typeface="HGPｺﾞｼｯｸM" pitchFamily="50" charset="-128"/>
              </a:rPr>
              <a:t>矯正施設等に入所している障害者</a:t>
            </a:r>
            <a:endParaRPr lang="ja-JP" altLang="ja-JP" sz="1100" dirty="0">
              <a:solidFill>
                <a:srgbClr val="2D2D8A"/>
              </a:solidFill>
              <a:latin typeface="HGPｺﾞｼｯｸM" pitchFamily="50" charset="-128"/>
              <a:ea typeface="HGPｺﾞｼｯｸM" pitchFamily="50" charset="-128"/>
            </a:endParaRPr>
          </a:p>
          <a:p>
            <a:pPr>
              <a:lnSpc>
                <a:spcPts val="1260"/>
              </a:lnSpc>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を新たに地域移行支援の対象とする。</a:t>
            </a:r>
            <a:endParaRPr lang="en-US" altLang="ja-JP" sz="1100" dirty="0">
              <a:solidFill>
                <a:srgbClr val="2D2D8A"/>
              </a:solidFill>
              <a:latin typeface="HGPｺﾞｼｯｸM" pitchFamily="50" charset="-128"/>
              <a:ea typeface="HGPｺﾞｼｯｸM" pitchFamily="50" charset="-128"/>
              <a:cs typeface="Times New Roman"/>
            </a:endParaRPr>
          </a:p>
          <a:p>
            <a:r>
              <a:rPr lang="ja-JP" altLang="en-US" sz="1600" dirty="0">
                <a:solidFill>
                  <a:srgbClr val="FFC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２．</a:t>
            </a:r>
            <a:r>
              <a:rPr lang="ja-JP" altLang="ja-JP" sz="1600" dirty="0">
                <a:solidFill>
                  <a:schemeClr val="tx1"/>
                </a:solidFill>
                <a:latin typeface="ＭＳ Ｐゴシック" panose="020B0600070205080204" pitchFamily="50" charset="-128"/>
                <a:ea typeface="ＭＳ Ｐゴシック" panose="020B0600070205080204" pitchFamily="50" charset="-128"/>
              </a:rPr>
              <a:t>保護施設に入所している障害者に関すること</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　保護施設のうち、</a:t>
            </a:r>
            <a:r>
              <a:rPr lang="ja-JP" altLang="ja-JP" sz="1100" u="sng" dirty="0">
                <a:solidFill>
                  <a:srgbClr val="2D2D8A"/>
                </a:solidFill>
                <a:latin typeface="HGPｺﾞｼｯｸM" pitchFamily="50" charset="-128"/>
                <a:ea typeface="HGPｺﾞｼｯｸM" pitchFamily="50" charset="-128"/>
              </a:rPr>
              <a:t>「身体上又は精神上の理由」が入所の要件となっている「救護施設」及び「更生施設」に入所している障</a:t>
            </a:r>
            <a:endParaRPr lang="en-US" altLang="ja-JP" sz="1100" u="sng"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u="sng" dirty="0">
                <a:solidFill>
                  <a:srgbClr val="2D2D8A"/>
                </a:solidFill>
                <a:latin typeface="HGPｺﾞｼｯｸM" pitchFamily="50" charset="-128"/>
                <a:ea typeface="HGPｺﾞｼｯｸM" pitchFamily="50" charset="-128"/>
              </a:rPr>
              <a:t>害者</a:t>
            </a:r>
            <a:r>
              <a:rPr lang="ja-JP" altLang="ja-JP" sz="1100" dirty="0">
                <a:solidFill>
                  <a:srgbClr val="2D2D8A"/>
                </a:solidFill>
                <a:latin typeface="HGPｺﾞｼｯｸM" pitchFamily="50" charset="-128"/>
                <a:ea typeface="HGPｺﾞｼｯｸM" pitchFamily="50" charset="-128"/>
              </a:rPr>
              <a:t>を地域移行支援の対象とする。</a:t>
            </a:r>
            <a:endParaRPr lang="en-US" altLang="ja-JP" sz="1100" dirty="0">
              <a:solidFill>
                <a:srgbClr val="2D2D8A"/>
              </a:solidFill>
              <a:latin typeface="HGPｺﾞｼｯｸM" pitchFamily="50" charset="-128"/>
              <a:ea typeface="HGPｺﾞｼｯｸM" pitchFamily="50" charset="-128"/>
            </a:endParaRPr>
          </a:p>
          <a:p>
            <a:pPr>
              <a:lnSpc>
                <a:spcPts val="1200"/>
              </a:lnSpc>
            </a:pPr>
            <a:endParaRPr lang="ja-JP" altLang="ja-JP" sz="1600" dirty="0">
              <a:solidFill>
                <a:srgbClr val="2D2D8A"/>
              </a:solidFill>
              <a:latin typeface="ＤＦＰ特太ゴシック体" panose="020B0A00010101010101" pitchFamily="50" charset="-128"/>
              <a:ea typeface="ＤＦＰ特太ゴシック体" panose="020B0A00010101010101" pitchFamily="50" charset="-128"/>
            </a:endParaRPr>
          </a:p>
          <a:p>
            <a:r>
              <a:rPr lang="ja-JP" altLang="en-US" sz="1600" dirty="0">
                <a:solidFill>
                  <a:srgbClr val="FFC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rPr>
              <a:t>　</a:t>
            </a:r>
            <a:r>
              <a:rPr lang="ja-JP" altLang="en-US" sz="1600" dirty="0">
                <a:solidFill>
                  <a:schemeClr val="tx1"/>
                </a:solidFill>
                <a:latin typeface="ＤＦＰ特太ゴシック体" panose="020B0A00010101010101" pitchFamily="50" charset="-128"/>
                <a:ea typeface="ＤＦＰ特太ゴシック体" panose="020B0A00010101010101" pitchFamily="50" charset="-128"/>
              </a:rPr>
              <a:t>３．</a:t>
            </a:r>
            <a:r>
              <a:rPr lang="ja-JP" altLang="ja-JP" sz="1600" dirty="0">
                <a:solidFill>
                  <a:schemeClr val="tx1"/>
                </a:solidFill>
                <a:latin typeface="ＤＦＰ特太ゴシック体" panose="020B0A00010101010101" pitchFamily="50" charset="-128"/>
                <a:ea typeface="ＤＦＰ特太ゴシック体" panose="020B0A00010101010101" pitchFamily="50" charset="-128"/>
              </a:rPr>
              <a:t>矯正施設等に入所している障害者に関すること</a:t>
            </a: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a:t>
            </a:r>
            <a:r>
              <a:rPr lang="en-US" altLang="ja-JP"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対象とする矯正施設の種類は、</a:t>
            </a:r>
            <a:r>
              <a:rPr lang="ja-JP" altLang="ja-JP" sz="1100" u="sng" dirty="0">
                <a:solidFill>
                  <a:srgbClr val="2D2D8A"/>
                </a:solidFill>
                <a:latin typeface="HGPｺﾞｼｯｸM" pitchFamily="50" charset="-128"/>
                <a:ea typeface="HGPｺﾞｼｯｸM" pitchFamily="50" charset="-128"/>
              </a:rPr>
              <a:t>刑事施設（刑務所、少年刑務所及び拘置所）及び少年院</a:t>
            </a:r>
            <a:r>
              <a:rPr lang="ja-JP" altLang="ja-JP" sz="1100" dirty="0">
                <a:solidFill>
                  <a:srgbClr val="2D2D8A"/>
                </a:solidFill>
                <a:latin typeface="HGPｺﾞｼｯｸM" pitchFamily="50" charset="-128"/>
                <a:ea typeface="HGPｺﾞｼｯｸM" pitchFamily="50" charset="-128"/>
              </a:rPr>
              <a:t>とする。</a:t>
            </a:r>
            <a:endParaRPr lang="en-US" altLang="ja-JP" sz="11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a:t>
            </a:r>
            <a:r>
              <a:rPr lang="en-US" altLang="ja-JP"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対象とする障害者は、</a:t>
            </a:r>
            <a:r>
              <a:rPr lang="ja-JP" altLang="ja-JP" sz="1100" u="sng" dirty="0">
                <a:solidFill>
                  <a:srgbClr val="2D2D8A"/>
                </a:solidFill>
                <a:latin typeface="HGPｺﾞｼｯｸM" pitchFamily="50" charset="-128"/>
                <a:ea typeface="HGPｺﾞｼｯｸM" pitchFamily="50" charset="-128"/>
              </a:rPr>
              <a:t>矯正施設の長が施設外で処遇を行うことを認め、地域相談支援事業者によって障害福祉サービス</a:t>
            </a:r>
            <a:endParaRPr lang="en-US" altLang="ja-JP" sz="1100" u="sng"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u="sng" dirty="0">
                <a:solidFill>
                  <a:srgbClr val="2D2D8A"/>
                </a:solidFill>
                <a:latin typeface="HGPｺﾞｼｯｸM" pitchFamily="50" charset="-128"/>
                <a:ea typeface="HGPｺﾞｼｯｸM" pitchFamily="50" charset="-128"/>
              </a:rPr>
              <a:t>の体験利用や体験宿泊などを実施することが可能な者に限定</a:t>
            </a:r>
            <a:r>
              <a:rPr lang="ja-JP" altLang="ja-JP" sz="1100" dirty="0">
                <a:solidFill>
                  <a:srgbClr val="2D2D8A"/>
                </a:solidFill>
                <a:latin typeface="HGPｺﾞｼｯｸM" pitchFamily="50" charset="-128"/>
                <a:ea typeface="HGPｺﾞｼｯｸM" pitchFamily="50" charset="-128"/>
              </a:rPr>
              <a:t>する。</a:t>
            </a: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a:t>
            </a: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「矯正施設内で行う支援」（入所している障害者に対する面談、支援計画の作成、住居の確保等）は、現在も保護観察所、地域生活定</a:t>
            </a:r>
            <a:endParaRPr lang="en-US" altLang="ja-JP" sz="10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着支援センターとの連携により実施。</a:t>
            </a: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a:t>
            </a: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具体的には、「刑事施設又は少年院の職員の同行が可能である障害者」や、「刑事施設、少年院の長が刑事施設、少年院の職員の同</a:t>
            </a:r>
            <a:endParaRPr lang="en-US" altLang="ja-JP" sz="10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行なしでの外出又は外泊を許可した障害者」が想定されるが、具体的な対象施設、対象者の範囲等については関係省庁等とも検討中。</a:t>
            </a:r>
          </a:p>
          <a:p>
            <a:pPr fontAlgn="base">
              <a:spcBef>
                <a:spcPct val="0"/>
              </a:spcBef>
              <a:spcAft>
                <a:spcPct val="0"/>
              </a:spcAft>
            </a:pPr>
            <a:r>
              <a:rPr lang="en-US" altLang="ja-JP" sz="1100" dirty="0">
                <a:solidFill>
                  <a:srgbClr val="2D2D8A"/>
                </a:solidFill>
                <a:latin typeface="HGPｺﾞｼｯｸM" pitchFamily="50" charset="-128"/>
                <a:ea typeface="HGPｺﾞｼｯｸM" pitchFamily="50" charset="-128"/>
              </a:rPr>
              <a:t> </a:t>
            </a:r>
            <a:endParaRPr lang="ja-JP" altLang="ja-JP" sz="11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a:t>
            </a:r>
            <a:r>
              <a:rPr lang="en-US" altLang="ja-JP"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また、矯正施設を出所した障害者は、出所後の一定期間、更生保護施設等を利用するケースが少なくないことから、</a:t>
            </a:r>
            <a:r>
              <a:rPr lang="ja-JP" altLang="ja-JP" sz="1100" u="sng" dirty="0">
                <a:solidFill>
                  <a:srgbClr val="2D2D8A"/>
                </a:solidFill>
                <a:latin typeface="HGPｺﾞｼｯｸM" pitchFamily="50" charset="-128"/>
                <a:ea typeface="HGPｺﾞｼｯｸM" pitchFamily="50" charset="-128"/>
              </a:rPr>
              <a:t>更生</a:t>
            </a:r>
            <a:endParaRPr lang="en-US" altLang="ja-JP" sz="1100" u="sng"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u="sng" dirty="0">
                <a:solidFill>
                  <a:srgbClr val="2D2D8A"/>
                </a:solidFill>
                <a:latin typeface="HGPｺﾞｼｯｸM" pitchFamily="50" charset="-128"/>
                <a:ea typeface="HGPｺﾞｼｯｸM" pitchFamily="50" charset="-128"/>
              </a:rPr>
              <a:t>保護施設等に入所した障害者</a:t>
            </a:r>
            <a:r>
              <a:rPr lang="ja-JP" altLang="ja-JP" sz="1100" dirty="0">
                <a:solidFill>
                  <a:srgbClr val="2D2D8A"/>
                </a:solidFill>
                <a:latin typeface="HGPｺﾞｼｯｸM" pitchFamily="50" charset="-128"/>
                <a:ea typeface="HGPｺﾞｼｯｸM" pitchFamily="50" charset="-128"/>
              </a:rPr>
              <a:t>についても支援の対象とする。</a:t>
            </a:r>
            <a:endParaRPr lang="ja-JP" altLang="en-US" sz="1100" dirty="0">
              <a:solidFill>
                <a:srgbClr val="2D2D8A"/>
              </a:solidFill>
              <a:latin typeface="HGPｺﾞｼｯｸM" pitchFamily="50" charset="-128"/>
              <a:ea typeface="HGPｺﾞｼｯｸM" pitchFamily="50" charset="-128"/>
            </a:endParaRPr>
          </a:p>
        </p:txBody>
      </p:sp>
      <p:sp>
        <p:nvSpPr>
          <p:cNvPr id="7" name="角丸四角形 6"/>
          <p:cNvSpPr/>
          <p:nvPr/>
        </p:nvSpPr>
        <p:spPr>
          <a:xfrm>
            <a:off x="931093" y="884952"/>
            <a:ext cx="7261820" cy="1139997"/>
          </a:xfrm>
          <a:prstGeom prst="roundRect">
            <a:avLst>
              <a:gd name="adj" fmla="val 11376"/>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indent="123825" eaLnBrk="0" hangingPunct="0">
              <a:defRPr/>
            </a:pPr>
            <a:r>
              <a:rPr lang="ja-JP" altLang="en-US" sz="1200" dirty="0">
                <a:solidFill>
                  <a:srgbClr val="333399">
                    <a:lumMod val="75000"/>
                  </a:srgbClr>
                </a:solidFill>
                <a:latin typeface="HGPｺﾞｼｯｸM" pitchFamily="50" charset="-128"/>
                <a:ea typeface="HGPｺﾞｼｯｸM" pitchFamily="50" charset="-128"/>
              </a:rPr>
              <a:t>地域生活への移行のために支援を必要とする者を広く地域移行支援の対象とする観点から、現行の障害者支援施設等に入所している障害者又は精神科病院に入院している精神障害者に加えて、</a:t>
            </a:r>
            <a:r>
              <a:rPr lang="ja-JP" altLang="en-US" sz="1200" u="sng" dirty="0">
                <a:solidFill>
                  <a:srgbClr val="333399">
                    <a:lumMod val="75000"/>
                  </a:srgbClr>
                </a:solidFill>
                <a:latin typeface="HGPｺﾞｼｯｸM" pitchFamily="50" charset="-128"/>
                <a:ea typeface="ＤＦＰ特太ゴシック体" panose="020B0A00010101010101" pitchFamily="50" charset="-128"/>
              </a:rPr>
              <a:t>その他の地域における生活に移行するために重点的な支援を必要とする者であって厚生労働省令で定めるもの</a:t>
            </a:r>
            <a:r>
              <a:rPr lang="ja-JP" altLang="en-US" sz="1200" dirty="0">
                <a:solidFill>
                  <a:srgbClr val="333399">
                    <a:lumMod val="75000"/>
                  </a:srgbClr>
                </a:solidFill>
                <a:latin typeface="HGPｺﾞｼｯｸM" pitchFamily="50" charset="-128"/>
                <a:ea typeface="HGPｺﾞｼｯｸM" pitchFamily="50" charset="-128"/>
              </a:rPr>
              <a:t>を追加。　　　　　　　　　　　　　　　　</a:t>
            </a:r>
            <a:r>
              <a:rPr lang="en-US" altLang="ja-JP" sz="1200" dirty="0">
                <a:solidFill>
                  <a:srgbClr val="333399">
                    <a:lumMod val="75000"/>
                  </a:srgbClr>
                </a:solidFill>
                <a:latin typeface="HGPｺﾞｼｯｸM" pitchFamily="50" charset="-128"/>
                <a:ea typeface="HGPｺﾞｼｯｸM" pitchFamily="50" charset="-128"/>
              </a:rPr>
              <a:t>【</a:t>
            </a:r>
            <a:r>
              <a:rPr lang="ja-JP" altLang="en-US" sz="1200" dirty="0">
                <a:solidFill>
                  <a:srgbClr val="333399">
                    <a:lumMod val="75000"/>
                  </a:srgbClr>
                </a:solidFill>
                <a:latin typeface="HGPｺﾞｼｯｸM" pitchFamily="50" charset="-128"/>
                <a:ea typeface="HGPｺﾞｼｯｸM" pitchFamily="50" charset="-128"/>
              </a:rPr>
              <a:t>平成２６年４月１日施行</a:t>
            </a:r>
            <a:r>
              <a:rPr lang="en-US" altLang="ja-JP" sz="1200" dirty="0">
                <a:solidFill>
                  <a:srgbClr val="333399">
                    <a:lumMod val="75000"/>
                  </a:srgbClr>
                </a:solidFill>
                <a:latin typeface="HGPｺﾞｼｯｸM" pitchFamily="50" charset="-128"/>
                <a:ea typeface="HGPｺﾞｼｯｸM" pitchFamily="50" charset="-128"/>
              </a:rPr>
              <a:t>】</a:t>
            </a:r>
          </a:p>
          <a:p>
            <a:pPr indent="123825" eaLnBrk="0" hangingPunct="0">
              <a:defRPr/>
            </a:pPr>
            <a:r>
              <a:rPr lang="ja-JP" altLang="en-US" sz="1200" dirty="0">
                <a:solidFill>
                  <a:srgbClr val="333399">
                    <a:lumMod val="75000"/>
                  </a:srgbClr>
                </a:solidFill>
                <a:latin typeface="HGPｺﾞｼｯｸM" pitchFamily="50" charset="-128"/>
                <a:ea typeface="HGPｺﾞｼｯｸM" pitchFamily="50" charset="-128"/>
              </a:rPr>
              <a:t>　　　　</a:t>
            </a:r>
            <a:r>
              <a:rPr lang="ja-JP" altLang="en-US" sz="1200" u="sng" dirty="0">
                <a:solidFill>
                  <a:srgbClr val="333399">
                    <a:lumMod val="75000"/>
                  </a:srgbClr>
                </a:solidFill>
                <a:latin typeface="HGPｺﾞｼｯｸM" panose="020B0600000000000000" pitchFamily="50" charset="-128"/>
                <a:ea typeface="HGPｺﾞｼｯｸM" panose="020B0600000000000000" pitchFamily="50" charset="-128"/>
              </a:rPr>
              <a:t>保護施設、矯正施設等を退所する障害者</a:t>
            </a:r>
            <a:r>
              <a:rPr lang="ja-JP" altLang="en-US" sz="1200" dirty="0">
                <a:solidFill>
                  <a:srgbClr val="333399">
                    <a:lumMod val="75000"/>
                  </a:srgbClr>
                </a:solidFill>
                <a:latin typeface="HGPｺﾞｼｯｸM" pitchFamily="50" charset="-128"/>
                <a:ea typeface="HGPｺﾞｼｯｸM" pitchFamily="50" charset="-128"/>
              </a:rPr>
              <a:t>などに対象拡大</a:t>
            </a:r>
            <a:endParaRPr lang="en-US" altLang="ja-JP" sz="1200" dirty="0">
              <a:solidFill>
                <a:srgbClr val="333399">
                  <a:lumMod val="75000"/>
                </a:srgbClr>
              </a:solidFill>
              <a:latin typeface="HGPｺﾞｼｯｸM" pitchFamily="50" charset="-128"/>
              <a:ea typeface="HGPｺﾞｼｯｸM" pitchFamily="50" charset="-128"/>
            </a:endParaRPr>
          </a:p>
        </p:txBody>
      </p:sp>
      <p:sp>
        <p:nvSpPr>
          <p:cNvPr id="8" name="右矢印 7"/>
          <p:cNvSpPr/>
          <p:nvPr/>
        </p:nvSpPr>
        <p:spPr bwMode="auto">
          <a:xfrm>
            <a:off x="1331640" y="1700808"/>
            <a:ext cx="216024" cy="128264"/>
          </a:xfrm>
          <a:prstGeom prst="right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27603" tIns="5519" rIns="27603" bIns="5519" numCol="1" rtlCol="0" anchor="t" anchorCtr="0" compatLnSpc="1">
            <a:prstTxWarp prst="textNoShape">
              <a:avLst/>
            </a:prstTxWarp>
          </a:bodyPr>
          <a:lstStyle/>
          <a:p>
            <a:pPr marL="89297" indent="-89297" defTabSz="654844"/>
            <a:endParaRPr lang="ja-JP" altLang="en-US" sz="900">
              <a:solidFill>
                <a:srgbClr val="000000"/>
              </a:solidFill>
            </a:endParaRPr>
          </a:p>
        </p:txBody>
      </p:sp>
      <p:sp>
        <p:nvSpPr>
          <p:cNvPr id="6" name="下矢印 5"/>
          <p:cNvSpPr/>
          <p:nvPr/>
        </p:nvSpPr>
        <p:spPr>
          <a:xfrm>
            <a:off x="3383939" y="2072128"/>
            <a:ext cx="2450297" cy="276755"/>
          </a:xfrm>
          <a:prstGeom prst="downArrow">
            <a:avLst/>
          </a:prstGeom>
          <a:solidFill>
            <a:srgbClr val="FFCC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900">
              <a:solidFill>
                <a:prstClr val="white"/>
              </a:solidFill>
            </a:endParaRPr>
          </a:p>
        </p:txBody>
      </p:sp>
      <p:sp>
        <p:nvSpPr>
          <p:cNvPr id="3" name="正方形/長方形 2"/>
          <p:cNvSpPr/>
          <p:nvPr/>
        </p:nvSpPr>
        <p:spPr>
          <a:xfrm>
            <a:off x="7236296" y="6403434"/>
            <a:ext cx="1415772" cy="276999"/>
          </a:xfrm>
          <a:prstGeom prst="rect">
            <a:avLst/>
          </a:prstGeom>
        </p:spPr>
        <p:txBody>
          <a:bodyPr wrap="squar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9" name="スライド番号プレースホルダー 8">
            <a:extLst>
              <a:ext uri="{FF2B5EF4-FFF2-40B4-BE49-F238E27FC236}">
                <a16:creationId xmlns:a16="http://schemas.microsoft.com/office/drawing/2014/main" xmlns="" id="{761B4EE7-D139-4F6C-864C-487755D415A6}"/>
              </a:ext>
            </a:extLst>
          </p:cNvPr>
          <p:cNvSpPr>
            <a:spLocks noGrp="1"/>
          </p:cNvSpPr>
          <p:nvPr>
            <p:ph type="sldNum" sz="quarter" idx="12"/>
          </p:nvPr>
        </p:nvSpPr>
        <p:spPr/>
        <p:txBody>
          <a:bodyPr/>
          <a:lstStyle/>
          <a:p>
            <a:pPr>
              <a:defRPr/>
            </a:pPr>
            <a:fld id="{431CAECD-5926-4741-A906-A08E04809A27}" type="slidenum">
              <a:rPr lang="en-US" altLang="ja-JP" smtClean="0"/>
              <a:pPr>
                <a:defRPr/>
              </a:pPr>
              <a:t>18</a:t>
            </a:fld>
            <a:endParaRPr lang="en-US" altLang="ja-JP"/>
          </a:p>
        </p:txBody>
      </p:sp>
      <p:sp>
        <p:nvSpPr>
          <p:cNvPr id="10" name="フッター プレースホルダー 9">
            <a:extLst>
              <a:ext uri="{FF2B5EF4-FFF2-40B4-BE49-F238E27FC236}">
                <a16:creationId xmlns:a16="http://schemas.microsoft.com/office/drawing/2014/main" xmlns="" id="{6EC5805A-3D27-42A5-8BAB-E5C95C7FC4A2}"/>
              </a:ext>
            </a:extLst>
          </p:cNvPr>
          <p:cNvSpPr>
            <a:spLocks noGrp="1"/>
          </p:cNvSpPr>
          <p:nvPr>
            <p:ph type="ftr" sz="quarter" idx="11"/>
          </p:nvPr>
        </p:nvSpPr>
        <p:spPr/>
        <p:txBody>
          <a:body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97107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円/楕円 160"/>
          <p:cNvSpPr/>
          <p:nvPr/>
        </p:nvSpPr>
        <p:spPr>
          <a:xfrm rot="5400000">
            <a:off x="663270" y="2006079"/>
            <a:ext cx="2215194" cy="1773536"/>
          </a:xfrm>
          <a:prstGeom prst="ellipse">
            <a:avLst/>
          </a:prstGeom>
          <a:solidFill>
            <a:srgbClr val="CCFF99">
              <a:alpha val="29020"/>
            </a:srgb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69318" tIns="34660" rIns="69318" bIns="34660" anchor="ctr"/>
          <a:lstStyle/>
          <a:p>
            <a:pPr algn="ctr" defTabSz="693185">
              <a:defRPr/>
            </a:pPr>
            <a:endParaRPr lang="ja-JP" altLang="en-US" sz="1425" dirty="0">
              <a:solidFill>
                <a:srgbClr val="FFFFFF"/>
              </a:solidFill>
            </a:endParaRPr>
          </a:p>
        </p:txBody>
      </p:sp>
      <p:sp>
        <p:nvSpPr>
          <p:cNvPr id="3076" name="Text Box 9"/>
          <p:cNvSpPr txBox="1">
            <a:spLocks noChangeArrowheads="1"/>
          </p:cNvSpPr>
          <p:nvPr/>
        </p:nvSpPr>
        <p:spPr bwMode="auto">
          <a:xfrm>
            <a:off x="7854263" y="2417280"/>
            <a:ext cx="832537" cy="258366"/>
          </a:xfrm>
          <a:prstGeom prst="rect">
            <a:avLst/>
          </a:prstGeom>
          <a:noFill/>
          <a:ln w="9525">
            <a:noFill/>
            <a:miter lim="800000"/>
            <a:headEnd/>
            <a:tailEnd/>
          </a:ln>
        </p:spPr>
        <p:txBody>
          <a:bodyPr lIns="69294" tIns="34647" rIns="69294" bIns="34647"/>
          <a:lstStyle/>
          <a:p>
            <a:pPr algn="ctr" defTabSz="693185" eaLnBrk="0" hangingPunct="0"/>
            <a:r>
              <a:rPr kumimoji="0" lang="ja-JP" altLang="en-US" dirty="0">
                <a:solidFill>
                  <a:srgbClr val="000000"/>
                </a:solidFill>
                <a:latin typeface="+mj-ea"/>
                <a:ea typeface="+mj-ea"/>
              </a:rPr>
              <a:t>自宅</a:t>
            </a:r>
          </a:p>
        </p:txBody>
      </p:sp>
      <p:pic>
        <p:nvPicPr>
          <p:cNvPr id="3077" name="Picture 12"/>
          <p:cNvPicPr>
            <a:picLocks noChangeAspect="1" noChangeArrowheads="1"/>
          </p:cNvPicPr>
          <p:nvPr/>
        </p:nvPicPr>
        <p:blipFill>
          <a:blip r:embed="rId2" cstate="print"/>
          <a:srcRect/>
          <a:stretch>
            <a:fillRect/>
          </a:stretch>
        </p:blipFill>
        <p:spPr bwMode="auto">
          <a:xfrm>
            <a:off x="7990245" y="1983545"/>
            <a:ext cx="701664" cy="439697"/>
          </a:xfrm>
          <a:prstGeom prst="rect">
            <a:avLst/>
          </a:prstGeom>
          <a:noFill/>
          <a:ln w="9525">
            <a:noFill/>
            <a:miter lim="800000"/>
            <a:headEnd/>
            <a:tailEnd/>
          </a:ln>
        </p:spPr>
      </p:pic>
      <p:sp>
        <p:nvSpPr>
          <p:cNvPr id="3078" name="Text Box 8"/>
          <p:cNvSpPr txBox="1">
            <a:spLocks noChangeArrowheads="1"/>
          </p:cNvSpPr>
          <p:nvPr/>
        </p:nvSpPr>
        <p:spPr bwMode="auto">
          <a:xfrm>
            <a:off x="5338826" y="2563838"/>
            <a:ext cx="1296227" cy="218496"/>
          </a:xfrm>
          <a:prstGeom prst="rect">
            <a:avLst/>
          </a:prstGeom>
          <a:noFill/>
          <a:ln w="9525">
            <a:noFill/>
            <a:miter lim="800000"/>
            <a:headEnd/>
            <a:tailEnd/>
          </a:ln>
        </p:spPr>
        <p:txBody>
          <a:bodyPr lIns="69294" tIns="34647" rIns="69294" bIns="34647"/>
          <a:lstStyle/>
          <a:p>
            <a:pPr algn="ctr" defTabSz="693185" eaLnBrk="0" hangingPunct="0"/>
            <a:r>
              <a:rPr kumimoji="0" lang="ja-JP" altLang="en-US" sz="1200" dirty="0">
                <a:solidFill>
                  <a:srgbClr val="000000"/>
                </a:solidFill>
                <a:latin typeface="Century" pitchFamily="18" charset="0"/>
                <a:ea typeface="HGPｺﾞｼｯｸM" pitchFamily="50" charset="-128"/>
              </a:rPr>
              <a:t>グループホーム</a:t>
            </a:r>
            <a:endParaRPr kumimoji="0" lang="en-US" altLang="ja-JP" sz="1200" dirty="0">
              <a:solidFill>
                <a:srgbClr val="000000"/>
              </a:solidFill>
              <a:latin typeface="Century" pitchFamily="18" charset="0"/>
              <a:ea typeface="HGPｺﾞｼｯｸM" pitchFamily="50" charset="-128"/>
            </a:endParaRPr>
          </a:p>
        </p:txBody>
      </p:sp>
      <p:sp>
        <p:nvSpPr>
          <p:cNvPr id="3079" name="Text Box 8"/>
          <p:cNvSpPr txBox="1">
            <a:spLocks noChangeArrowheads="1"/>
          </p:cNvSpPr>
          <p:nvPr/>
        </p:nvSpPr>
        <p:spPr bwMode="auto">
          <a:xfrm>
            <a:off x="1218571" y="2606616"/>
            <a:ext cx="1093890" cy="305990"/>
          </a:xfrm>
          <a:prstGeom prst="rect">
            <a:avLst/>
          </a:prstGeom>
          <a:noFill/>
          <a:ln w="9525">
            <a:noFill/>
            <a:miter lim="800000"/>
            <a:headEnd/>
            <a:tailEnd/>
          </a:ln>
        </p:spPr>
        <p:txBody>
          <a:bodyPr lIns="69294" tIns="34647" rIns="69294" bIns="34647"/>
          <a:lstStyle/>
          <a:p>
            <a:pPr algn="just" defTabSz="693185" eaLnBrk="0" hangingPunct="0"/>
            <a:r>
              <a:rPr kumimoji="0" lang="ja-JP" altLang="en-US" sz="900" dirty="0">
                <a:solidFill>
                  <a:srgbClr val="000000"/>
                </a:solidFill>
                <a:latin typeface="Century" pitchFamily="18" charset="0"/>
                <a:ea typeface="HGPｺﾞｼｯｸM" pitchFamily="50" charset="-128"/>
              </a:rPr>
              <a:t>　</a:t>
            </a:r>
            <a:r>
              <a:rPr kumimoji="0" lang="ja-JP" altLang="en-US" sz="1100" dirty="0">
                <a:solidFill>
                  <a:srgbClr val="000000"/>
                </a:solidFill>
                <a:latin typeface="Century" pitchFamily="18" charset="0"/>
                <a:ea typeface="HGPｺﾞｼｯｸM" pitchFamily="50" charset="-128"/>
              </a:rPr>
              <a:t>精神科病院等</a:t>
            </a:r>
          </a:p>
        </p:txBody>
      </p:sp>
      <p:pic>
        <p:nvPicPr>
          <p:cNvPr id="3080" name="Picture 13"/>
          <p:cNvPicPr>
            <a:picLocks noChangeAspect="1" noChangeArrowheads="1"/>
          </p:cNvPicPr>
          <p:nvPr/>
        </p:nvPicPr>
        <p:blipFill>
          <a:blip r:embed="rId3" cstate="print"/>
          <a:srcRect/>
          <a:stretch>
            <a:fillRect/>
          </a:stretch>
        </p:blipFill>
        <p:spPr bwMode="auto">
          <a:xfrm>
            <a:off x="5480133" y="1912607"/>
            <a:ext cx="953467" cy="618124"/>
          </a:xfrm>
          <a:prstGeom prst="rect">
            <a:avLst/>
          </a:prstGeom>
          <a:noFill/>
          <a:ln w="9525">
            <a:noFill/>
            <a:miter lim="800000"/>
            <a:headEnd/>
            <a:tailEnd/>
          </a:ln>
        </p:spPr>
      </p:pic>
      <p:cxnSp>
        <p:nvCxnSpPr>
          <p:cNvPr id="187" name="直線矢印コネクタ 186"/>
          <p:cNvCxnSpPr/>
          <p:nvPr/>
        </p:nvCxnSpPr>
        <p:spPr>
          <a:xfrm>
            <a:off x="2407642" y="2243948"/>
            <a:ext cx="3082460" cy="0"/>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9490" name="Picture 45" descr="http://www.printout.jp/clipart/clipart_d/11_keikan/01_street/gif/keikan_0017.gif"/>
          <p:cNvPicPr>
            <a:picLocks noChangeAspect="1" noChangeArrowheads="1"/>
          </p:cNvPicPr>
          <p:nvPr/>
        </p:nvPicPr>
        <p:blipFill>
          <a:blip r:embed="rId4" cstate="print"/>
          <a:srcRect/>
          <a:stretch>
            <a:fillRect/>
          </a:stretch>
        </p:blipFill>
        <p:spPr bwMode="auto">
          <a:xfrm>
            <a:off x="3847379" y="5005528"/>
            <a:ext cx="1966747" cy="819208"/>
          </a:xfrm>
          <a:prstGeom prst="rect">
            <a:avLst/>
          </a:prstGeom>
          <a:ln>
            <a:noFill/>
          </a:ln>
          <a:effectLst>
            <a:softEdge rad="112500"/>
          </a:effectLst>
        </p:spPr>
      </p:pic>
      <p:sp>
        <p:nvSpPr>
          <p:cNvPr id="72" name="Text Box 8"/>
          <p:cNvSpPr txBox="1">
            <a:spLocks noChangeArrowheads="1"/>
          </p:cNvSpPr>
          <p:nvPr/>
        </p:nvSpPr>
        <p:spPr bwMode="auto">
          <a:xfrm>
            <a:off x="3880871" y="5751052"/>
            <a:ext cx="2153036" cy="284023"/>
          </a:xfrm>
          <a:prstGeom prst="rect">
            <a:avLst/>
          </a:prstGeom>
          <a:noFill/>
          <a:ln w="9525">
            <a:noFill/>
            <a:miter lim="800000"/>
            <a:headEnd/>
            <a:tailEnd/>
          </a:ln>
        </p:spPr>
        <p:txBody>
          <a:bodyPr lIns="69294" tIns="34647" rIns="69294" bIns="34647"/>
          <a:lstStyle/>
          <a:p>
            <a:pPr algn="ctr" defTabSz="693185" eaLnBrk="0" hangingPunct="0">
              <a:defRPr/>
            </a:pPr>
            <a:r>
              <a:rPr kumimoji="0" lang="ja-JP" altLang="en-US" sz="1400" dirty="0">
                <a:solidFill>
                  <a:srgbClr val="000000"/>
                </a:solidFill>
                <a:latin typeface="Century" pitchFamily="18" charset="0"/>
                <a:ea typeface="HGPｺﾞｼｯｸM" pitchFamily="50" charset="-128"/>
              </a:rPr>
              <a:t>障害福祉サービス事業所</a:t>
            </a:r>
          </a:p>
        </p:txBody>
      </p:sp>
      <p:pic>
        <p:nvPicPr>
          <p:cNvPr id="3084" name="Picture 46" descr="http://www.printout.jp/clipart/clipart_d/11_keikan/01_street/gif/keikan_0015.gif"/>
          <p:cNvPicPr>
            <a:picLocks noChangeAspect="1" noChangeArrowheads="1"/>
          </p:cNvPicPr>
          <p:nvPr/>
        </p:nvPicPr>
        <p:blipFill>
          <a:blip r:embed="rId5" cstate="print"/>
          <a:srcRect/>
          <a:stretch>
            <a:fillRect/>
          </a:stretch>
        </p:blipFill>
        <p:spPr bwMode="auto">
          <a:xfrm>
            <a:off x="1120379" y="2886654"/>
            <a:ext cx="1128221" cy="468542"/>
          </a:xfrm>
          <a:prstGeom prst="rect">
            <a:avLst/>
          </a:prstGeom>
          <a:noFill/>
          <a:ln w="9525">
            <a:noFill/>
            <a:miter lim="800000"/>
            <a:headEnd/>
            <a:tailEnd/>
          </a:ln>
        </p:spPr>
      </p:pic>
      <p:sp>
        <p:nvSpPr>
          <p:cNvPr id="3085" name="Text Box 8"/>
          <p:cNvSpPr txBox="1">
            <a:spLocks noChangeArrowheads="1"/>
          </p:cNvSpPr>
          <p:nvPr/>
        </p:nvSpPr>
        <p:spPr bwMode="auto">
          <a:xfrm>
            <a:off x="1120379" y="3387940"/>
            <a:ext cx="1111846" cy="305991"/>
          </a:xfrm>
          <a:prstGeom prst="rect">
            <a:avLst/>
          </a:prstGeom>
          <a:noFill/>
          <a:ln w="9525">
            <a:noFill/>
            <a:miter lim="800000"/>
            <a:headEnd/>
            <a:tailEnd/>
          </a:ln>
        </p:spPr>
        <p:txBody>
          <a:bodyPr lIns="69294" tIns="34647" rIns="69294" bIns="34647"/>
          <a:lstStyle/>
          <a:p>
            <a:pPr algn="ctr" defTabSz="693185" eaLnBrk="0" hangingPunct="0"/>
            <a:r>
              <a:rPr kumimoji="0" lang="ja-JP" altLang="en-US" sz="1050" dirty="0">
                <a:solidFill>
                  <a:srgbClr val="000000"/>
                </a:solidFill>
                <a:latin typeface="Century" pitchFamily="18" charset="0"/>
                <a:ea typeface="HGPｺﾞｼｯｸM" pitchFamily="50" charset="-128"/>
              </a:rPr>
              <a:t>入所施設</a:t>
            </a:r>
            <a:endParaRPr kumimoji="0" lang="en-US" altLang="ja-JP" sz="1050" dirty="0">
              <a:solidFill>
                <a:srgbClr val="000000"/>
              </a:solidFill>
              <a:latin typeface="Century" pitchFamily="18" charset="0"/>
              <a:ea typeface="HGPｺﾞｼｯｸM" pitchFamily="50" charset="-128"/>
            </a:endParaRPr>
          </a:p>
          <a:p>
            <a:pPr algn="ctr" defTabSz="693185" eaLnBrk="0" hangingPunct="0"/>
            <a:r>
              <a:rPr kumimoji="0" lang="ja-JP" altLang="en-US" sz="1050" dirty="0">
                <a:solidFill>
                  <a:srgbClr val="000000"/>
                </a:solidFill>
                <a:latin typeface="Century" pitchFamily="18" charset="0"/>
                <a:ea typeface="HGPｺﾞｼｯｸM" pitchFamily="50" charset="-128"/>
              </a:rPr>
              <a:t>（生活介護等）</a:t>
            </a:r>
          </a:p>
        </p:txBody>
      </p:sp>
      <p:cxnSp>
        <p:nvCxnSpPr>
          <p:cNvPr id="121" name="直線コネクタ 120"/>
          <p:cNvCxnSpPr/>
          <p:nvPr/>
        </p:nvCxnSpPr>
        <p:spPr>
          <a:xfrm>
            <a:off x="2292648" y="3529253"/>
            <a:ext cx="840677" cy="0"/>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3109318" y="2243949"/>
            <a:ext cx="0" cy="1296591"/>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角丸四角形 74"/>
          <p:cNvSpPr/>
          <p:nvPr/>
        </p:nvSpPr>
        <p:spPr>
          <a:xfrm>
            <a:off x="3676171" y="1980094"/>
            <a:ext cx="1208600" cy="446601"/>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34660" rIns="0" bIns="34660" anchor="ctr"/>
          <a:lstStyle/>
          <a:p>
            <a:pPr algn="ctr" defTabSz="693185">
              <a:defRPr/>
            </a:pPr>
            <a:r>
              <a:rPr lang="ja-JP" altLang="en-US"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グループホーム</a:t>
            </a:r>
            <a:endParaRPr lang="en-US" altLang="ja-JP"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defTabSz="693185">
              <a:defRPr/>
            </a:pPr>
            <a:r>
              <a:rPr lang="ja-JP" altLang="en-US"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の体験入居</a:t>
            </a:r>
            <a:endParaRPr lang="en-US" altLang="ja-JP"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角丸四角形 64"/>
          <p:cNvSpPr/>
          <p:nvPr/>
        </p:nvSpPr>
        <p:spPr>
          <a:xfrm>
            <a:off x="3997019" y="3387940"/>
            <a:ext cx="1056382" cy="450528"/>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69318" tIns="34660" rIns="69318" bIns="34660" anchor="ctr"/>
          <a:lstStyle/>
          <a:p>
            <a:pPr algn="ctr" defTabSz="693185">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693185">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（体験宿泊）</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92" name="Text Box 9"/>
          <p:cNvSpPr txBox="1">
            <a:spLocks noChangeArrowheads="1"/>
          </p:cNvSpPr>
          <p:nvPr/>
        </p:nvSpPr>
        <p:spPr bwMode="auto">
          <a:xfrm>
            <a:off x="6769037" y="4058209"/>
            <a:ext cx="1844990" cy="258366"/>
          </a:xfrm>
          <a:prstGeom prst="rect">
            <a:avLst/>
          </a:prstGeom>
          <a:noFill/>
          <a:ln w="9525">
            <a:noFill/>
            <a:miter lim="800000"/>
            <a:headEnd/>
            <a:tailEnd/>
          </a:ln>
        </p:spPr>
        <p:txBody>
          <a:bodyPr lIns="69294" tIns="34647" rIns="69294" bIns="34647"/>
          <a:lstStyle/>
          <a:p>
            <a:pPr algn="just" defTabSz="693185" eaLnBrk="0" hangingPunct="0"/>
            <a:r>
              <a:rPr kumimoji="0" lang="ja-JP" altLang="en-US" sz="1400" dirty="0">
                <a:solidFill>
                  <a:srgbClr val="000000"/>
                </a:solidFill>
                <a:latin typeface="Century" pitchFamily="18" charset="0"/>
                <a:ea typeface="HGPｺﾞｼｯｸM" pitchFamily="50" charset="-128"/>
              </a:rPr>
              <a:t>体験宿泊の場</a:t>
            </a:r>
          </a:p>
        </p:txBody>
      </p:sp>
      <p:sp>
        <p:nvSpPr>
          <p:cNvPr id="147" name="角丸四角形 146"/>
          <p:cNvSpPr/>
          <p:nvPr/>
        </p:nvSpPr>
        <p:spPr>
          <a:xfrm>
            <a:off x="1291929" y="4570400"/>
            <a:ext cx="1056382" cy="427465"/>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69318" tIns="34660" rIns="69318" bIns="34660" anchor="ctr"/>
          <a:lstStyle/>
          <a:p>
            <a:pPr algn="ctr" defTabSz="693185">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693185">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（体験利用）</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3" name="直線矢印コネクタ 172"/>
          <p:cNvCxnSpPr/>
          <p:nvPr/>
        </p:nvCxnSpPr>
        <p:spPr>
          <a:xfrm flipH="1">
            <a:off x="6317427" y="2243556"/>
            <a:ext cx="1641962" cy="6343"/>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flipV="1">
            <a:off x="1820120" y="4534114"/>
            <a:ext cx="59104" cy="14118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endCxn id="65" idx="1"/>
          </p:cNvCxnSpPr>
          <p:nvPr/>
        </p:nvCxnSpPr>
        <p:spPr>
          <a:xfrm flipV="1">
            <a:off x="2269632" y="3613204"/>
            <a:ext cx="1727387" cy="5953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4" name="フリーフォーム 193"/>
          <p:cNvSpPr/>
          <p:nvPr/>
        </p:nvSpPr>
        <p:spPr>
          <a:xfrm>
            <a:off x="4760331" y="2976186"/>
            <a:ext cx="1156990" cy="738781"/>
          </a:xfrm>
          <a:custGeom>
            <a:avLst/>
            <a:gdLst>
              <a:gd name="connsiteX0" fmla="*/ 0 w 1324377"/>
              <a:gd name="connsiteY0" fmla="*/ 772732 h 792050"/>
              <a:gd name="connsiteX1" fmla="*/ 579549 w 1324377"/>
              <a:gd name="connsiteY1" fmla="*/ 785611 h 792050"/>
              <a:gd name="connsiteX2" fmla="*/ 940157 w 1324377"/>
              <a:gd name="connsiteY2" fmla="*/ 734096 h 792050"/>
              <a:gd name="connsiteX3" fmla="*/ 1236372 w 1324377"/>
              <a:gd name="connsiteY3" fmla="*/ 515155 h 792050"/>
              <a:gd name="connsiteX4" fmla="*/ 1313645 w 1324377"/>
              <a:gd name="connsiteY4" fmla="*/ 244699 h 792050"/>
              <a:gd name="connsiteX5" fmla="*/ 1300766 w 1324377"/>
              <a:gd name="connsiteY5" fmla="*/ 0 h 7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377" h="792050">
                <a:moveTo>
                  <a:pt x="0" y="772732"/>
                </a:moveTo>
                <a:cubicBezTo>
                  <a:pt x="211428" y="782391"/>
                  <a:pt x="422856" y="792050"/>
                  <a:pt x="579549" y="785611"/>
                </a:cubicBezTo>
                <a:cubicBezTo>
                  <a:pt x="736242" y="779172"/>
                  <a:pt x="830687" y="779172"/>
                  <a:pt x="940157" y="734096"/>
                </a:cubicBezTo>
                <a:cubicBezTo>
                  <a:pt x="1049627" y="689020"/>
                  <a:pt x="1174124" y="596721"/>
                  <a:pt x="1236372" y="515155"/>
                </a:cubicBezTo>
                <a:cubicBezTo>
                  <a:pt x="1298620" y="433589"/>
                  <a:pt x="1302913" y="330558"/>
                  <a:pt x="1313645" y="244699"/>
                </a:cubicBezTo>
                <a:cubicBezTo>
                  <a:pt x="1324377" y="158840"/>
                  <a:pt x="1312571" y="79420"/>
                  <a:pt x="1300766" y="0"/>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204" name="AutoShape 5" descr="25%"/>
          <p:cNvSpPr>
            <a:spLocks noChangeArrowheads="1"/>
          </p:cNvSpPr>
          <p:nvPr/>
        </p:nvSpPr>
        <p:spPr bwMode="auto">
          <a:xfrm>
            <a:off x="975688" y="810605"/>
            <a:ext cx="7188230" cy="896722"/>
          </a:xfrm>
          <a:prstGeom prst="roundRect">
            <a:avLst>
              <a:gd name="adj" fmla="val 16667"/>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lIns="69318" tIns="34660" rIns="69318" bIns="34660" anchor="ctr"/>
          <a:lstStyle/>
          <a:p>
            <a:pPr defTabSz="693185">
              <a:defRPr/>
            </a:pPr>
            <a:r>
              <a:rPr lang="ja-JP" altLang="en-US" sz="825" dirty="0">
                <a:solidFill>
                  <a:srgbClr val="333399">
                    <a:lumMod val="50000"/>
                  </a:srgbClr>
                </a:solidFill>
                <a:latin typeface="メイリオ" pitchFamily="50" charset="-128"/>
                <a:ea typeface="メイリオ" pitchFamily="50" charset="-128"/>
              </a:rPr>
              <a:t>　</a:t>
            </a:r>
            <a:r>
              <a:rPr lang="ja-JP" altLang="en-US" sz="1200" dirty="0">
                <a:solidFill>
                  <a:srgbClr val="333399">
                    <a:lumMod val="50000"/>
                  </a:srgbClr>
                </a:solidFill>
                <a:latin typeface="ＭＳ Ｐゴシック" panose="020B0600070205080204" pitchFamily="50" charset="-128"/>
                <a:ea typeface="ＭＳ Ｐゴシック" panose="020B0600070205080204" pitchFamily="50" charset="-128"/>
              </a:rPr>
              <a:t>施設入所者等の</a:t>
            </a:r>
            <a:r>
              <a:rPr lang="ja-JP" altLang="ja-JP" sz="1200" dirty="0">
                <a:solidFill>
                  <a:srgbClr val="333399">
                    <a:lumMod val="50000"/>
                  </a:srgbClr>
                </a:solidFill>
                <a:latin typeface="ＭＳ Ｐゴシック" panose="020B0600070205080204" pitchFamily="50" charset="-128"/>
                <a:ea typeface="ＭＳ Ｐゴシック" panose="020B0600070205080204" pitchFamily="50" charset="-128"/>
              </a:rPr>
              <a:t>地域生活への移行を円滑に進めるためには、地域での生活に徐々に慣れていくことが重要であると考えられることから、</a:t>
            </a:r>
            <a:r>
              <a:rPr lang="ja-JP" altLang="ja-JP" sz="1200" b="1" dirty="0">
                <a:solidFill>
                  <a:srgbClr val="333399">
                    <a:lumMod val="50000"/>
                  </a:srgbClr>
                </a:solidFill>
                <a:latin typeface="ＭＳ Ｐゴシック" panose="020B0600070205080204" pitchFamily="50" charset="-128"/>
                <a:ea typeface="ＭＳ Ｐゴシック" panose="020B0600070205080204" pitchFamily="50" charset="-128"/>
              </a:rPr>
              <a:t>入所・入院中の段階から宿泊等の地域生活の体験ができるよう</a:t>
            </a:r>
            <a:r>
              <a:rPr lang="ja-JP" altLang="en-US" sz="1200" b="1" dirty="0">
                <a:solidFill>
                  <a:srgbClr val="333399">
                    <a:lumMod val="50000"/>
                  </a:srgbClr>
                </a:solidFill>
                <a:latin typeface="ＭＳ Ｐゴシック" panose="020B0600070205080204" pitchFamily="50" charset="-128"/>
                <a:ea typeface="ＭＳ Ｐゴシック" panose="020B0600070205080204" pitchFamily="50" charset="-128"/>
              </a:rPr>
              <a:t>グループホーム等の体験入居や体験宿泊、障害福祉サービスの体験利用を</a:t>
            </a:r>
            <a:endParaRPr lang="en-US" altLang="ja-JP" sz="1200" b="1" dirty="0">
              <a:solidFill>
                <a:srgbClr val="333399">
                  <a:lumMod val="50000"/>
                </a:srgbClr>
              </a:solidFill>
              <a:latin typeface="ＭＳ Ｐゴシック" panose="020B0600070205080204" pitchFamily="50" charset="-128"/>
              <a:ea typeface="ＭＳ Ｐゴシック" panose="020B0600070205080204" pitchFamily="50" charset="-128"/>
            </a:endParaRPr>
          </a:p>
          <a:p>
            <a:pPr defTabSz="693185">
              <a:defRPr/>
            </a:pPr>
            <a:r>
              <a:rPr lang="ja-JP" altLang="en-US" sz="1200" b="1" dirty="0">
                <a:solidFill>
                  <a:srgbClr val="333399">
                    <a:lumMod val="50000"/>
                  </a:srgbClr>
                </a:solidFill>
                <a:latin typeface="ＭＳ Ｐゴシック" panose="020B0600070205080204" pitchFamily="50" charset="-128"/>
                <a:ea typeface="ＭＳ Ｐゴシック" panose="020B0600070205080204" pitchFamily="50" charset="-128"/>
              </a:rPr>
              <a:t>促進</a:t>
            </a:r>
            <a:r>
              <a:rPr lang="ja-JP" altLang="en-US" sz="1200" dirty="0">
                <a:solidFill>
                  <a:srgbClr val="333399">
                    <a:lumMod val="50000"/>
                  </a:srgbClr>
                </a:solidFill>
                <a:latin typeface="ＭＳ Ｐゴシック" panose="020B0600070205080204" pitchFamily="50" charset="-128"/>
                <a:ea typeface="ＭＳ Ｐゴシック" panose="020B0600070205080204" pitchFamily="50" charset="-128"/>
              </a:rPr>
              <a:t>。また、グループホームの体験入居については、</a:t>
            </a:r>
            <a:r>
              <a:rPr lang="ja-JP" altLang="en-US" sz="1200" b="1" dirty="0">
                <a:solidFill>
                  <a:srgbClr val="333399">
                    <a:lumMod val="50000"/>
                  </a:srgbClr>
                </a:solidFill>
                <a:latin typeface="ＭＳ Ｐゴシック" panose="020B0600070205080204" pitchFamily="50" charset="-128"/>
                <a:ea typeface="ＭＳ Ｐゴシック" panose="020B0600070205080204" pitchFamily="50" charset="-128"/>
              </a:rPr>
              <a:t>家族と同居しながら自宅で生活する障害者も利用可能</a:t>
            </a:r>
            <a:r>
              <a:rPr lang="ja-JP" altLang="en-US" sz="1200" dirty="0">
                <a:solidFill>
                  <a:srgbClr val="333399">
                    <a:lumMod val="50000"/>
                  </a:srgbClr>
                </a:solidFill>
                <a:latin typeface="ＭＳ Ｐゴシック" panose="020B0600070205080204" pitchFamily="50" charset="-128"/>
                <a:ea typeface="ＭＳ Ｐゴシック" panose="020B0600070205080204" pitchFamily="50" charset="-128"/>
              </a:rPr>
              <a:t>。</a:t>
            </a:r>
            <a:endParaRPr lang="en-US" altLang="ja-JP" sz="1200" dirty="0">
              <a:solidFill>
                <a:srgbClr val="333399">
                  <a:lumMod val="50000"/>
                </a:srgbClr>
              </a:solidFill>
              <a:latin typeface="ＭＳ Ｐゴシック" panose="020B0600070205080204" pitchFamily="50" charset="-128"/>
              <a:ea typeface="ＭＳ Ｐゴシック" panose="020B0600070205080204" pitchFamily="50" charset="-128"/>
            </a:endParaRPr>
          </a:p>
        </p:txBody>
      </p:sp>
      <p:sp>
        <p:nvSpPr>
          <p:cNvPr id="3129" name="テキスト ボックス 221"/>
          <p:cNvSpPr>
            <a:spLocks noChangeArrowheads="1"/>
          </p:cNvSpPr>
          <p:nvPr/>
        </p:nvSpPr>
        <p:spPr bwMode="auto">
          <a:xfrm>
            <a:off x="995264" y="206341"/>
            <a:ext cx="7279146" cy="393650"/>
          </a:xfrm>
          <a:prstGeom prst="bevel">
            <a:avLst>
              <a:gd name="adj" fmla="val 12500"/>
            </a:avLst>
          </a:prstGeom>
          <a:solidFill>
            <a:srgbClr val="FFFF99"/>
          </a:solidFill>
          <a:ln w="3175">
            <a:solidFill>
              <a:schemeClr val="tx1"/>
            </a:solidFill>
            <a:miter lim="800000"/>
            <a:headEnd/>
            <a:tailEnd/>
          </a:ln>
        </p:spPr>
        <p:txBody>
          <a:bodyPr wrap="none" lIns="0" tIns="0" rIns="0" bIns="0" anchor="ctr"/>
          <a:lstStyle/>
          <a:p>
            <a:pPr algn="ctr" defTabSz="1004877"/>
            <a:r>
              <a:rPr lang="ja-JP" altLang="en-US" dirty="0">
                <a:solidFill>
                  <a:srgbClr val="333399">
                    <a:lumMod val="75000"/>
                  </a:srgbClr>
                </a:solidFill>
                <a:latin typeface="Arial"/>
                <a:ea typeface="ＤＦＰ特太ゴシック体" panose="020B0A00010101010101" pitchFamily="50" charset="-128"/>
              </a:rPr>
              <a:t>施設入所者等の地域生活の体験に関する仕組み</a:t>
            </a:r>
          </a:p>
        </p:txBody>
      </p:sp>
      <p:sp>
        <p:nvSpPr>
          <p:cNvPr id="43" name="フリーフォーム 42"/>
          <p:cNvSpPr/>
          <p:nvPr/>
        </p:nvSpPr>
        <p:spPr>
          <a:xfrm>
            <a:off x="6385522" y="2785323"/>
            <a:ext cx="819057" cy="917144"/>
          </a:xfrm>
          <a:custGeom>
            <a:avLst/>
            <a:gdLst>
              <a:gd name="connsiteX0" fmla="*/ 351302 w 557364"/>
              <a:gd name="connsiteY0" fmla="*/ 1043189 h 1043189"/>
              <a:gd name="connsiteX1" fmla="*/ 480091 w 557364"/>
              <a:gd name="connsiteY1" fmla="*/ 965916 h 1043189"/>
              <a:gd name="connsiteX2" fmla="*/ 492970 w 557364"/>
              <a:gd name="connsiteY2" fmla="*/ 927279 h 1043189"/>
              <a:gd name="connsiteX3" fmla="*/ 518727 w 557364"/>
              <a:gd name="connsiteY3" fmla="*/ 875763 h 1043189"/>
              <a:gd name="connsiteX4" fmla="*/ 531606 w 557364"/>
              <a:gd name="connsiteY4" fmla="*/ 824248 h 1043189"/>
              <a:gd name="connsiteX5" fmla="*/ 557364 w 557364"/>
              <a:gd name="connsiteY5" fmla="*/ 746975 h 1043189"/>
              <a:gd name="connsiteX6" fmla="*/ 544485 w 557364"/>
              <a:gd name="connsiteY6" fmla="*/ 695459 h 1043189"/>
              <a:gd name="connsiteX7" fmla="*/ 518727 w 557364"/>
              <a:gd name="connsiteY7" fmla="*/ 618186 h 1043189"/>
              <a:gd name="connsiteX8" fmla="*/ 505848 w 557364"/>
              <a:gd name="connsiteY8" fmla="*/ 579549 h 1043189"/>
              <a:gd name="connsiteX9" fmla="*/ 454333 w 557364"/>
              <a:gd name="connsiteY9" fmla="*/ 502276 h 1043189"/>
              <a:gd name="connsiteX10" fmla="*/ 415696 w 557364"/>
              <a:gd name="connsiteY10" fmla="*/ 425003 h 1043189"/>
              <a:gd name="connsiteX11" fmla="*/ 351302 w 557364"/>
              <a:gd name="connsiteY11" fmla="*/ 347730 h 1043189"/>
              <a:gd name="connsiteX12" fmla="*/ 261150 w 557364"/>
              <a:gd name="connsiteY12" fmla="*/ 244699 h 1043189"/>
              <a:gd name="connsiteX13" fmla="*/ 235392 w 557364"/>
              <a:gd name="connsiteY13" fmla="*/ 206062 h 1043189"/>
              <a:gd name="connsiteX14" fmla="*/ 119482 w 557364"/>
              <a:gd name="connsiteY14" fmla="*/ 90152 h 1043189"/>
              <a:gd name="connsiteX15" fmla="*/ 42209 w 557364"/>
              <a:gd name="connsiteY15" fmla="*/ 38637 h 1043189"/>
              <a:gd name="connsiteX16" fmla="*/ 3572 w 557364"/>
              <a:gd name="connsiteY16" fmla="*/ 0 h 104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364" h="1043189">
                <a:moveTo>
                  <a:pt x="351302" y="1043189"/>
                </a:moveTo>
                <a:cubicBezTo>
                  <a:pt x="444549" y="981023"/>
                  <a:pt x="400886" y="1005517"/>
                  <a:pt x="480091" y="965916"/>
                </a:cubicBezTo>
                <a:cubicBezTo>
                  <a:pt x="484384" y="953037"/>
                  <a:pt x="487622" y="939757"/>
                  <a:pt x="492970" y="927279"/>
                </a:cubicBezTo>
                <a:cubicBezTo>
                  <a:pt x="500533" y="909633"/>
                  <a:pt x="511986" y="893739"/>
                  <a:pt x="518727" y="875763"/>
                </a:cubicBezTo>
                <a:cubicBezTo>
                  <a:pt x="524942" y="859190"/>
                  <a:pt x="526520" y="841202"/>
                  <a:pt x="531606" y="824248"/>
                </a:cubicBezTo>
                <a:cubicBezTo>
                  <a:pt x="539408" y="798242"/>
                  <a:pt x="557364" y="746975"/>
                  <a:pt x="557364" y="746975"/>
                </a:cubicBezTo>
                <a:cubicBezTo>
                  <a:pt x="553071" y="729803"/>
                  <a:pt x="549571" y="712413"/>
                  <a:pt x="544485" y="695459"/>
                </a:cubicBezTo>
                <a:cubicBezTo>
                  <a:pt x="536683" y="669453"/>
                  <a:pt x="527313" y="643944"/>
                  <a:pt x="518727" y="618186"/>
                </a:cubicBezTo>
                <a:lnTo>
                  <a:pt x="505848" y="579549"/>
                </a:lnTo>
                <a:cubicBezTo>
                  <a:pt x="496059" y="550181"/>
                  <a:pt x="471505" y="528034"/>
                  <a:pt x="454333" y="502276"/>
                </a:cubicBezTo>
                <a:cubicBezTo>
                  <a:pt x="380518" y="391554"/>
                  <a:pt x="469013" y="531638"/>
                  <a:pt x="415696" y="425003"/>
                </a:cubicBezTo>
                <a:cubicBezTo>
                  <a:pt x="388080" y="369771"/>
                  <a:pt x="391183" y="399005"/>
                  <a:pt x="351302" y="347730"/>
                </a:cubicBezTo>
                <a:cubicBezTo>
                  <a:pt x="270395" y="243707"/>
                  <a:pt x="335947" y="294563"/>
                  <a:pt x="261150" y="244699"/>
                </a:cubicBezTo>
                <a:cubicBezTo>
                  <a:pt x="252564" y="231820"/>
                  <a:pt x="245675" y="217631"/>
                  <a:pt x="235392" y="206062"/>
                </a:cubicBezTo>
                <a:lnTo>
                  <a:pt x="119482" y="90152"/>
                </a:lnTo>
                <a:cubicBezTo>
                  <a:pt x="97592" y="68262"/>
                  <a:pt x="67967" y="55809"/>
                  <a:pt x="42209" y="38637"/>
                </a:cubicBezTo>
                <a:cubicBezTo>
                  <a:pt x="0" y="10498"/>
                  <a:pt x="3572" y="28358"/>
                  <a:pt x="3572"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3132" name="Text Box 8"/>
          <p:cNvSpPr txBox="1">
            <a:spLocks noChangeArrowheads="1"/>
          </p:cNvSpPr>
          <p:nvPr/>
        </p:nvSpPr>
        <p:spPr bwMode="auto">
          <a:xfrm>
            <a:off x="6898888" y="3366665"/>
            <a:ext cx="1352387" cy="246539"/>
          </a:xfrm>
          <a:prstGeom prst="rect">
            <a:avLst/>
          </a:prstGeom>
          <a:solidFill>
            <a:schemeClr val="bg1"/>
          </a:solidFill>
          <a:ln w="9525">
            <a:noFill/>
            <a:miter lim="800000"/>
            <a:headEnd/>
            <a:tailEnd/>
          </a:ln>
        </p:spPr>
        <p:txBody>
          <a:bodyPr lIns="69294" tIns="34647" rIns="69294" bIns="34647"/>
          <a:lstStyle/>
          <a:p>
            <a:pPr algn="ctr" defTabSz="693185" eaLnBrk="0" hangingPunct="0"/>
            <a:r>
              <a:rPr kumimoji="0" lang="ja-JP" altLang="en-US" sz="1200" dirty="0">
                <a:solidFill>
                  <a:srgbClr val="000000"/>
                </a:solidFill>
                <a:latin typeface="Century" pitchFamily="18" charset="0"/>
                <a:ea typeface="HGPｺﾞｼｯｸM" pitchFamily="50" charset="-128"/>
              </a:rPr>
              <a:t>地域生活へ移行</a:t>
            </a:r>
          </a:p>
        </p:txBody>
      </p:sp>
      <p:pic>
        <p:nvPicPr>
          <p:cNvPr id="3133" name="図 44" descr="MC900445564.WMF"/>
          <p:cNvPicPr>
            <a:picLocks noChangeAspect="1"/>
          </p:cNvPicPr>
          <p:nvPr/>
        </p:nvPicPr>
        <p:blipFill>
          <a:blip r:embed="rId6" cstate="print"/>
          <a:srcRect/>
          <a:stretch>
            <a:fillRect/>
          </a:stretch>
        </p:blipFill>
        <p:spPr bwMode="auto">
          <a:xfrm>
            <a:off x="7318403" y="2932163"/>
            <a:ext cx="336650" cy="456009"/>
          </a:xfrm>
          <a:prstGeom prst="rect">
            <a:avLst/>
          </a:prstGeom>
          <a:noFill/>
          <a:ln w="9525">
            <a:noFill/>
            <a:miter lim="800000"/>
            <a:headEnd/>
            <a:tailEnd/>
          </a:ln>
        </p:spPr>
      </p:pic>
      <p:pic>
        <p:nvPicPr>
          <p:cNvPr id="3134" name="Picture 67"/>
          <p:cNvPicPr>
            <a:picLocks noChangeAspect="1" noChangeArrowheads="1"/>
          </p:cNvPicPr>
          <p:nvPr/>
        </p:nvPicPr>
        <p:blipFill>
          <a:blip r:embed="rId7" cstate="print"/>
          <a:srcRect/>
          <a:stretch>
            <a:fillRect/>
          </a:stretch>
        </p:blipFill>
        <p:spPr bwMode="auto">
          <a:xfrm>
            <a:off x="1325902" y="1991874"/>
            <a:ext cx="849961" cy="647893"/>
          </a:xfrm>
          <a:prstGeom prst="rect">
            <a:avLst/>
          </a:prstGeom>
          <a:noFill/>
          <a:ln w="9525">
            <a:noFill/>
            <a:miter lim="800000"/>
            <a:headEnd/>
            <a:tailEnd/>
          </a:ln>
        </p:spPr>
      </p:pic>
      <p:cxnSp>
        <p:nvCxnSpPr>
          <p:cNvPr id="49" name="直線コネクタ 48"/>
          <p:cNvCxnSpPr/>
          <p:nvPr/>
        </p:nvCxnSpPr>
        <p:spPr>
          <a:xfrm>
            <a:off x="2202566" y="2514221"/>
            <a:ext cx="1140217"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円弧 70"/>
          <p:cNvSpPr/>
          <p:nvPr/>
        </p:nvSpPr>
        <p:spPr>
          <a:xfrm rot="9645752">
            <a:off x="993974" y="4658570"/>
            <a:ext cx="175419" cy="216694"/>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76" name="円弧 75"/>
          <p:cNvSpPr/>
          <p:nvPr/>
        </p:nvSpPr>
        <p:spPr>
          <a:xfrm rot="288763">
            <a:off x="3239592" y="2513064"/>
            <a:ext cx="175419" cy="216694"/>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77" name="円弧 76"/>
          <p:cNvSpPr/>
          <p:nvPr/>
        </p:nvSpPr>
        <p:spPr>
          <a:xfrm rot="15298665">
            <a:off x="1028453" y="2453466"/>
            <a:ext cx="161925" cy="233462"/>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cxnSp>
        <p:nvCxnSpPr>
          <p:cNvPr id="79" name="直線コネクタ 78"/>
          <p:cNvCxnSpPr/>
          <p:nvPr/>
        </p:nvCxnSpPr>
        <p:spPr>
          <a:xfrm flipV="1">
            <a:off x="1120385" y="2484287"/>
            <a:ext cx="171543" cy="1361"/>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995264" y="2622571"/>
            <a:ext cx="0" cy="2159794"/>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097180" y="4872849"/>
            <a:ext cx="229592"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616028" y="3800693"/>
            <a:ext cx="204092" cy="804011"/>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413721" y="2647605"/>
            <a:ext cx="0" cy="1025128"/>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5" name="フリーフォーム 194"/>
          <p:cNvSpPr/>
          <p:nvPr/>
        </p:nvSpPr>
        <p:spPr>
          <a:xfrm>
            <a:off x="4913276" y="3714833"/>
            <a:ext cx="1523308" cy="159271"/>
          </a:xfrm>
          <a:custGeom>
            <a:avLst/>
            <a:gdLst>
              <a:gd name="connsiteX0" fmla="*/ 0 w 2640169"/>
              <a:gd name="connsiteY0" fmla="*/ 0 h 345583"/>
              <a:gd name="connsiteX1" fmla="*/ 25757 w 2640169"/>
              <a:gd name="connsiteY1" fmla="*/ 296214 h 345583"/>
              <a:gd name="connsiteX2" fmla="*/ 103031 w 2640169"/>
              <a:gd name="connsiteY2" fmla="*/ 296214 h 345583"/>
              <a:gd name="connsiteX3" fmla="*/ 2640169 w 2640169"/>
              <a:gd name="connsiteY3" fmla="*/ 309093 h 345583"/>
            </a:gdLst>
            <a:ahLst/>
            <a:cxnLst>
              <a:cxn ang="0">
                <a:pos x="connsiteX0" y="connsiteY0"/>
              </a:cxn>
              <a:cxn ang="0">
                <a:pos x="connsiteX1" y="connsiteY1"/>
              </a:cxn>
              <a:cxn ang="0">
                <a:pos x="connsiteX2" y="connsiteY2"/>
              </a:cxn>
              <a:cxn ang="0">
                <a:pos x="connsiteX3" y="connsiteY3"/>
              </a:cxn>
            </a:cxnLst>
            <a:rect l="l" t="t" r="r" b="b"/>
            <a:pathLst>
              <a:path w="2640169" h="345583">
                <a:moveTo>
                  <a:pt x="0" y="0"/>
                </a:moveTo>
                <a:cubicBezTo>
                  <a:pt x="4292" y="123422"/>
                  <a:pt x="8585" y="246845"/>
                  <a:pt x="25757" y="296214"/>
                </a:cubicBezTo>
                <a:cubicBezTo>
                  <a:pt x="42929" y="345583"/>
                  <a:pt x="103031" y="296214"/>
                  <a:pt x="103031" y="296214"/>
                </a:cubicBezTo>
                <a:lnTo>
                  <a:pt x="2640169" y="309093"/>
                </a:ln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pic>
        <p:nvPicPr>
          <p:cNvPr id="3125" name="Picture 5" descr="MCj04247600000[1]"/>
          <p:cNvPicPr>
            <a:picLocks noChangeAspect="1" noChangeArrowheads="1"/>
          </p:cNvPicPr>
          <p:nvPr/>
        </p:nvPicPr>
        <p:blipFill>
          <a:blip r:embed="rId8" cstate="print"/>
          <a:srcRect/>
          <a:stretch>
            <a:fillRect/>
          </a:stretch>
        </p:blipFill>
        <p:spPr bwMode="auto">
          <a:xfrm>
            <a:off x="6455573" y="3539223"/>
            <a:ext cx="566241" cy="566738"/>
          </a:xfrm>
          <a:prstGeom prst="rect">
            <a:avLst/>
          </a:prstGeom>
          <a:noFill/>
          <a:ln w="9525">
            <a:noFill/>
            <a:miter lim="800000"/>
            <a:headEnd/>
            <a:tailEnd/>
          </a:ln>
        </p:spPr>
      </p:pic>
      <p:sp>
        <p:nvSpPr>
          <p:cNvPr id="42" name="フリーフォーム 41"/>
          <p:cNvSpPr/>
          <p:nvPr/>
        </p:nvSpPr>
        <p:spPr>
          <a:xfrm rot="1270925">
            <a:off x="7426351" y="2726616"/>
            <a:ext cx="810019" cy="1292275"/>
          </a:xfrm>
          <a:custGeom>
            <a:avLst/>
            <a:gdLst>
              <a:gd name="connsiteX0" fmla="*/ 0 w 811369"/>
              <a:gd name="connsiteY0" fmla="*/ 1481071 h 1496959"/>
              <a:gd name="connsiteX1" fmla="*/ 180305 w 811369"/>
              <a:gd name="connsiteY1" fmla="*/ 1493950 h 1496959"/>
              <a:gd name="connsiteX2" fmla="*/ 257578 w 811369"/>
              <a:gd name="connsiteY2" fmla="*/ 1468192 h 1496959"/>
              <a:gd name="connsiteX3" fmla="*/ 296214 w 811369"/>
              <a:gd name="connsiteY3" fmla="*/ 1455313 h 1496959"/>
              <a:gd name="connsiteX4" fmla="*/ 334851 w 811369"/>
              <a:gd name="connsiteY4" fmla="*/ 1442434 h 1496959"/>
              <a:gd name="connsiteX5" fmla="*/ 386366 w 811369"/>
              <a:gd name="connsiteY5" fmla="*/ 1416677 h 1496959"/>
              <a:gd name="connsiteX6" fmla="*/ 425003 w 811369"/>
              <a:gd name="connsiteY6" fmla="*/ 1390919 h 1496959"/>
              <a:gd name="connsiteX7" fmla="*/ 463640 w 811369"/>
              <a:gd name="connsiteY7" fmla="*/ 1378040 h 1496959"/>
              <a:gd name="connsiteX8" fmla="*/ 489397 w 811369"/>
              <a:gd name="connsiteY8" fmla="*/ 1339403 h 1496959"/>
              <a:gd name="connsiteX9" fmla="*/ 566671 w 811369"/>
              <a:gd name="connsiteY9" fmla="*/ 1287888 h 1496959"/>
              <a:gd name="connsiteX10" fmla="*/ 592428 w 811369"/>
              <a:gd name="connsiteY10" fmla="*/ 1249251 h 1496959"/>
              <a:gd name="connsiteX11" fmla="*/ 656823 w 811369"/>
              <a:gd name="connsiteY11" fmla="*/ 1171978 h 1496959"/>
              <a:gd name="connsiteX12" fmla="*/ 669702 w 811369"/>
              <a:gd name="connsiteY12" fmla="*/ 1133341 h 1496959"/>
              <a:gd name="connsiteX13" fmla="*/ 695459 w 811369"/>
              <a:gd name="connsiteY13" fmla="*/ 1094705 h 1496959"/>
              <a:gd name="connsiteX14" fmla="*/ 746975 w 811369"/>
              <a:gd name="connsiteY14" fmla="*/ 965916 h 1496959"/>
              <a:gd name="connsiteX15" fmla="*/ 759854 w 811369"/>
              <a:gd name="connsiteY15" fmla="*/ 927279 h 1496959"/>
              <a:gd name="connsiteX16" fmla="*/ 772733 w 811369"/>
              <a:gd name="connsiteY16" fmla="*/ 888643 h 1496959"/>
              <a:gd name="connsiteX17" fmla="*/ 785612 w 811369"/>
              <a:gd name="connsiteY17" fmla="*/ 759854 h 1496959"/>
              <a:gd name="connsiteX18" fmla="*/ 811369 w 811369"/>
              <a:gd name="connsiteY18" fmla="*/ 579550 h 1496959"/>
              <a:gd name="connsiteX19" fmla="*/ 798490 w 811369"/>
              <a:gd name="connsiteY19" fmla="*/ 450761 h 1496959"/>
              <a:gd name="connsiteX20" fmla="*/ 785612 w 811369"/>
              <a:gd name="connsiteY20" fmla="*/ 399246 h 1496959"/>
              <a:gd name="connsiteX21" fmla="*/ 759854 w 811369"/>
              <a:gd name="connsiteY21" fmla="*/ 180305 h 1496959"/>
              <a:gd name="connsiteX22" fmla="*/ 746975 w 811369"/>
              <a:gd name="connsiteY22" fmla="*/ 115910 h 1496959"/>
              <a:gd name="connsiteX23" fmla="*/ 746975 w 811369"/>
              <a:gd name="connsiteY23" fmla="*/ 0 h 149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369" h="1496959">
                <a:moveTo>
                  <a:pt x="0" y="1481071"/>
                </a:moveTo>
                <a:cubicBezTo>
                  <a:pt x="60102" y="1485364"/>
                  <a:pt x="120125" y="1496959"/>
                  <a:pt x="180305" y="1493950"/>
                </a:cubicBezTo>
                <a:cubicBezTo>
                  <a:pt x="207422" y="1492594"/>
                  <a:pt x="231820" y="1476778"/>
                  <a:pt x="257578" y="1468192"/>
                </a:cubicBezTo>
                <a:lnTo>
                  <a:pt x="296214" y="1455313"/>
                </a:lnTo>
                <a:cubicBezTo>
                  <a:pt x="309093" y="1451020"/>
                  <a:pt x="322709" y="1448505"/>
                  <a:pt x="334851" y="1442434"/>
                </a:cubicBezTo>
                <a:cubicBezTo>
                  <a:pt x="352023" y="1433848"/>
                  <a:pt x="369697" y="1426202"/>
                  <a:pt x="386366" y="1416677"/>
                </a:cubicBezTo>
                <a:cubicBezTo>
                  <a:pt x="399805" y="1408997"/>
                  <a:pt x="411158" y="1397841"/>
                  <a:pt x="425003" y="1390919"/>
                </a:cubicBezTo>
                <a:cubicBezTo>
                  <a:pt x="437145" y="1384848"/>
                  <a:pt x="450761" y="1382333"/>
                  <a:pt x="463640" y="1378040"/>
                </a:cubicBezTo>
                <a:cubicBezTo>
                  <a:pt x="472226" y="1365161"/>
                  <a:pt x="477310" y="1349072"/>
                  <a:pt x="489397" y="1339403"/>
                </a:cubicBezTo>
                <a:cubicBezTo>
                  <a:pt x="592571" y="1256862"/>
                  <a:pt x="455032" y="1421856"/>
                  <a:pt x="566671" y="1287888"/>
                </a:cubicBezTo>
                <a:cubicBezTo>
                  <a:pt x="576580" y="1275997"/>
                  <a:pt x="582519" y="1261142"/>
                  <a:pt x="592428" y="1249251"/>
                </a:cubicBezTo>
                <a:cubicBezTo>
                  <a:pt x="628034" y="1206523"/>
                  <a:pt x="632839" y="1219945"/>
                  <a:pt x="656823" y="1171978"/>
                </a:cubicBezTo>
                <a:cubicBezTo>
                  <a:pt x="662894" y="1159836"/>
                  <a:pt x="663631" y="1145483"/>
                  <a:pt x="669702" y="1133341"/>
                </a:cubicBezTo>
                <a:cubicBezTo>
                  <a:pt x="676624" y="1119497"/>
                  <a:pt x="687780" y="1108144"/>
                  <a:pt x="695459" y="1094705"/>
                </a:cubicBezTo>
                <a:cubicBezTo>
                  <a:pt x="725779" y="1041644"/>
                  <a:pt x="725865" y="1029244"/>
                  <a:pt x="746975" y="965916"/>
                </a:cubicBezTo>
                <a:lnTo>
                  <a:pt x="759854" y="927279"/>
                </a:lnTo>
                <a:lnTo>
                  <a:pt x="772733" y="888643"/>
                </a:lnTo>
                <a:cubicBezTo>
                  <a:pt x="777026" y="845713"/>
                  <a:pt x="780261" y="802665"/>
                  <a:pt x="785612" y="759854"/>
                </a:cubicBezTo>
                <a:cubicBezTo>
                  <a:pt x="793142" y="699611"/>
                  <a:pt x="811369" y="579550"/>
                  <a:pt x="811369" y="579550"/>
                </a:cubicBezTo>
                <a:cubicBezTo>
                  <a:pt x="807076" y="536620"/>
                  <a:pt x="804591" y="493471"/>
                  <a:pt x="798490" y="450761"/>
                </a:cubicBezTo>
                <a:cubicBezTo>
                  <a:pt x="795987" y="433239"/>
                  <a:pt x="788522" y="416705"/>
                  <a:pt x="785612" y="399246"/>
                </a:cubicBezTo>
                <a:cubicBezTo>
                  <a:pt x="773571" y="327000"/>
                  <a:pt x="770198" y="252711"/>
                  <a:pt x="759854" y="180305"/>
                </a:cubicBezTo>
                <a:cubicBezTo>
                  <a:pt x="756758" y="158635"/>
                  <a:pt x="748535" y="137744"/>
                  <a:pt x="746975" y="115910"/>
                </a:cubicBezTo>
                <a:cubicBezTo>
                  <a:pt x="744222" y="77372"/>
                  <a:pt x="746975" y="38637"/>
                  <a:pt x="746975"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66" name="角丸四角形 65"/>
          <p:cNvSpPr/>
          <p:nvPr/>
        </p:nvSpPr>
        <p:spPr>
          <a:xfrm>
            <a:off x="6674751" y="2027816"/>
            <a:ext cx="1016781" cy="413932"/>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34660" rIns="0" bIns="34660" anchor="ctr"/>
          <a:lstStyle/>
          <a:p>
            <a:pPr algn="ctr" defTabSz="693185">
              <a:defRPr/>
            </a:pPr>
            <a:r>
              <a:rPr lang="ja-JP" altLang="en-US"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グループホーム</a:t>
            </a:r>
            <a:endParaRPr lang="en-US" altLang="ja-JP"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defTabSz="693185">
              <a:defRPr/>
            </a:pPr>
            <a:r>
              <a:rPr lang="ja-JP" altLang="en-US"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の体験入居</a:t>
            </a:r>
            <a:endParaRPr lang="en-US" altLang="ja-JP"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18" name="Picture 32" descr="ベッドメイキング/介護福祉士さん 風呂場/出迎え/スタッフ/食事の用意 無料クリップアート/フリーイラスト素材"/>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40000"/>
                    </a14:imgEffect>
                  </a14:imgLayer>
                </a14:imgProps>
              </a:ext>
            </a:extLst>
          </a:blip>
          <a:srcRect/>
          <a:stretch>
            <a:fillRect/>
          </a:stretch>
        </p:blipFill>
        <p:spPr bwMode="auto">
          <a:xfrm>
            <a:off x="2704079" y="4163313"/>
            <a:ext cx="1265634" cy="736017"/>
          </a:xfrm>
          <a:prstGeom prst="rect">
            <a:avLst/>
          </a:prstGeom>
          <a:ln>
            <a:noFill/>
          </a:ln>
          <a:effectLst>
            <a:glow rad="127000">
              <a:schemeClr val="bg1"/>
            </a:glow>
            <a:softEdge rad="112500"/>
          </a:effectLst>
        </p:spPr>
      </p:pic>
      <p:sp>
        <p:nvSpPr>
          <p:cNvPr id="57" name="フリーフォーム 56"/>
          <p:cNvSpPr/>
          <p:nvPr/>
        </p:nvSpPr>
        <p:spPr>
          <a:xfrm>
            <a:off x="2292648" y="4837131"/>
            <a:ext cx="1577275" cy="482080"/>
          </a:xfrm>
          <a:custGeom>
            <a:avLst/>
            <a:gdLst>
              <a:gd name="connsiteX0" fmla="*/ 0 w 1223683"/>
              <a:gd name="connsiteY0" fmla="*/ 22412 h 950259"/>
              <a:gd name="connsiteX1" fmla="*/ 524436 w 1223683"/>
              <a:gd name="connsiteY1" fmla="*/ 22412 h 950259"/>
              <a:gd name="connsiteX2" fmla="*/ 672353 w 1223683"/>
              <a:gd name="connsiteY2" fmla="*/ 156883 h 950259"/>
              <a:gd name="connsiteX3" fmla="*/ 658906 w 1223683"/>
              <a:gd name="connsiteY3" fmla="*/ 775448 h 950259"/>
              <a:gd name="connsiteX4" fmla="*/ 779930 w 1223683"/>
              <a:gd name="connsiteY4" fmla="*/ 923365 h 950259"/>
              <a:gd name="connsiteX5" fmla="*/ 1223683 w 1223683"/>
              <a:gd name="connsiteY5" fmla="*/ 936812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83" h="950259">
                <a:moveTo>
                  <a:pt x="0" y="22412"/>
                </a:moveTo>
                <a:cubicBezTo>
                  <a:pt x="206188" y="11206"/>
                  <a:pt x="412377" y="0"/>
                  <a:pt x="524436" y="22412"/>
                </a:cubicBezTo>
                <a:cubicBezTo>
                  <a:pt x="636495" y="44824"/>
                  <a:pt x="649941" y="31377"/>
                  <a:pt x="672353" y="156883"/>
                </a:cubicBezTo>
                <a:cubicBezTo>
                  <a:pt x="694765" y="282389"/>
                  <a:pt x="640977" y="647701"/>
                  <a:pt x="658906" y="775448"/>
                </a:cubicBezTo>
                <a:cubicBezTo>
                  <a:pt x="676835" y="903195"/>
                  <a:pt x="685801" y="896471"/>
                  <a:pt x="779930" y="923365"/>
                </a:cubicBezTo>
                <a:cubicBezTo>
                  <a:pt x="874060" y="950259"/>
                  <a:pt x="1048871" y="943535"/>
                  <a:pt x="1223683" y="936812"/>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3128" name="AutoShape 102"/>
          <p:cNvSpPr>
            <a:spLocks noChangeArrowheads="1"/>
          </p:cNvSpPr>
          <p:nvPr/>
        </p:nvSpPr>
        <p:spPr bwMode="auto">
          <a:xfrm>
            <a:off x="2630788" y="4871393"/>
            <a:ext cx="761007" cy="296466"/>
          </a:xfrm>
          <a:prstGeom prst="roundRect">
            <a:avLst>
              <a:gd name="adj" fmla="val 16667"/>
            </a:avLst>
          </a:prstGeom>
          <a:noFill/>
          <a:ln w="9525">
            <a:noFill/>
            <a:round/>
            <a:headEnd/>
            <a:tailEnd/>
          </a:ln>
        </p:spPr>
        <p:txBody>
          <a:bodyPr wrap="none" lIns="69318" tIns="34660" rIns="69318" bIns="34660" anchor="ctr"/>
          <a:lstStyle/>
          <a:p>
            <a:pPr algn="ctr" defTabSz="693185"/>
            <a:r>
              <a:rPr lang="ja-JP" altLang="en-US" sz="1100" dirty="0">
                <a:solidFill>
                  <a:srgbClr val="000000"/>
                </a:solidFill>
                <a:latin typeface="メイリオ" pitchFamily="50" charset="-128"/>
                <a:ea typeface="メイリオ" pitchFamily="50" charset="-128"/>
              </a:rPr>
              <a:t>地域移行支援事業所</a:t>
            </a:r>
          </a:p>
        </p:txBody>
      </p:sp>
      <p:sp>
        <p:nvSpPr>
          <p:cNvPr id="7" name="正方形/長方形 6"/>
          <p:cNvSpPr/>
          <p:nvPr/>
        </p:nvSpPr>
        <p:spPr>
          <a:xfrm>
            <a:off x="6385522" y="6048542"/>
            <a:ext cx="2339103"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出典：厚生労働省（一部改変）</a:t>
            </a:r>
          </a:p>
        </p:txBody>
      </p:sp>
      <p:sp>
        <p:nvSpPr>
          <p:cNvPr id="3" name="スライド番号プレースホルダー 2">
            <a:extLst>
              <a:ext uri="{FF2B5EF4-FFF2-40B4-BE49-F238E27FC236}">
                <a16:creationId xmlns:a16="http://schemas.microsoft.com/office/drawing/2014/main" xmlns="" id="{D430D9D3-8A01-497A-9331-07FCE0622B1E}"/>
              </a:ext>
            </a:extLst>
          </p:cNvPr>
          <p:cNvSpPr>
            <a:spLocks noGrp="1"/>
          </p:cNvSpPr>
          <p:nvPr>
            <p:ph type="sldNum" sz="quarter" idx="12"/>
          </p:nvPr>
        </p:nvSpPr>
        <p:spPr/>
        <p:txBody>
          <a:bodyPr/>
          <a:lstStyle/>
          <a:p>
            <a:pPr>
              <a:defRPr/>
            </a:pPr>
            <a:fld id="{F90A3C79-1AFD-481B-B685-7933BCD0898B}" type="slidenum">
              <a:rPr lang="en-US" altLang="ja-JP" smtClean="0"/>
              <a:pPr>
                <a:defRPr/>
              </a:pPr>
              <a:t>19</a:t>
            </a:fld>
            <a:endParaRPr lang="en-US" altLang="ja-JP"/>
          </a:p>
        </p:txBody>
      </p:sp>
      <p:sp>
        <p:nvSpPr>
          <p:cNvPr id="4" name="フッター プレースホルダー 3">
            <a:extLst>
              <a:ext uri="{FF2B5EF4-FFF2-40B4-BE49-F238E27FC236}">
                <a16:creationId xmlns:a16="http://schemas.microsoft.com/office/drawing/2014/main" xmlns="" id="{4E301C6A-1725-408D-9D8B-AA9C223DD2C7}"/>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85876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本科目のねらい</a:t>
            </a:r>
          </a:p>
        </p:txBody>
      </p:sp>
      <p:sp>
        <p:nvSpPr>
          <p:cNvPr id="3" name="コンテンツ プレースホルダー 2"/>
          <p:cNvSpPr>
            <a:spLocks noGrp="1"/>
          </p:cNvSpPr>
          <p:nvPr>
            <p:ph idx="1"/>
          </p:nvPr>
        </p:nvSpPr>
        <p:spPr>
          <a:xfrm>
            <a:off x="457200" y="1417638"/>
            <a:ext cx="8229600" cy="4525963"/>
          </a:xfrm>
        </p:spPr>
        <p:txBody>
          <a:bodyPr/>
          <a:lstStyle/>
          <a:p>
            <a:r>
              <a:rPr lang="ja-JP" altLang="en-US" sz="2800" dirty="0"/>
              <a:t>多様な障害者を支援するために、医療・保健・福祉・介護・教育・労働・司法・行政等の多職種協働について理解を深める</a:t>
            </a:r>
            <a:endParaRPr lang="en-US" altLang="ja-JP" sz="2800" dirty="0"/>
          </a:p>
          <a:p>
            <a:r>
              <a:rPr kumimoji="1" lang="ja-JP" altLang="en-US" sz="2800" dirty="0"/>
              <a:t>多職種協働（チームアプローチ）が円滑に機能するための技術向上を図り主任相談支援専門員としての役割が理解できる</a:t>
            </a:r>
            <a:endParaRPr kumimoji="1" lang="en-US" altLang="ja-JP" sz="2800" dirty="0"/>
          </a:p>
          <a:p>
            <a:r>
              <a:rPr lang="ja-JP" altLang="en-US" sz="2800" dirty="0"/>
              <a:t>利用者中心の支援を根本に多職種協働（チームアプローチ）の意義を学び実践できる</a:t>
            </a:r>
            <a:endParaRPr lang="en-US" altLang="ja-JP" sz="2800" dirty="0"/>
          </a:p>
          <a:p>
            <a:r>
              <a:rPr kumimoji="1" lang="ja-JP" altLang="en-US" sz="2800" dirty="0"/>
              <a:t>コミュニティワークを基本として個別支援と地域づくりに関与できる</a:t>
            </a:r>
          </a:p>
        </p:txBody>
      </p:sp>
      <p:sp>
        <p:nvSpPr>
          <p:cNvPr id="4" name="スライド番号プレースホルダー 3">
            <a:extLst>
              <a:ext uri="{FF2B5EF4-FFF2-40B4-BE49-F238E27FC236}">
                <a16:creationId xmlns:a16="http://schemas.microsoft.com/office/drawing/2014/main" xmlns="" id="{1890BF53-6FA6-44F0-AFE6-AB50946162C3}"/>
              </a:ext>
            </a:extLst>
          </p:cNvPr>
          <p:cNvSpPr>
            <a:spLocks noGrp="1"/>
          </p:cNvSpPr>
          <p:nvPr>
            <p:ph type="sldNum" sz="quarter" idx="12"/>
          </p:nvPr>
        </p:nvSpPr>
        <p:spPr/>
        <p:txBody>
          <a:bodyPr/>
          <a:lstStyle/>
          <a:p>
            <a:pPr>
              <a:defRPr/>
            </a:pPr>
            <a:fld id="{804D6B79-3AEB-42FE-A736-A41F7AEA0445}" type="slidenum">
              <a:rPr lang="en-US" altLang="ja-JP" smtClean="0"/>
              <a:pPr>
                <a:defRPr/>
              </a:pPr>
              <a:t>2</a:t>
            </a:fld>
            <a:endParaRPr lang="en-US" altLang="ja-JP"/>
          </a:p>
        </p:txBody>
      </p:sp>
      <p:sp>
        <p:nvSpPr>
          <p:cNvPr id="6" name="フッター プレースホルダー 5">
            <a:extLst>
              <a:ext uri="{FF2B5EF4-FFF2-40B4-BE49-F238E27FC236}">
                <a16:creationId xmlns:a16="http://schemas.microsoft.com/office/drawing/2014/main" xmlns="" id="{2659F1A1-766E-4833-B0DD-BE3E7AE53E95}"/>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96100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6848729" y="3429012"/>
            <a:ext cx="1512000" cy="731077"/>
          </a:xfrm>
          <a:prstGeom prst="rect">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lIns="84315" tIns="42160" rIns="84315" bIns="42160" rtlCol="0" anchor="ctr"/>
          <a:lstStyle/>
          <a:p>
            <a:pPr marL="66392" indent="-421589" fontAlgn="auto">
              <a:spcBef>
                <a:spcPts val="0"/>
              </a:spcBef>
              <a:spcAft>
                <a:spcPts val="0"/>
              </a:spcAft>
            </a:pPr>
            <a:r>
              <a:rPr lang="ja-JP" altLang="en-US" sz="1108" dirty="0">
                <a:solidFill>
                  <a:prstClr val="black"/>
                </a:solidFill>
              </a:rPr>
              <a:t>・遅刻や欠勤の増加</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・業務中の居眠り</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・身だしなみの乱れ</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・薬の飲み忘れ</a:t>
            </a:r>
            <a:endParaRPr lang="en-US" altLang="ja-JP" sz="1108" dirty="0">
              <a:solidFill>
                <a:prstClr val="black"/>
              </a:solidFill>
            </a:endParaRPr>
          </a:p>
        </p:txBody>
      </p:sp>
      <p:sp>
        <p:nvSpPr>
          <p:cNvPr id="63" name="正方形/長方形 62"/>
          <p:cNvSpPr/>
          <p:nvPr/>
        </p:nvSpPr>
        <p:spPr>
          <a:xfrm>
            <a:off x="6599485" y="4193426"/>
            <a:ext cx="2160000" cy="664578"/>
          </a:xfrm>
          <a:prstGeom prst="rect">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rPr>
              <a:t>企業等</a:t>
            </a:r>
            <a:endParaRPr lang="en-US" altLang="ja-JP" sz="1477" b="1" dirty="0">
              <a:solidFill>
                <a:prstClr val="black"/>
              </a:solidFill>
            </a:endParaRPr>
          </a:p>
        </p:txBody>
      </p:sp>
      <p:sp>
        <p:nvSpPr>
          <p:cNvPr id="14" name="角丸四角形 13"/>
          <p:cNvSpPr/>
          <p:nvPr/>
        </p:nvSpPr>
        <p:spPr>
          <a:xfrm>
            <a:off x="251569" y="3528705"/>
            <a:ext cx="2658575" cy="2957867"/>
          </a:xfrm>
          <a:prstGeom prst="roundRect">
            <a:avLst>
              <a:gd name="adj" fmla="val 5919"/>
            </a:avLst>
          </a:prstGeom>
        </p:spPr>
        <p:style>
          <a:lnRef idx="1">
            <a:schemeClr val="accent6"/>
          </a:lnRef>
          <a:fillRef idx="2">
            <a:schemeClr val="accent6"/>
          </a:fillRef>
          <a:effectRef idx="1">
            <a:schemeClr val="accent6"/>
          </a:effectRef>
          <a:fontRef idx="minor">
            <a:schemeClr val="dk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5" name="タイトル 7"/>
          <p:cNvSpPr txBox="1">
            <a:spLocks/>
          </p:cNvSpPr>
          <p:nvPr/>
        </p:nvSpPr>
        <p:spPr bwMode="auto">
          <a:xfrm>
            <a:off x="1" y="271774"/>
            <a:ext cx="9144000" cy="432000"/>
          </a:xfrm>
          <a:prstGeom prst="rect">
            <a:avLst/>
          </a:prstGeom>
          <a:noFill/>
          <a:ln w="9525">
            <a:noFill/>
            <a:miter lim="800000"/>
            <a:headEnd/>
            <a:tailEnd/>
          </a:ln>
        </p:spPr>
        <p:txBody>
          <a:bodyPr vert="horz" wrap="square" lIns="84294" tIns="42144" rIns="84294" bIns="42144"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215" spc="-92" dirty="0">
                <a:solidFill>
                  <a:prstClr val="black"/>
                </a:solidFill>
                <a:latin typeface="HG創英角ｺﾞｼｯｸUB" panose="020B0909000000000000" pitchFamily="49" charset="-128"/>
                <a:ea typeface="HG創英角ｺﾞｼｯｸUB" panose="020B0909000000000000" pitchFamily="49" charset="-128"/>
              </a:rPr>
              <a:t>就労定着に向けた支援を行う新たなサービス（就労定着支援）の創設</a:t>
            </a:r>
            <a:endParaRPr lang="ja-JP" altLang="en-US" sz="2215"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54" name="正方形/長方形 53"/>
          <p:cNvSpPr/>
          <p:nvPr/>
        </p:nvSpPr>
        <p:spPr>
          <a:xfrm>
            <a:off x="332530" y="3960751"/>
            <a:ext cx="2525538" cy="864000"/>
          </a:xfrm>
          <a:prstGeom prst="rect">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292" dirty="0">
                <a:solidFill>
                  <a:prstClr val="black"/>
                </a:solidFill>
              </a:rPr>
              <a:t>就労移行支援事業所等</a:t>
            </a:r>
            <a:endParaRPr lang="ja-JP" altLang="en-US" sz="1292" strike="dblStrike" dirty="0">
              <a:solidFill>
                <a:srgbClr val="0070C0"/>
              </a:solidFill>
            </a:endParaRPr>
          </a:p>
        </p:txBody>
      </p:sp>
      <p:pic>
        <p:nvPicPr>
          <p:cNvPr id="72" name="Picture 2" descr="C:\Users\STLGW\AppData\Local\Microsoft\Windows\Temporary Internet Files\Content.IE5\QJ278V1S\cc-library010009605-thu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042" y="4426016"/>
            <a:ext cx="576176" cy="498462"/>
          </a:xfrm>
          <a:prstGeom prst="rect">
            <a:avLst/>
          </a:prstGeom>
          <a:noFill/>
          <a:extLst>
            <a:ext uri="{909E8E84-426E-40DD-AFC4-6F175D3DCCD1}">
              <a14:hiddenFill xmlns:a14="http://schemas.microsoft.com/office/drawing/2010/main">
                <a:solidFill>
                  <a:srgbClr val="FFFFFF"/>
                </a:solidFill>
              </a14:hiddenFill>
            </a:ext>
          </a:extLst>
        </p:spPr>
      </p:pic>
      <p:sp>
        <p:nvSpPr>
          <p:cNvPr id="76" name="正方形/長方形 75"/>
          <p:cNvSpPr/>
          <p:nvPr/>
        </p:nvSpPr>
        <p:spPr>
          <a:xfrm>
            <a:off x="6566372" y="4193315"/>
            <a:ext cx="830769" cy="23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fontAlgn="auto">
              <a:spcBef>
                <a:spcPts val="0"/>
              </a:spcBef>
              <a:spcAft>
                <a:spcPts val="0"/>
              </a:spcAft>
            </a:pPr>
            <a:r>
              <a:rPr lang="ja-JP" altLang="en-US" sz="1015" dirty="0">
                <a:solidFill>
                  <a:prstClr val="black"/>
                </a:solidFill>
              </a:rPr>
              <a:t>働く障害者</a:t>
            </a:r>
          </a:p>
        </p:txBody>
      </p:sp>
      <p:sp>
        <p:nvSpPr>
          <p:cNvPr id="81" name="正方形/長方形 80"/>
          <p:cNvSpPr/>
          <p:nvPr/>
        </p:nvSpPr>
        <p:spPr>
          <a:xfrm>
            <a:off x="332530" y="5024254"/>
            <a:ext cx="2525538" cy="1229538"/>
          </a:xfrm>
          <a:prstGeom prst="rect">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fontAlgn="auto">
              <a:spcBef>
                <a:spcPts val="0"/>
              </a:spcBef>
              <a:spcAft>
                <a:spcPts val="0"/>
              </a:spcAft>
            </a:pPr>
            <a:r>
              <a:rPr lang="ja-JP" altLang="en-US" sz="1292" dirty="0">
                <a:solidFill>
                  <a:prstClr val="black"/>
                </a:solidFill>
              </a:rPr>
              <a:t>・　障害者就業・生活支援センター</a:t>
            </a:r>
            <a:endParaRPr lang="en-US" altLang="ja-JP" sz="1292" dirty="0">
              <a:solidFill>
                <a:prstClr val="black"/>
              </a:solidFill>
            </a:endParaRPr>
          </a:p>
          <a:p>
            <a:pPr fontAlgn="auto">
              <a:spcBef>
                <a:spcPts val="0"/>
              </a:spcBef>
              <a:spcAft>
                <a:spcPts val="0"/>
              </a:spcAft>
            </a:pPr>
            <a:r>
              <a:rPr lang="ja-JP" altLang="en-US" sz="1292" dirty="0">
                <a:solidFill>
                  <a:prstClr val="black"/>
                </a:solidFill>
              </a:rPr>
              <a:t>・　医療機関</a:t>
            </a:r>
            <a:endParaRPr lang="en-US" altLang="ja-JP" sz="1292" dirty="0">
              <a:solidFill>
                <a:prstClr val="black"/>
              </a:solidFill>
            </a:endParaRPr>
          </a:p>
          <a:p>
            <a:pPr fontAlgn="auto">
              <a:spcBef>
                <a:spcPts val="0"/>
              </a:spcBef>
              <a:spcAft>
                <a:spcPts val="0"/>
              </a:spcAft>
            </a:pPr>
            <a:r>
              <a:rPr lang="ja-JP" altLang="en-US" sz="1292" dirty="0">
                <a:solidFill>
                  <a:prstClr val="black"/>
                </a:solidFill>
              </a:rPr>
              <a:t>・　社会福祉協議会　　等</a:t>
            </a:r>
          </a:p>
        </p:txBody>
      </p:sp>
      <p:sp>
        <p:nvSpPr>
          <p:cNvPr id="12" name="左右矢印 11"/>
          <p:cNvSpPr/>
          <p:nvPr/>
        </p:nvSpPr>
        <p:spPr>
          <a:xfrm>
            <a:off x="2943734" y="6087764"/>
            <a:ext cx="3124040" cy="199407"/>
          </a:xfrm>
          <a:prstGeom prst="leftRightArrow">
            <a:avLst>
              <a:gd name="adj1" fmla="val 61401"/>
              <a:gd name="adj2" fmla="val 56843"/>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86" name="正方形/長方形 85"/>
          <p:cNvSpPr/>
          <p:nvPr/>
        </p:nvSpPr>
        <p:spPr>
          <a:xfrm>
            <a:off x="3874314" y="6253852"/>
            <a:ext cx="1329992" cy="265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108" dirty="0">
                <a:solidFill>
                  <a:prstClr val="black"/>
                </a:solidFill>
              </a:rPr>
              <a:t>②連絡調整</a:t>
            </a:r>
          </a:p>
        </p:txBody>
      </p:sp>
      <p:sp>
        <p:nvSpPr>
          <p:cNvPr id="88" name="正方形/長方形 87"/>
          <p:cNvSpPr/>
          <p:nvPr/>
        </p:nvSpPr>
        <p:spPr>
          <a:xfrm>
            <a:off x="251569" y="3429000"/>
            <a:ext cx="2658575" cy="332345"/>
          </a:xfrm>
          <a:prstGeom prst="rect">
            <a:avLst/>
          </a:prstGeom>
          <a:ln/>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rPr>
              <a:t>関係機関</a:t>
            </a:r>
          </a:p>
        </p:txBody>
      </p:sp>
      <p:sp>
        <p:nvSpPr>
          <p:cNvPr id="93" name="左右矢印 92"/>
          <p:cNvSpPr/>
          <p:nvPr/>
        </p:nvSpPr>
        <p:spPr>
          <a:xfrm rot="5400000">
            <a:off x="7812625" y="5306937"/>
            <a:ext cx="930462" cy="232615"/>
          </a:xfrm>
          <a:prstGeom prst="leftRightArrow">
            <a:avLst>
              <a:gd name="adj1" fmla="val 61401"/>
              <a:gd name="adj2" fmla="val 64540"/>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18" name="テキスト ボックス 17"/>
          <p:cNvSpPr txBox="1"/>
          <p:nvPr/>
        </p:nvSpPr>
        <p:spPr>
          <a:xfrm>
            <a:off x="8306355" y="4990885"/>
            <a:ext cx="340773" cy="1196470"/>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②連絡調整</a:t>
            </a:r>
          </a:p>
        </p:txBody>
      </p:sp>
      <p:sp>
        <p:nvSpPr>
          <p:cNvPr id="61" name="正方形/長方形 60"/>
          <p:cNvSpPr/>
          <p:nvPr/>
        </p:nvSpPr>
        <p:spPr>
          <a:xfrm>
            <a:off x="3807789" y="4758327"/>
            <a:ext cx="1827895" cy="23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black"/>
                </a:solidFill>
              </a:rPr>
              <a:t>一般就労へ移行</a:t>
            </a:r>
          </a:p>
        </p:txBody>
      </p:sp>
      <p:sp>
        <p:nvSpPr>
          <p:cNvPr id="30" name="雲形吹き出し 29"/>
          <p:cNvSpPr/>
          <p:nvPr/>
        </p:nvSpPr>
        <p:spPr>
          <a:xfrm>
            <a:off x="2943695" y="3495580"/>
            <a:ext cx="3622161" cy="996923"/>
          </a:xfrm>
          <a:prstGeom prst="cloudCallout">
            <a:avLst>
              <a:gd name="adj1" fmla="val 46460"/>
              <a:gd name="adj2" fmla="val 48836"/>
            </a:avLst>
          </a:prstGeom>
          <a:ln/>
        </p:spPr>
        <p:style>
          <a:lnRef idx="1">
            <a:schemeClr val="accent4"/>
          </a:lnRef>
          <a:fillRef idx="2">
            <a:schemeClr val="accent4"/>
          </a:fillRef>
          <a:effectRef idx="1">
            <a:schemeClr val="accent4"/>
          </a:effectRef>
          <a:fontRef idx="minor">
            <a:schemeClr val="dk1"/>
          </a:fontRef>
        </p:style>
        <p:txBody>
          <a:bodyPr lIns="84315" tIns="42160" rIns="84315" bIns="42160" rtlCol="0" anchor="ctr"/>
          <a:lstStyle/>
          <a:p>
            <a:pPr algn="ctr" fontAlgn="auto">
              <a:spcBef>
                <a:spcPts val="0"/>
              </a:spcBef>
              <a:spcAft>
                <a:spcPts val="0"/>
              </a:spcAft>
            </a:pPr>
            <a:endParaRPr kumimoji="0" lang="ja-JP" altLang="en-US" kern="0">
              <a:solidFill>
                <a:prstClr val="black"/>
              </a:solidFill>
            </a:endParaRPr>
          </a:p>
        </p:txBody>
      </p:sp>
      <p:sp>
        <p:nvSpPr>
          <p:cNvPr id="31" name="正方形/長方形 30"/>
          <p:cNvSpPr/>
          <p:nvPr/>
        </p:nvSpPr>
        <p:spPr>
          <a:xfrm>
            <a:off x="3016079" y="3628408"/>
            <a:ext cx="3384000" cy="33234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lIns="84315" tIns="42160" rIns="84315" bIns="42160" rtlCol="0" anchor="ctr"/>
          <a:lstStyle/>
          <a:p>
            <a:pPr algn="ctr" fontAlgn="auto">
              <a:spcBef>
                <a:spcPts val="0"/>
              </a:spcBef>
              <a:spcAft>
                <a:spcPts val="0"/>
              </a:spcAft>
            </a:pPr>
            <a:r>
              <a:rPr lang="ja-JP" altLang="en-US" sz="1292" b="1" dirty="0">
                <a:solidFill>
                  <a:prstClr val="black"/>
                </a:solidFill>
              </a:rPr>
              <a:t>就労に伴い生じている生活面の課題</a:t>
            </a:r>
          </a:p>
        </p:txBody>
      </p:sp>
      <p:sp>
        <p:nvSpPr>
          <p:cNvPr id="32" name="左右矢印 31"/>
          <p:cNvSpPr/>
          <p:nvPr/>
        </p:nvSpPr>
        <p:spPr>
          <a:xfrm rot="5400000">
            <a:off x="6566291" y="5290186"/>
            <a:ext cx="963692" cy="232615"/>
          </a:xfrm>
          <a:prstGeom prst="leftRightArrow">
            <a:avLst>
              <a:gd name="adj1" fmla="val 61401"/>
              <a:gd name="adj2" fmla="val 64540"/>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34" name="正方形/長方形 33"/>
          <p:cNvSpPr/>
          <p:nvPr/>
        </p:nvSpPr>
        <p:spPr>
          <a:xfrm>
            <a:off x="3288543" y="3993915"/>
            <a:ext cx="3011694" cy="299077"/>
          </a:xfrm>
          <a:prstGeom prst="rect">
            <a:avLst/>
          </a:prstGeom>
          <a:noFill/>
          <a:ln w="19050">
            <a:noFill/>
          </a:ln>
        </p:spPr>
        <p:style>
          <a:lnRef idx="2">
            <a:schemeClr val="accent4"/>
          </a:lnRef>
          <a:fillRef idx="1">
            <a:schemeClr val="lt1"/>
          </a:fillRef>
          <a:effectRef idx="0">
            <a:schemeClr val="accent4"/>
          </a:effectRef>
          <a:fontRef idx="minor">
            <a:schemeClr val="dk1"/>
          </a:fontRef>
        </p:style>
        <p:txBody>
          <a:bodyPr lIns="84315" tIns="42160" rIns="84315" bIns="42160" rtlCol="0" anchor="ctr"/>
          <a:lstStyle/>
          <a:p>
            <a:pPr marL="66392" indent="-421589" fontAlgn="auto">
              <a:spcBef>
                <a:spcPts val="0"/>
              </a:spcBef>
              <a:spcAft>
                <a:spcPts val="0"/>
              </a:spcAft>
            </a:pPr>
            <a:r>
              <a:rPr lang="ja-JP" altLang="en-US" sz="1108" dirty="0">
                <a:solidFill>
                  <a:prstClr val="black"/>
                </a:solidFill>
              </a:rPr>
              <a:t>⇒生活リズム、体調の管理、給料の浪費等</a:t>
            </a:r>
            <a:endParaRPr lang="en-US" altLang="ja-JP" sz="1108" dirty="0">
              <a:solidFill>
                <a:prstClr val="black"/>
              </a:solidFill>
            </a:endParaRPr>
          </a:p>
        </p:txBody>
      </p:sp>
      <p:sp>
        <p:nvSpPr>
          <p:cNvPr id="35" name="テキスト ボックス 34"/>
          <p:cNvSpPr txBox="1"/>
          <p:nvPr/>
        </p:nvSpPr>
        <p:spPr>
          <a:xfrm>
            <a:off x="7097943" y="4991045"/>
            <a:ext cx="511268" cy="1196308"/>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①相談による</a:t>
            </a: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　課題把握</a:t>
            </a:r>
          </a:p>
        </p:txBody>
      </p:sp>
      <p:sp>
        <p:nvSpPr>
          <p:cNvPr id="36" name="上矢印 35"/>
          <p:cNvSpPr/>
          <p:nvPr/>
        </p:nvSpPr>
        <p:spPr>
          <a:xfrm>
            <a:off x="6533047" y="4924473"/>
            <a:ext cx="265846" cy="930462"/>
          </a:xfrm>
          <a:prstGeom prst="upArrow">
            <a:avLst>
              <a:gd name="adj1" fmla="val 50000"/>
              <a:gd name="adj2" fmla="val 42303"/>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cxnSp>
        <p:nvCxnSpPr>
          <p:cNvPr id="38" name="直線矢印コネクタ 37"/>
          <p:cNvCxnSpPr/>
          <p:nvPr/>
        </p:nvCxnSpPr>
        <p:spPr>
          <a:xfrm>
            <a:off x="2858048" y="4691836"/>
            <a:ext cx="3608500" cy="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6067959" y="5921357"/>
            <a:ext cx="2919091" cy="49851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84315" tIns="42160" rIns="84315" bIns="42160" rtlCol="0" anchor="ctr"/>
          <a:lstStyle/>
          <a:p>
            <a:pPr algn="ctr" fontAlgn="auto">
              <a:spcBef>
                <a:spcPts val="0"/>
              </a:spcBef>
              <a:spcAft>
                <a:spcPts val="0"/>
              </a:spcAft>
            </a:pPr>
            <a:r>
              <a:rPr kumimoji="0" lang="ja-JP" altLang="en-US" sz="1477" b="1" kern="0" dirty="0">
                <a:solidFill>
                  <a:prstClr val="black"/>
                </a:solidFill>
                <a:latin typeface="Calibri"/>
                <a:ea typeface="ＭＳ Ｐゴシック"/>
              </a:rPr>
              <a:t>就労定着支援</a:t>
            </a:r>
            <a:endParaRPr kumimoji="0" lang="en-US" altLang="ja-JP" sz="1477" b="1" kern="0" dirty="0">
              <a:solidFill>
                <a:prstClr val="black"/>
              </a:solidFill>
              <a:latin typeface="Calibri"/>
              <a:ea typeface="ＭＳ Ｐゴシック"/>
            </a:endParaRPr>
          </a:p>
          <a:p>
            <a:pPr algn="ctr" fontAlgn="auto">
              <a:spcBef>
                <a:spcPts val="0"/>
              </a:spcBef>
              <a:spcAft>
                <a:spcPts val="0"/>
              </a:spcAft>
            </a:pPr>
            <a:r>
              <a:rPr kumimoji="0" lang="ja-JP" altLang="en-US" sz="1477" b="1" kern="0" dirty="0">
                <a:solidFill>
                  <a:prstClr val="black"/>
                </a:solidFill>
                <a:latin typeface="Calibri"/>
                <a:ea typeface="ＭＳ Ｐゴシック"/>
              </a:rPr>
              <a:t>事業所</a:t>
            </a:r>
          </a:p>
        </p:txBody>
      </p:sp>
      <p:sp>
        <p:nvSpPr>
          <p:cNvPr id="41" name="テキスト ボックス 40"/>
          <p:cNvSpPr txBox="1"/>
          <p:nvPr/>
        </p:nvSpPr>
        <p:spPr>
          <a:xfrm>
            <a:off x="6238369" y="4990922"/>
            <a:ext cx="340773" cy="1196470"/>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③必要な支援</a:t>
            </a:r>
          </a:p>
        </p:txBody>
      </p:sp>
      <p:pic>
        <p:nvPicPr>
          <p:cNvPr id="28" name="Picture 3" descr="C:\Program Files\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8346" y="4280567"/>
            <a:ext cx="731677" cy="710380"/>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6366661" y="3595153"/>
            <a:ext cx="432000" cy="465231"/>
          </a:xfrm>
          <a:prstGeom prst="rightArrow">
            <a:avLst/>
          </a:prstGeom>
          <a:solidFill>
            <a:srgbClr val="FF9900"/>
          </a:solidFill>
          <a:scene3d>
            <a:camera prst="orthographicFront">
              <a:rot lat="0" lon="0" rev="0"/>
            </a:camera>
            <a:lightRig rig="threePt" dir="t"/>
          </a:scene3d>
        </p:spPr>
        <p:style>
          <a:lnRef idx="1">
            <a:schemeClr val="accent4"/>
          </a:lnRef>
          <a:fillRef idx="3">
            <a:schemeClr val="accent4"/>
          </a:fillRef>
          <a:effectRef idx="2">
            <a:schemeClr val="accent4"/>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grpSp>
        <p:nvGrpSpPr>
          <p:cNvPr id="37" name="グループ化 18"/>
          <p:cNvGrpSpPr/>
          <p:nvPr/>
        </p:nvGrpSpPr>
        <p:grpSpPr>
          <a:xfrm>
            <a:off x="0" y="703774"/>
            <a:ext cx="9144000" cy="66469"/>
            <a:chOff x="0" y="116632"/>
            <a:chExt cx="9144000" cy="72008"/>
          </a:xfrm>
        </p:grpSpPr>
        <p:cxnSp>
          <p:nvCxnSpPr>
            <p:cNvPr id="39" name="直線コネクタ 3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0" y="116632"/>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52" name="正方形/長方形 51"/>
          <p:cNvSpPr/>
          <p:nvPr/>
        </p:nvSpPr>
        <p:spPr>
          <a:xfrm>
            <a:off x="90519" y="1933593"/>
            <a:ext cx="2897310" cy="1362462"/>
          </a:xfrm>
          <a:prstGeom prst="rect">
            <a:avLst/>
          </a:prstGeom>
          <a:noFill/>
          <a:ln w="6350" cap="flat" cmpd="sng" algn="ctr">
            <a:solidFill>
              <a:schemeClr val="tx1"/>
            </a:solidFill>
            <a:prstDash val="solid"/>
          </a:ln>
          <a:effectLst/>
        </p:spPr>
        <p:txBody>
          <a:bodyPr lIns="84309" tIns="42151" rIns="84309" bIns="42151" anchor="t" anchorCtr="0"/>
          <a:lstStyle/>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就労移行支援等の利用を経て一般就労へ移行した障害者で、就労に伴う環境変化により生活面の課題が生じている者</a:t>
            </a:r>
            <a:endParaRPr kumimoji="0" lang="ja-JP" altLang="en-US" sz="1292" strike="sngStrike" kern="0" dirty="0">
              <a:solidFill>
                <a:srgbClr val="0070C0"/>
              </a:solidFill>
              <a:latin typeface="HGPｺﾞｼｯｸM" panose="020B0600000000000000" pitchFamily="50" charset="-128"/>
              <a:ea typeface="HGPｺﾞｼｯｸM" panose="020B0600000000000000" pitchFamily="50" charset="-128"/>
            </a:endParaRPr>
          </a:p>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endParaRPr>
          </a:p>
        </p:txBody>
      </p:sp>
      <p:sp>
        <p:nvSpPr>
          <p:cNvPr id="53" name="正方形/長方形 52"/>
          <p:cNvSpPr/>
          <p:nvPr/>
        </p:nvSpPr>
        <p:spPr>
          <a:xfrm>
            <a:off x="52162" y="1800537"/>
            <a:ext cx="1656184" cy="23261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 対象者</a:t>
            </a:r>
          </a:p>
        </p:txBody>
      </p:sp>
      <p:sp>
        <p:nvSpPr>
          <p:cNvPr id="55" name="正方形/長方形 54"/>
          <p:cNvSpPr/>
          <p:nvPr/>
        </p:nvSpPr>
        <p:spPr>
          <a:xfrm>
            <a:off x="3109684" y="1933593"/>
            <a:ext cx="5976546" cy="1362462"/>
          </a:xfrm>
          <a:prstGeom prst="rect">
            <a:avLst/>
          </a:prstGeom>
          <a:noFill/>
          <a:ln w="6350" cap="flat" cmpd="sng" algn="ctr">
            <a:solidFill>
              <a:schemeClr val="tx1"/>
            </a:solidFill>
            <a:prstDash val="solid"/>
          </a:ln>
          <a:effectLst/>
        </p:spPr>
        <p:txBody>
          <a:bodyPr lIns="84309" tIns="42151" rIns="84309" bIns="42151" anchor="t"/>
          <a:lstStyle/>
          <a:p>
            <a:pPr marL="165420" indent="-165420" fontAlgn="auto">
              <a:spcBef>
                <a:spcPts val="0"/>
              </a:spcBef>
              <a:spcAft>
                <a:spcPts val="0"/>
              </a:spcAft>
              <a:defRPr/>
            </a:pPr>
            <a:endParaRPr kumimoji="0" lang="en-US" altLang="ja-JP" sz="923"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99175" indent="-421589" fontAlgn="auto">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　障害者との相談を通じて生活面の課題を把握するとともに、企業や関係機関等との連絡調整やそれに伴う課題解決に向けて必要となる支援を実施。</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99175" indent="-421589" fontAlgn="auto">
              <a:spcBef>
                <a:spcPts val="0"/>
              </a:spcBef>
              <a:spcAft>
                <a:spcPts val="0"/>
              </a:spcAft>
            </a:pPr>
            <a:endParaRPr lang="ja-JP" altLang="en-US" sz="738" dirty="0">
              <a:solidFill>
                <a:prstClr val="black"/>
              </a:solidFill>
              <a:latin typeface="HGPｺﾞｼｯｸM" panose="020B0600000000000000" pitchFamily="50" charset="-128"/>
              <a:ea typeface="HGPｺﾞｼｯｸM" panose="020B0600000000000000" pitchFamily="50" charset="-128"/>
            </a:endParaRPr>
          </a:p>
          <a:p>
            <a:pPr marL="199175" indent="-421589"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具体的には、企業・自宅等への訪問や障害者の来所により、生活リズム、家計や体調の管理などに関する課題解決に向けて、必要な連絡調整や指導・助言等の支援を実施。</a:t>
            </a:r>
          </a:p>
        </p:txBody>
      </p:sp>
      <p:sp>
        <p:nvSpPr>
          <p:cNvPr id="56" name="正方形/長方形 55"/>
          <p:cNvSpPr/>
          <p:nvPr/>
        </p:nvSpPr>
        <p:spPr>
          <a:xfrm>
            <a:off x="3076633" y="1800537"/>
            <a:ext cx="1944216" cy="23261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支援内容</a:t>
            </a:r>
          </a:p>
        </p:txBody>
      </p:sp>
      <p:sp>
        <p:nvSpPr>
          <p:cNvPr id="58" name="角丸四角形 57"/>
          <p:cNvSpPr/>
          <p:nvPr/>
        </p:nvSpPr>
        <p:spPr>
          <a:xfrm>
            <a:off x="119223" y="836717"/>
            <a:ext cx="8972664" cy="897231"/>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就労移行支援等を利用し、一般就労に移行する障害者が増加している中で、今後、在職障害者の就労に伴う生活上の支援ニーズはより一層多様化かつ増大するものと考えられる。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このため、就労に伴う生活面の課題に対応できるよう、事業所・家族との連絡調整等の支援を一定の期間にわたり行うサービスを新たに創設する（「就労定着支援」）。</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3" name="正方形/長方形 2"/>
          <p:cNvSpPr/>
          <p:nvPr/>
        </p:nvSpPr>
        <p:spPr>
          <a:xfrm>
            <a:off x="7175708" y="6536377"/>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6" name="スライド番号プレースホルダー 5">
            <a:extLst>
              <a:ext uri="{FF2B5EF4-FFF2-40B4-BE49-F238E27FC236}">
                <a16:creationId xmlns:a16="http://schemas.microsoft.com/office/drawing/2014/main" xmlns="" id="{2F69D0F6-BE22-4708-8733-4EB17DD7A29C}"/>
              </a:ext>
            </a:extLst>
          </p:cNvPr>
          <p:cNvSpPr>
            <a:spLocks noGrp="1"/>
          </p:cNvSpPr>
          <p:nvPr>
            <p:ph type="sldNum" sz="quarter" idx="12"/>
          </p:nvPr>
        </p:nvSpPr>
        <p:spPr/>
        <p:txBody>
          <a:bodyPr/>
          <a:lstStyle/>
          <a:p>
            <a:pPr>
              <a:defRPr/>
            </a:pPr>
            <a:fld id="{804D6B79-3AEB-42FE-A736-A41F7AEA0445}" type="slidenum">
              <a:rPr lang="en-US" altLang="ja-JP" smtClean="0"/>
              <a:pPr>
                <a:defRPr/>
              </a:pPr>
              <a:t>20</a:t>
            </a:fld>
            <a:endParaRPr lang="en-US" altLang="ja-JP"/>
          </a:p>
        </p:txBody>
      </p:sp>
      <p:sp>
        <p:nvSpPr>
          <p:cNvPr id="7" name="フッター プレースホルダー 6">
            <a:extLst>
              <a:ext uri="{FF2B5EF4-FFF2-40B4-BE49-F238E27FC236}">
                <a16:creationId xmlns:a16="http://schemas.microsoft.com/office/drawing/2014/main" xmlns="" id="{E64351CE-3AF1-46D0-81F5-CCBBEDAEE959}"/>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666398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タイトル 1"/>
          <p:cNvSpPr txBox="1">
            <a:spLocks/>
          </p:cNvSpPr>
          <p:nvPr/>
        </p:nvSpPr>
        <p:spPr>
          <a:xfrm>
            <a:off x="556671" y="243431"/>
            <a:ext cx="8200472" cy="529719"/>
          </a:xfrm>
          <a:prstGeom prst="rect">
            <a:avLst/>
          </a:prstGeom>
          <a:solidFill>
            <a:schemeClr val="accent2">
              <a:lumMod val="20000"/>
              <a:lumOff val="80000"/>
            </a:schemeClr>
          </a:solidFill>
        </p:spPr>
        <p:txBody>
          <a:bodyPr vert="horz" lIns="53472" tIns="26736" rIns="53472" bIns="2673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latin typeface="ＭＳ Ｐゴシック" panose="020B0600070205080204" pitchFamily="50" charset="-128"/>
                <a:ea typeface="ＭＳ Ｐゴシック" panose="020B0600070205080204" pitchFamily="50" charset="-128"/>
              </a:rPr>
              <a:t>　　　</a:t>
            </a:r>
            <a:r>
              <a:rPr lang="ja-JP" altLang="en-US" sz="2400" dirty="0">
                <a:latin typeface="+mj-ea"/>
              </a:rPr>
              <a:t>成年後見を利用者がメリットを実感できる制度・運用の改善</a:t>
            </a:r>
            <a:r>
              <a:rPr lang="ja-JP" altLang="en-US" sz="1800" b="1" dirty="0">
                <a:latin typeface="ＭＳ ゴシック" panose="020B0609070205080204" pitchFamily="49" charset="-128"/>
                <a:ea typeface="ＭＳ ゴシック" panose="020B0609070205080204" pitchFamily="49" charset="-128"/>
              </a:rPr>
              <a:t>　</a:t>
            </a:r>
            <a:r>
              <a:rPr lang="ja-JP" altLang="en-US" sz="1800" b="1" dirty="0">
                <a:latin typeface="ＭＳ Ｐゴシック" panose="020B0600070205080204" pitchFamily="50" charset="-128"/>
                <a:ea typeface="ＭＳ Ｐゴシック" panose="020B0600070205080204" pitchFamily="50" charset="-128"/>
              </a:rPr>
              <a:t>　</a:t>
            </a:r>
            <a:endParaRPr lang="ja-JP" altLang="en-US" sz="1350" dirty="0">
              <a:latin typeface="ＭＳ Ｐゴシック" panose="020B0600070205080204" pitchFamily="50" charset="-128"/>
              <a:ea typeface="ＭＳ Ｐゴシック" panose="020B0600070205080204" pitchFamily="50" charset="-128"/>
            </a:endParaRPr>
          </a:p>
        </p:txBody>
      </p:sp>
      <p:sp>
        <p:nvSpPr>
          <p:cNvPr id="27" name="サブタイトル 2"/>
          <p:cNvSpPr txBox="1">
            <a:spLocks/>
          </p:cNvSpPr>
          <p:nvPr/>
        </p:nvSpPr>
        <p:spPr>
          <a:xfrm>
            <a:off x="4600300" y="2095119"/>
            <a:ext cx="3566111" cy="2711772"/>
          </a:xfrm>
          <a:prstGeom prst="rect">
            <a:avLst/>
          </a:prstGeom>
          <a:solidFill>
            <a:schemeClr val="accent6">
              <a:lumMod val="20000"/>
              <a:lumOff val="80000"/>
            </a:schemeClr>
          </a:solidFill>
          <a:ln>
            <a:solidFill>
              <a:schemeClr val="bg1">
                <a:lumMod val="50000"/>
              </a:schemeClr>
            </a:solidFill>
          </a:ln>
        </p:spPr>
        <p:txBody>
          <a:bodyPr vert="horz" lIns="53472" tIns="26736" rIns="53472" bIns="26736" rtlCol="0">
            <a:normAutofit/>
          </a:bodyPr>
          <a:lstStyle/>
          <a:p>
            <a:pPr algn="ctr" defTabSz="534719">
              <a:spcBef>
                <a:spcPct val="20000"/>
              </a:spcBef>
              <a:defRPr/>
            </a:pPr>
            <a:endParaRPr lang="ja-JP" altLang="en-US" sz="1050" dirty="0">
              <a:latin typeface="メイリオ" pitchFamily="50" charset="-128"/>
              <a:ea typeface="メイリオ" pitchFamily="50" charset="-128"/>
            </a:endParaRPr>
          </a:p>
        </p:txBody>
      </p:sp>
      <p:sp>
        <p:nvSpPr>
          <p:cNvPr id="65" name="円/楕円 64"/>
          <p:cNvSpPr/>
          <p:nvPr/>
        </p:nvSpPr>
        <p:spPr>
          <a:xfrm>
            <a:off x="5336167" y="2821189"/>
            <a:ext cx="2207593" cy="13558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8" name="サブタイトル 2"/>
          <p:cNvSpPr txBox="1">
            <a:spLocks/>
          </p:cNvSpPr>
          <p:nvPr/>
        </p:nvSpPr>
        <p:spPr>
          <a:xfrm>
            <a:off x="984661" y="2089208"/>
            <a:ext cx="3566111" cy="2711772"/>
          </a:xfrm>
          <a:prstGeom prst="rect">
            <a:avLst/>
          </a:prstGeom>
          <a:solidFill>
            <a:schemeClr val="bg2">
              <a:lumMod val="40000"/>
              <a:lumOff val="60000"/>
            </a:schemeClr>
          </a:solidFill>
          <a:ln>
            <a:solidFill>
              <a:schemeClr val="bg1">
                <a:lumMod val="50000"/>
              </a:schemeClr>
            </a:solidFill>
          </a:ln>
        </p:spPr>
        <p:txBody>
          <a:bodyPr vert="horz" lIns="53472" tIns="26736" rIns="53472" bIns="26736" rtlCol="0">
            <a:normAutofit/>
          </a:bodyPr>
          <a:lstStyle/>
          <a:p>
            <a:pPr algn="ctr" defTabSz="534719">
              <a:spcBef>
                <a:spcPct val="20000"/>
              </a:spcBef>
              <a:defRPr/>
            </a:pPr>
            <a:endParaRPr lang="ja-JP" altLang="en-US" sz="1050" dirty="0">
              <a:latin typeface="メイリオ" pitchFamily="50" charset="-128"/>
              <a:ea typeface="メイリオ" pitchFamily="50" charset="-128"/>
            </a:endParaRPr>
          </a:p>
        </p:txBody>
      </p:sp>
      <p:sp>
        <p:nvSpPr>
          <p:cNvPr id="4" name="サブタイトル 2"/>
          <p:cNvSpPr txBox="1">
            <a:spLocks/>
          </p:cNvSpPr>
          <p:nvPr/>
        </p:nvSpPr>
        <p:spPr>
          <a:xfrm>
            <a:off x="819314" y="1243879"/>
            <a:ext cx="7462920" cy="613152"/>
          </a:xfrm>
          <a:prstGeom prst="rect">
            <a:avLst/>
          </a:prstGeom>
          <a:solidFill>
            <a:schemeClr val="accent5">
              <a:lumMod val="20000"/>
              <a:lumOff val="80000"/>
            </a:schemeClr>
          </a:solidFill>
          <a:ln w="25400">
            <a:solidFill>
              <a:schemeClr val="tx2">
                <a:lumMod val="60000"/>
                <a:lumOff val="40000"/>
              </a:schemeClr>
            </a:solidFill>
          </a:ln>
        </p:spPr>
        <p:txBody>
          <a:bodyPr vert="horz" lIns="53472" tIns="26736" rIns="53472" bIns="26736" rtlCol="0" anchor="b" anchorCtr="0">
            <a:noAutofit/>
          </a:bodyPr>
          <a:lstStyle/>
          <a:p>
            <a:pPr defTabSz="528221">
              <a:spcAft>
                <a:spcPts val="702"/>
              </a:spcAft>
              <a:defRPr/>
            </a:pPr>
            <a:r>
              <a:rPr lang="ja-JP" altLang="en-US" sz="1200" dirty="0">
                <a:latin typeface="メイリオ" pitchFamily="50" charset="-128"/>
                <a:ea typeface="メイリオ" pitchFamily="50" charset="-128"/>
              </a:rPr>
              <a:t>○　医師や裁判所には，本人の生活状況をきちんと理解した上で本人の能力について判断してほしい。</a:t>
            </a:r>
          </a:p>
          <a:p>
            <a:pPr defTabSz="528221">
              <a:spcAft>
                <a:spcPts val="1052"/>
              </a:spcAft>
              <a:defRPr/>
            </a:pPr>
            <a:r>
              <a:rPr lang="ja-JP" altLang="en-US" sz="1200" dirty="0">
                <a:latin typeface="メイリオ" pitchFamily="50" charset="-128"/>
                <a:ea typeface="メイリオ" pitchFamily="50" charset="-128"/>
              </a:rPr>
              <a:t>○　認知症や知的障害の特性を理解し，本人の意思を十分に汲み取ることのできる支援者が必要である。</a:t>
            </a:r>
            <a:endParaRPr lang="en-US" altLang="ja-JP" sz="1200" dirty="0">
              <a:latin typeface="メイリオ" pitchFamily="50" charset="-128"/>
              <a:ea typeface="メイリオ" pitchFamily="50" charset="-128"/>
            </a:endParaRPr>
          </a:p>
        </p:txBody>
      </p:sp>
      <p:sp>
        <p:nvSpPr>
          <p:cNvPr id="5" name="サブタイトル 2"/>
          <p:cNvSpPr txBox="1">
            <a:spLocks/>
          </p:cNvSpPr>
          <p:nvPr/>
        </p:nvSpPr>
        <p:spPr>
          <a:xfrm>
            <a:off x="1394997" y="4457602"/>
            <a:ext cx="629781" cy="280529"/>
          </a:xfrm>
          <a:prstGeom prst="rect">
            <a:avLst/>
          </a:prstGeom>
        </p:spPr>
        <p:txBody>
          <a:bodyPr vert="horz" lIns="53472" tIns="26736" rIns="53472" bIns="26736" rtlCol="0">
            <a:normAutofit/>
          </a:bodyPr>
          <a:lstStyle/>
          <a:p>
            <a:pPr algn="ctr" defTabSz="534719">
              <a:spcBef>
                <a:spcPct val="20000"/>
              </a:spcBef>
              <a:defRPr/>
            </a:pPr>
            <a:endParaRPr lang="ja-JP" altLang="en-US" sz="1050" dirty="0">
              <a:solidFill>
                <a:schemeClr val="bg1"/>
              </a:solidFill>
              <a:latin typeface="メイリオ" pitchFamily="50" charset="-128"/>
              <a:ea typeface="メイリオ" pitchFamily="50" charset="-128"/>
            </a:endParaRPr>
          </a:p>
        </p:txBody>
      </p:sp>
      <p:sp>
        <p:nvSpPr>
          <p:cNvPr id="10" name="サブタイトル 2"/>
          <p:cNvSpPr txBox="1">
            <a:spLocks/>
          </p:cNvSpPr>
          <p:nvPr/>
        </p:nvSpPr>
        <p:spPr>
          <a:xfrm>
            <a:off x="2457080" y="4556636"/>
            <a:ext cx="742940" cy="233774"/>
          </a:xfrm>
          <a:prstGeom prst="rect">
            <a:avLst/>
          </a:prstGeom>
        </p:spPr>
        <p:txBody>
          <a:bodyPr vert="horz" lIns="53472" tIns="26736" rIns="53472" bIns="26736" rtlCol="0">
            <a:normAutofit fontScale="77500" lnSpcReduction="20000"/>
          </a:bodyPr>
          <a:lstStyle/>
          <a:p>
            <a:pPr algn="ctr" defTabSz="534719">
              <a:spcBef>
                <a:spcPct val="20000"/>
              </a:spcBef>
              <a:defRPr/>
            </a:pPr>
            <a:r>
              <a:rPr lang="ja-JP" altLang="en-US" dirty="0">
                <a:latin typeface="メイリオ" pitchFamily="50" charset="-128"/>
                <a:ea typeface="メイリオ" pitchFamily="50" charset="-128"/>
              </a:rPr>
              <a:t>裁判所</a:t>
            </a:r>
            <a:endParaRPr lang="ja-JP" altLang="en-US" sz="1050" dirty="0">
              <a:latin typeface="メイリオ" pitchFamily="50" charset="-128"/>
              <a:ea typeface="メイリオ" pitchFamily="50" charset="-128"/>
            </a:endParaRPr>
          </a:p>
        </p:txBody>
      </p:sp>
      <p:sp>
        <p:nvSpPr>
          <p:cNvPr id="11" name="サブタイトル 2"/>
          <p:cNvSpPr txBox="1">
            <a:spLocks/>
          </p:cNvSpPr>
          <p:nvPr/>
        </p:nvSpPr>
        <p:spPr>
          <a:xfrm>
            <a:off x="1182780" y="3709528"/>
            <a:ext cx="544823"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本人</a:t>
            </a:r>
            <a:endParaRPr lang="ja-JP" altLang="en-US" sz="1050" dirty="0">
              <a:latin typeface="メイリオ" pitchFamily="50" charset="-128"/>
              <a:ea typeface="メイリオ" pitchFamily="50" charset="-128"/>
            </a:endParaRPr>
          </a:p>
        </p:txBody>
      </p:sp>
      <p:sp>
        <p:nvSpPr>
          <p:cNvPr id="15" name="サブタイトル 2"/>
          <p:cNvSpPr txBox="1">
            <a:spLocks/>
          </p:cNvSpPr>
          <p:nvPr/>
        </p:nvSpPr>
        <p:spPr>
          <a:xfrm>
            <a:off x="2491769" y="3382245"/>
            <a:ext cx="643881"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病院</a:t>
            </a:r>
            <a:endParaRPr lang="ja-JP" altLang="en-US" sz="1050" dirty="0">
              <a:latin typeface="メイリオ" pitchFamily="50" charset="-128"/>
              <a:ea typeface="メイリオ" pitchFamily="50" charset="-128"/>
            </a:endParaRPr>
          </a:p>
        </p:txBody>
      </p:sp>
      <p:sp>
        <p:nvSpPr>
          <p:cNvPr id="17" name="雲形吹き出し 16"/>
          <p:cNvSpPr/>
          <p:nvPr/>
        </p:nvSpPr>
        <p:spPr>
          <a:xfrm>
            <a:off x="3425750" y="2493906"/>
            <a:ext cx="1103796" cy="917561"/>
          </a:xfrm>
          <a:prstGeom prst="cloudCallout">
            <a:avLst>
              <a:gd name="adj1" fmla="val -67798"/>
              <a:gd name="adj2" fmla="val 28144"/>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sz="900" dirty="0">
              <a:solidFill>
                <a:schemeClr val="tx1"/>
              </a:solidFill>
            </a:endParaRPr>
          </a:p>
        </p:txBody>
      </p:sp>
      <p:sp>
        <p:nvSpPr>
          <p:cNvPr id="18" name="雲形吹き出し 17"/>
          <p:cNvSpPr/>
          <p:nvPr/>
        </p:nvSpPr>
        <p:spPr>
          <a:xfrm>
            <a:off x="3425750" y="3622007"/>
            <a:ext cx="1061343" cy="1022615"/>
          </a:xfrm>
          <a:prstGeom prst="cloudCallout">
            <a:avLst>
              <a:gd name="adj1" fmla="val -68038"/>
              <a:gd name="adj2" fmla="val 13723"/>
            </a:avLst>
          </a:prstGeom>
          <a:solidFill>
            <a:srgbClr val="99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endParaRPr lang="ja-JP" altLang="en-US" sz="900" dirty="0">
              <a:solidFill>
                <a:schemeClr val="tx1"/>
              </a:solidFill>
            </a:endParaRPr>
          </a:p>
        </p:txBody>
      </p:sp>
      <p:cxnSp>
        <p:nvCxnSpPr>
          <p:cNvPr id="20" name="直線矢印コネクタ 19"/>
          <p:cNvCxnSpPr/>
          <p:nvPr/>
        </p:nvCxnSpPr>
        <p:spPr>
          <a:xfrm flipV="1">
            <a:off x="1876190" y="2867944"/>
            <a:ext cx="530672" cy="187019"/>
          </a:xfrm>
          <a:prstGeom prst="straightConnector1">
            <a:avLst/>
          </a:prstGeom>
          <a:ln w="63500">
            <a:gradFill>
              <a:gsLst>
                <a:gs pos="0">
                  <a:schemeClr val="tx1"/>
                </a:gs>
                <a:gs pos="50000">
                  <a:schemeClr val="accent1">
                    <a:tint val="44500"/>
                    <a:satMod val="160000"/>
                  </a:schemeClr>
                </a:gs>
                <a:gs pos="100000">
                  <a:schemeClr val="accent1">
                    <a:tint val="23500"/>
                    <a:satMod val="160000"/>
                  </a:schemeClr>
                </a:gs>
              </a:gsLst>
              <a:lin ang="5400000" scaled="0"/>
            </a:gra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854964" y="3616018"/>
            <a:ext cx="551898" cy="233774"/>
          </a:xfrm>
          <a:prstGeom prst="straightConnector1">
            <a:avLst/>
          </a:prstGeom>
          <a:ln w="63500">
            <a:gradFill>
              <a:gsLst>
                <a:gs pos="0">
                  <a:schemeClr val="tx1"/>
                </a:gs>
                <a:gs pos="50000">
                  <a:schemeClr val="accent1">
                    <a:tint val="44500"/>
                    <a:satMod val="160000"/>
                  </a:schemeClr>
                </a:gs>
                <a:gs pos="100000">
                  <a:schemeClr val="accent1">
                    <a:tint val="23500"/>
                    <a:satMod val="160000"/>
                  </a:schemeClr>
                </a:gs>
              </a:gsLst>
              <a:lin ang="5400000" scaled="0"/>
            </a:gradFill>
            <a:prstDash val="sysDot"/>
            <a:tailEnd type="arrow"/>
          </a:ln>
        </p:spPr>
        <p:style>
          <a:lnRef idx="1">
            <a:schemeClr val="accent1"/>
          </a:lnRef>
          <a:fillRef idx="0">
            <a:schemeClr val="accent1"/>
          </a:fillRef>
          <a:effectRef idx="0">
            <a:schemeClr val="accent1"/>
          </a:effectRef>
          <a:fontRef idx="minor">
            <a:schemeClr val="tx1"/>
          </a:fontRef>
        </p:style>
      </p:cxnSp>
      <p:sp>
        <p:nvSpPr>
          <p:cNvPr id="33" name="サブタイトル 2"/>
          <p:cNvSpPr txBox="1">
            <a:spLocks/>
          </p:cNvSpPr>
          <p:nvPr/>
        </p:nvSpPr>
        <p:spPr>
          <a:xfrm>
            <a:off x="4741815" y="2400396"/>
            <a:ext cx="1931643" cy="280529"/>
          </a:xfrm>
          <a:prstGeom prst="rect">
            <a:avLst/>
          </a:prstGeom>
          <a:solidFill>
            <a:srgbClr val="FFFF00"/>
          </a:solidFill>
          <a:ln w="31750">
            <a:solidFill>
              <a:srgbClr val="FF9900"/>
            </a:solidFill>
          </a:ln>
        </p:spPr>
        <p:txBody>
          <a:bodyPr vert="horz" lIns="53472" tIns="26736" rIns="53472" bIns="26736" rtlCol="0" anchor="ctr" anchorCtr="0">
            <a:normAutofit/>
          </a:bodyPr>
          <a:lstStyle/>
          <a:p>
            <a:pPr algn="ctr" defTabSz="534719">
              <a:spcBef>
                <a:spcPct val="20000"/>
              </a:spcBef>
              <a:defRPr/>
            </a:pPr>
            <a:r>
              <a:rPr lang="ja-JP" altLang="en-US" sz="1200" b="1" dirty="0">
                <a:latin typeface="ＭＳ Ｐゴシック" panose="020B0600070205080204" pitchFamily="50" charset="-128"/>
                <a:ea typeface="ＭＳ Ｐゴシック" panose="020B0600070205080204" pitchFamily="50" charset="-128"/>
              </a:rPr>
              <a:t>目指すべき運用（イメージ）</a:t>
            </a:r>
          </a:p>
        </p:txBody>
      </p:sp>
      <p:sp>
        <p:nvSpPr>
          <p:cNvPr id="39" name="サブタイトル 2"/>
          <p:cNvSpPr txBox="1">
            <a:spLocks/>
          </p:cNvSpPr>
          <p:nvPr/>
        </p:nvSpPr>
        <p:spPr>
          <a:xfrm>
            <a:off x="4954084" y="3709528"/>
            <a:ext cx="544823"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本人</a:t>
            </a:r>
            <a:endParaRPr lang="ja-JP" altLang="en-US" sz="1050" dirty="0">
              <a:latin typeface="メイリオ" pitchFamily="50" charset="-128"/>
              <a:ea typeface="メイリオ" pitchFamily="50" charset="-128"/>
            </a:endParaRPr>
          </a:p>
        </p:txBody>
      </p:sp>
      <p:sp>
        <p:nvSpPr>
          <p:cNvPr id="42" name="サブタイトル 2"/>
          <p:cNvSpPr txBox="1">
            <a:spLocks/>
          </p:cNvSpPr>
          <p:nvPr/>
        </p:nvSpPr>
        <p:spPr>
          <a:xfrm>
            <a:off x="7225357" y="4410848"/>
            <a:ext cx="742940" cy="280529"/>
          </a:xfrm>
          <a:prstGeom prst="rect">
            <a:avLst/>
          </a:prstGeom>
        </p:spPr>
        <p:txBody>
          <a:bodyPr vert="horz" lIns="53472" tIns="26736" rIns="53472" bIns="26736" rtlCol="0">
            <a:normAutofit fontScale="85000" lnSpcReduction="10000"/>
          </a:bodyPr>
          <a:lstStyle/>
          <a:p>
            <a:pPr algn="ctr" defTabSz="534719">
              <a:spcBef>
                <a:spcPct val="20000"/>
              </a:spcBef>
              <a:defRPr/>
            </a:pPr>
            <a:r>
              <a:rPr lang="ja-JP" altLang="en-US" dirty="0">
                <a:latin typeface="メイリオ" pitchFamily="50" charset="-128"/>
                <a:ea typeface="メイリオ" pitchFamily="50" charset="-128"/>
              </a:rPr>
              <a:t>裁判所</a:t>
            </a:r>
            <a:endParaRPr lang="ja-JP" altLang="en-US" sz="1050" dirty="0">
              <a:latin typeface="メイリオ" pitchFamily="50" charset="-128"/>
              <a:ea typeface="メイリオ" pitchFamily="50" charset="-128"/>
            </a:endParaRPr>
          </a:p>
        </p:txBody>
      </p:sp>
      <p:sp>
        <p:nvSpPr>
          <p:cNvPr id="44" name="サブタイトル 2"/>
          <p:cNvSpPr txBox="1">
            <a:spLocks/>
          </p:cNvSpPr>
          <p:nvPr/>
        </p:nvSpPr>
        <p:spPr>
          <a:xfrm>
            <a:off x="7239508" y="3288736"/>
            <a:ext cx="643881"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病院</a:t>
            </a:r>
            <a:endParaRPr lang="ja-JP" altLang="en-US" sz="1050" dirty="0">
              <a:latin typeface="メイリオ" pitchFamily="50" charset="-128"/>
              <a:ea typeface="メイリオ" pitchFamily="50" charset="-128"/>
            </a:endParaRPr>
          </a:p>
        </p:txBody>
      </p:sp>
      <p:cxnSp>
        <p:nvCxnSpPr>
          <p:cNvPr id="47" name="直線矢印コネクタ 46"/>
          <p:cNvCxnSpPr/>
          <p:nvPr/>
        </p:nvCxnSpPr>
        <p:spPr>
          <a:xfrm flipV="1">
            <a:off x="5845611" y="2875545"/>
            <a:ext cx="1188704" cy="272927"/>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845612" y="3411467"/>
            <a:ext cx="1379745" cy="32728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爆発 1 65"/>
          <p:cNvSpPr/>
          <p:nvPr/>
        </p:nvSpPr>
        <p:spPr>
          <a:xfrm>
            <a:off x="1005891" y="3943303"/>
            <a:ext cx="1400971" cy="102860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b"/>
          <a:lstStyle/>
          <a:p>
            <a:pPr algn="ctr"/>
            <a:endParaRPr lang="ja-JP" altLang="en-US"/>
          </a:p>
        </p:txBody>
      </p:sp>
      <p:sp>
        <p:nvSpPr>
          <p:cNvPr id="67" name="サブタイトル 2"/>
          <p:cNvSpPr txBox="1">
            <a:spLocks/>
          </p:cNvSpPr>
          <p:nvPr/>
        </p:nvSpPr>
        <p:spPr>
          <a:xfrm>
            <a:off x="1055421" y="4317339"/>
            <a:ext cx="1139174" cy="280529"/>
          </a:xfrm>
          <a:prstGeom prst="rect">
            <a:avLst/>
          </a:prstGeom>
        </p:spPr>
        <p:txBody>
          <a:bodyPr vert="horz" lIns="53472" tIns="26736" rIns="53472" bIns="26736" rtlCol="0">
            <a:noAutofit/>
          </a:bodyPr>
          <a:lstStyle/>
          <a:p>
            <a:pPr algn="ctr" defTabSz="534719">
              <a:spcBef>
                <a:spcPct val="20000"/>
              </a:spcBef>
              <a:defRPr/>
            </a:pPr>
            <a:r>
              <a:rPr lang="ja-JP" altLang="en-US" sz="1050" b="1" dirty="0">
                <a:latin typeface="メイリオ" pitchFamily="50" charset="-128"/>
                <a:ea typeface="メイリオ" pitchFamily="50" charset="-128"/>
              </a:rPr>
              <a:t>支援のミスマッチが生じがち</a:t>
            </a:r>
          </a:p>
        </p:txBody>
      </p:sp>
      <p:sp>
        <p:nvSpPr>
          <p:cNvPr id="81" name="上矢印 80"/>
          <p:cNvSpPr/>
          <p:nvPr/>
        </p:nvSpPr>
        <p:spPr>
          <a:xfrm>
            <a:off x="5924134" y="3488089"/>
            <a:ext cx="248657" cy="446048"/>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82" name="上矢印 81"/>
          <p:cNvSpPr/>
          <p:nvPr/>
        </p:nvSpPr>
        <p:spPr>
          <a:xfrm>
            <a:off x="6609780" y="3101717"/>
            <a:ext cx="290100" cy="832420"/>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83" name="サブタイトル 2"/>
          <p:cNvSpPr txBox="1">
            <a:spLocks/>
          </p:cNvSpPr>
          <p:nvPr/>
        </p:nvSpPr>
        <p:spPr>
          <a:xfrm>
            <a:off x="6056049" y="3684274"/>
            <a:ext cx="679259"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支援</a:t>
            </a:r>
            <a:endParaRPr lang="ja-JP" altLang="en-US" sz="1050" dirty="0">
              <a:latin typeface="メイリオ" pitchFamily="50" charset="-128"/>
              <a:ea typeface="メイリオ" pitchFamily="50" charset="-128"/>
            </a:endParaRPr>
          </a:p>
        </p:txBody>
      </p:sp>
      <p:sp>
        <p:nvSpPr>
          <p:cNvPr id="9" name="サブタイトル 2"/>
          <p:cNvSpPr txBox="1">
            <a:spLocks/>
          </p:cNvSpPr>
          <p:nvPr/>
        </p:nvSpPr>
        <p:spPr>
          <a:xfrm>
            <a:off x="1059391" y="2435372"/>
            <a:ext cx="742940" cy="280529"/>
          </a:xfrm>
          <a:prstGeom prst="rect">
            <a:avLst/>
          </a:prstGeom>
          <a:solidFill>
            <a:schemeClr val="bg2">
              <a:lumMod val="20000"/>
              <a:lumOff val="80000"/>
            </a:schemeClr>
          </a:solidFill>
          <a:ln w="31750">
            <a:solidFill>
              <a:srgbClr val="6699FF"/>
            </a:solidFill>
          </a:ln>
        </p:spPr>
        <p:txBody>
          <a:bodyPr vert="horz" lIns="53472" tIns="26736" rIns="53472" bIns="26736" rtlCol="0" anchor="ctr" anchorCtr="0">
            <a:normAutofit fontScale="92500" lnSpcReduction="20000"/>
          </a:bodyPr>
          <a:lstStyle/>
          <a:p>
            <a:pPr algn="ctr" defTabSz="534719">
              <a:spcBef>
                <a:spcPct val="20000"/>
              </a:spcBef>
              <a:defRPr/>
            </a:pPr>
            <a:r>
              <a:rPr lang="ja-JP" altLang="en-US" dirty="0">
                <a:latin typeface="ＭＳ Ｐゴシック" panose="020B0600070205080204" pitchFamily="50" charset="-128"/>
                <a:ea typeface="ＭＳ Ｐゴシック" panose="020B0600070205080204" pitchFamily="50" charset="-128"/>
              </a:rPr>
              <a:t>現　状</a:t>
            </a:r>
            <a:endParaRPr lang="ja-JP" altLang="en-US" sz="1050" dirty="0">
              <a:latin typeface="ＭＳ Ｐゴシック" panose="020B0600070205080204" pitchFamily="50" charset="-128"/>
              <a:ea typeface="ＭＳ Ｐゴシック" panose="020B0600070205080204" pitchFamily="50" charset="-128"/>
            </a:endParaRPr>
          </a:p>
        </p:txBody>
      </p:sp>
      <p:sp>
        <p:nvSpPr>
          <p:cNvPr id="89" name="サブタイトル 2"/>
          <p:cNvSpPr txBox="1">
            <a:spLocks/>
          </p:cNvSpPr>
          <p:nvPr/>
        </p:nvSpPr>
        <p:spPr>
          <a:xfrm>
            <a:off x="1897418" y="3195226"/>
            <a:ext cx="544823" cy="280529"/>
          </a:xfrm>
          <a:prstGeom prst="rect">
            <a:avLst/>
          </a:prstGeom>
        </p:spPr>
        <p:txBody>
          <a:bodyPr vert="horz" lIns="53472" tIns="26736" rIns="53472" bIns="26736" rtlCol="0">
            <a:noAutofit/>
          </a:bodyPr>
          <a:lstStyle/>
          <a:p>
            <a:pPr algn="ctr" defTabSz="534719">
              <a:spcBef>
                <a:spcPct val="20000"/>
              </a:spcBef>
              <a:defRPr/>
            </a:pPr>
            <a:r>
              <a:rPr lang="ja-JP" altLang="en-US" sz="1425" b="1" dirty="0">
                <a:latin typeface="メイリオ" pitchFamily="50" charset="-128"/>
                <a:ea typeface="メイリオ" pitchFamily="50" charset="-128"/>
              </a:rPr>
              <a:t>？</a:t>
            </a:r>
          </a:p>
        </p:txBody>
      </p:sp>
      <p:sp>
        <p:nvSpPr>
          <p:cNvPr id="90" name="サブタイトル 2"/>
          <p:cNvSpPr txBox="1">
            <a:spLocks/>
          </p:cNvSpPr>
          <p:nvPr/>
        </p:nvSpPr>
        <p:spPr>
          <a:xfrm>
            <a:off x="3553113" y="2634170"/>
            <a:ext cx="929611" cy="467547"/>
          </a:xfrm>
          <a:prstGeom prst="rect">
            <a:avLst/>
          </a:prstGeom>
        </p:spPr>
        <p:txBody>
          <a:bodyPr vert="horz" lIns="53472" tIns="26736" rIns="53472" bIns="26736" rtlCol="0">
            <a:noAutofit/>
          </a:bodyPr>
          <a:lstStyle/>
          <a:p>
            <a:pPr algn="ctr"/>
            <a:r>
              <a:rPr lang="ja-JP" altLang="en-US" sz="1050" dirty="0">
                <a:latin typeface="ＭＳ ゴシック" panose="020B0609070205080204" pitchFamily="49" charset="-128"/>
                <a:ea typeface="ＭＳ ゴシック" panose="020B0609070205080204" pitchFamily="49" charset="-128"/>
              </a:rPr>
              <a:t>診断のためにもっと情報が欲しい･･･</a:t>
            </a:r>
          </a:p>
        </p:txBody>
      </p:sp>
      <p:sp>
        <p:nvSpPr>
          <p:cNvPr id="91" name="サブタイトル 2"/>
          <p:cNvSpPr txBox="1">
            <a:spLocks/>
          </p:cNvSpPr>
          <p:nvPr/>
        </p:nvSpPr>
        <p:spPr>
          <a:xfrm>
            <a:off x="3568276" y="3903564"/>
            <a:ext cx="849073" cy="374038"/>
          </a:xfrm>
          <a:prstGeom prst="rect">
            <a:avLst/>
          </a:prstGeom>
        </p:spPr>
        <p:txBody>
          <a:bodyPr vert="horz" lIns="53472" tIns="26736" rIns="53472" bIns="26736" rtlCol="0">
            <a:noAutofit/>
          </a:bodyPr>
          <a:lstStyle/>
          <a:p>
            <a:r>
              <a:rPr lang="ja-JP" altLang="en-US" sz="1000" dirty="0">
                <a:latin typeface="ＭＳ Ｐゴシック" panose="020B0600070205080204" pitchFamily="50" charset="-128"/>
                <a:ea typeface="ＭＳ Ｐゴシック" panose="020B0600070205080204" pitchFamily="50" charset="-128"/>
              </a:rPr>
              <a:t>何の支援が必要かよく分からない･･･</a:t>
            </a:r>
          </a:p>
        </p:txBody>
      </p:sp>
      <p:sp>
        <p:nvSpPr>
          <p:cNvPr id="86" name="角丸四角形吹き出し 85"/>
          <p:cNvSpPr/>
          <p:nvPr/>
        </p:nvSpPr>
        <p:spPr>
          <a:xfrm>
            <a:off x="4656907" y="4130322"/>
            <a:ext cx="1400972" cy="830640"/>
          </a:xfrm>
          <a:prstGeom prst="wedgeRoundRectCallout">
            <a:avLst>
              <a:gd name="adj1" fmla="val 45682"/>
              <a:gd name="adj2" fmla="val -100947"/>
              <a:gd name="adj3" fmla="val 16667"/>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lvl="0" algn="ctr"/>
            <a:r>
              <a:rPr lang="ja-JP" altLang="en-US" sz="1050" dirty="0">
                <a:solidFill>
                  <a:schemeClr val="tx1"/>
                </a:solidFill>
                <a:latin typeface="ＭＳ ゴシック" panose="020B0609070205080204" pitchFamily="49" charset="-128"/>
                <a:ea typeface="ＭＳ ゴシック" panose="020B0609070205080204" pitchFamily="49" charset="-128"/>
              </a:rPr>
              <a:t>本人の生活状況等に関する情報が伝わり，必要な支援が受けられる</a:t>
            </a:r>
          </a:p>
        </p:txBody>
      </p:sp>
      <p:pic>
        <p:nvPicPr>
          <p:cNvPr id="7" name="Picture 2"/>
          <p:cNvPicPr>
            <a:picLocks noChangeAspect="1" noChangeArrowheads="1"/>
          </p:cNvPicPr>
          <p:nvPr/>
        </p:nvPicPr>
        <p:blipFill>
          <a:blip r:embed="rId2" cstate="print"/>
          <a:srcRect/>
          <a:stretch>
            <a:fillRect/>
          </a:stretch>
        </p:blipFill>
        <p:spPr bwMode="auto">
          <a:xfrm>
            <a:off x="2449315" y="2540662"/>
            <a:ext cx="721713" cy="794830"/>
          </a:xfrm>
          <a:prstGeom prst="rect">
            <a:avLst/>
          </a:prstGeom>
          <a:noFill/>
        </p:spPr>
      </p:pic>
      <p:pic>
        <p:nvPicPr>
          <p:cNvPr id="13" name="Picture 4"/>
          <p:cNvPicPr>
            <a:picLocks noChangeAspect="1" noChangeArrowheads="1"/>
          </p:cNvPicPr>
          <p:nvPr/>
        </p:nvPicPr>
        <p:blipFill>
          <a:blip r:embed="rId3" cstate="print"/>
          <a:srcRect/>
          <a:stretch>
            <a:fillRect/>
          </a:stretch>
        </p:blipFill>
        <p:spPr bwMode="auto">
          <a:xfrm>
            <a:off x="7204131" y="2447151"/>
            <a:ext cx="724418" cy="803994"/>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7119222" y="3662775"/>
            <a:ext cx="933981" cy="710485"/>
          </a:xfrm>
          <a:prstGeom prst="rect">
            <a:avLst/>
          </a:prstGeom>
          <a:noFill/>
        </p:spPr>
      </p:pic>
      <p:pic>
        <p:nvPicPr>
          <p:cNvPr id="1031" name="Picture 7"/>
          <p:cNvPicPr>
            <a:picLocks noChangeAspect="1" noChangeArrowheads="1"/>
          </p:cNvPicPr>
          <p:nvPr/>
        </p:nvPicPr>
        <p:blipFill>
          <a:blip r:embed="rId5" cstate="print"/>
          <a:srcRect/>
          <a:stretch>
            <a:fillRect/>
          </a:stretch>
        </p:blipFill>
        <p:spPr bwMode="auto">
          <a:xfrm>
            <a:off x="2371484" y="3754688"/>
            <a:ext cx="937813" cy="717410"/>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1133250" y="2821191"/>
            <a:ext cx="636806" cy="794830"/>
          </a:xfrm>
          <a:prstGeom prst="rect">
            <a:avLst/>
          </a:prstGeom>
          <a:noFill/>
        </p:spPr>
      </p:pic>
      <p:pic>
        <p:nvPicPr>
          <p:cNvPr id="2056" name="Picture 8"/>
          <p:cNvPicPr>
            <a:picLocks noChangeAspect="1" noChangeArrowheads="1"/>
          </p:cNvPicPr>
          <p:nvPr/>
        </p:nvPicPr>
        <p:blipFill>
          <a:blip r:embed="rId7" cstate="print"/>
          <a:srcRect/>
          <a:stretch>
            <a:fillRect/>
          </a:stretch>
        </p:blipFill>
        <p:spPr bwMode="auto">
          <a:xfrm>
            <a:off x="4869175" y="2821191"/>
            <a:ext cx="636806" cy="794830"/>
          </a:xfrm>
          <a:prstGeom prst="rect">
            <a:avLst/>
          </a:prstGeom>
          <a:solidFill>
            <a:srgbClr val="FFFF99"/>
          </a:solidFill>
        </p:spPr>
      </p:pic>
      <p:sp>
        <p:nvSpPr>
          <p:cNvPr id="45" name="正方形/長方形 44"/>
          <p:cNvSpPr>
            <a:spLocks noChangeArrowheads="1"/>
          </p:cNvSpPr>
          <p:nvPr/>
        </p:nvSpPr>
        <p:spPr bwMode="auto">
          <a:xfrm>
            <a:off x="557996" y="907938"/>
            <a:ext cx="2678844" cy="300215"/>
          </a:xfrm>
          <a:prstGeom prst="rect">
            <a:avLst/>
          </a:prstGeom>
          <a:solidFill>
            <a:schemeClr val="accent1"/>
          </a:solidFill>
          <a:ln w="9525">
            <a:noFill/>
            <a:miter lim="800000"/>
            <a:headEnd/>
            <a:tailEnd/>
          </a:ln>
        </p:spPr>
        <p:txBody>
          <a:bodyPr wrap="square" lIns="53472" tIns="26736" rIns="53472" bIns="26736" anchor="b" anchorCtr="0">
            <a:spAutoFit/>
          </a:bodyPr>
          <a:lstStyle/>
          <a:p>
            <a:pPr algn="ctr" defTabSz="528221">
              <a:buClr>
                <a:schemeClr val="bg2"/>
              </a:buClr>
              <a:defRPr/>
            </a:pPr>
            <a:r>
              <a:rPr lang="ja-JP" altLang="en-US" sz="1600" dirty="0">
                <a:latin typeface="ＭＳ Ｐゴシック" panose="020B0600070205080204" pitchFamily="50" charset="-128"/>
                <a:ea typeface="ＭＳ Ｐゴシック" panose="020B0600070205080204" pitchFamily="50" charset="-128"/>
              </a:rPr>
              <a:t>利用促進委員会での御指摘</a:t>
            </a:r>
            <a:endParaRPr lang="en-US" altLang="ja-JP" sz="1600" dirty="0">
              <a:latin typeface="ＭＳ Ｐゴシック" panose="020B0600070205080204" pitchFamily="50" charset="-128"/>
              <a:ea typeface="ＭＳ Ｐゴシック" panose="020B0600070205080204" pitchFamily="50" charset="-128"/>
            </a:endParaRPr>
          </a:p>
        </p:txBody>
      </p:sp>
      <p:sp>
        <p:nvSpPr>
          <p:cNvPr id="6" name="サブタイトル 2"/>
          <p:cNvSpPr txBox="1">
            <a:spLocks/>
          </p:cNvSpPr>
          <p:nvPr/>
        </p:nvSpPr>
        <p:spPr>
          <a:xfrm>
            <a:off x="1090746" y="5214124"/>
            <a:ext cx="7111046" cy="834499"/>
          </a:xfrm>
          <a:prstGeom prst="rect">
            <a:avLst/>
          </a:prstGeom>
          <a:solidFill>
            <a:schemeClr val="accent6">
              <a:lumMod val="20000"/>
              <a:lumOff val="80000"/>
            </a:schemeClr>
          </a:solidFill>
          <a:ln w="25400">
            <a:solidFill>
              <a:schemeClr val="accent6">
                <a:lumMod val="75000"/>
              </a:schemeClr>
            </a:solidFill>
          </a:ln>
        </p:spPr>
        <p:txBody>
          <a:bodyPr vert="horz" lIns="53472" tIns="26736" rIns="53472" bIns="26736" rtlCol="0" anchor="b" anchorCtr="0">
            <a:noAutofit/>
          </a:bodyPr>
          <a:lstStyle/>
          <a:p>
            <a:pPr>
              <a:spcAft>
                <a:spcPts val="702"/>
              </a:spcAft>
              <a:buClr>
                <a:srgbClr val="66FFCC"/>
              </a:buClr>
              <a:defRPr/>
            </a:pPr>
            <a:r>
              <a:rPr lang="ja-JP" altLang="en-US" sz="1200" dirty="0">
                <a:latin typeface="ＭＳ Ｐゴシック" panose="020B0600070205080204" pitchFamily="50" charset="-128"/>
                <a:ea typeface="ＭＳ Ｐゴシック" panose="020B0600070205080204" pitchFamily="50" charset="-128"/>
              </a:rPr>
              <a:t>○　本人の生活状況等に関する情報が，医師・裁判所に伝わるよう関係機関による支援の在り方の検討</a:t>
            </a:r>
            <a:endParaRPr lang="en-US" altLang="ja-JP" sz="1200" dirty="0">
              <a:latin typeface="ＭＳ Ｐゴシック" panose="020B0600070205080204" pitchFamily="50" charset="-128"/>
              <a:ea typeface="ＭＳ Ｐゴシック" panose="020B0600070205080204" pitchFamily="50" charset="-128"/>
            </a:endParaRPr>
          </a:p>
          <a:p>
            <a:pPr lvl="0">
              <a:spcBef>
                <a:spcPct val="20000"/>
              </a:spcBef>
              <a:buClr>
                <a:srgbClr val="66FFCC"/>
              </a:buClr>
              <a:defRPr/>
            </a:pPr>
            <a:r>
              <a:rPr lang="ja-JP" altLang="en-US" sz="1200" dirty="0">
                <a:latin typeface="ＭＳ Ｐゴシック" panose="020B0600070205080204" pitchFamily="50" charset="-128"/>
                <a:ea typeface="ＭＳ Ｐゴシック" panose="020B0600070205080204" pitchFamily="50" charset="-128"/>
              </a:rPr>
              <a:t>○　本人の生活状況等を踏まえた診断内容について分かりやすく記載できる診断書の在り方の検討</a:t>
            </a:r>
          </a:p>
        </p:txBody>
      </p:sp>
      <p:sp>
        <p:nvSpPr>
          <p:cNvPr id="3" name="正方形/長方形 2"/>
          <p:cNvSpPr/>
          <p:nvPr/>
        </p:nvSpPr>
        <p:spPr>
          <a:xfrm>
            <a:off x="6105845" y="3954990"/>
            <a:ext cx="990293" cy="490925"/>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43" name="正方形/長方形 42"/>
          <p:cNvSpPr>
            <a:spLocks noChangeArrowheads="1"/>
          </p:cNvSpPr>
          <p:nvPr/>
        </p:nvSpPr>
        <p:spPr bwMode="auto">
          <a:xfrm>
            <a:off x="963436" y="4803937"/>
            <a:ext cx="1443426" cy="607992"/>
          </a:xfrm>
          <a:prstGeom prst="rect">
            <a:avLst/>
          </a:prstGeom>
          <a:solidFill>
            <a:srgbClr val="FF6600"/>
          </a:solidFill>
          <a:ln w="9525">
            <a:noFill/>
            <a:miter lim="800000"/>
            <a:headEnd/>
            <a:tailEnd/>
          </a:ln>
        </p:spPr>
        <p:txBody>
          <a:bodyPr wrap="square" lIns="53472" tIns="26736" rIns="53472" bIns="26736" anchor="b" anchorCtr="0">
            <a:spAutoFit/>
          </a:bodyPr>
          <a:lstStyle/>
          <a:p>
            <a:pPr algn="ctr" defTabSz="528221">
              <a:defRPr/>
            </a:pPr>
            <a:r>
              <a:rPr lang="ja-JP" altLang="en-US" b="1" dirty="0">
                <a:solidFill>
                  <a:schemeClr val="bg1"/>
                </a:solidFill>
                <a:latin typeface="メイリオ" pitchFamily="50" charset="-128"/>
                <a:ea typeface="メイリオ" pitchFamily="50" charset="-128"/>
              </a:rPr>
              <a:t>今後の検討課題</a:t>
            </a:r>
            <a:endParaRPr lang="en-US" altLang="ja-JP" b="1" dirty="0">
              <a:solidFill>
                <a:schemeClr val="bg1"/>
              </a:solidFill>
              <a:latin typeface="メイリオ" pitchFamily="50" charset="-128"/>
              <a:ea typeface="メイリオ" pitchFamily="50" charset="-128"/>
            </a:endParaRPr>
          </a:p>
        </p:txBody>
      </p:sp>
      <p:sp>
        <p:nvSpPr>
          <p:cNvPr id="38" name="サブタイトル 2"/>
          <p:cNvSpPr txBox="1">
            <a:spLocks/>
          </p:cNvSpPr>
          <p:nvPr/>
        </p:nvSpPr>
        <p:spPr>
          <a:xfrm>
            <a:off x="6090931" y="4038322"/>
            <a:ext cx="1004150" cy="391898"/>
          </a:xfrm>
          <a:prstGeom prst="rect">
            <a:avLst/>
          </a:prstGeom>
        </p:spPr>
        <p:txBody>
          <a:bodyPr vert="horz" lIns="53472" tIns="26736" rIns="53472" bIns="26736" rtlCol="0">
            <a:normAutofit fontScale="62500" lnSpcReduction="20000"/>
          </a:bodyPr>
          <a:lstStyle/>
          <a:p>
            <a:pPr algn="ctr" defTabSz="534719">
              <a:spcBef>
                <a:spcPct val="20000"/>
              </a:spcBef>
              <a:defRPr/>
            </a:pPr>
            <a:r>
              <a:rPr lang="ja-JP" altLang="en-US" dirty="0">
                <a:latin typeface="メイリオ" pitchFamily="50" charset="-128"/>
                <a:ea typeface="メイリオ" pitchFamily="50" charset="-128"/>
              </a:rPr>
              <a:t>地域連携</a:t>
            </a:r>
            <a:endParaRPr lang="en-US" altLang="ja-JP" dirty="0">
              <a:latin typeface="メイリオ" pitchFamily="50" charset="-128"/>
              <a:ea typeface="メイリオ" pitchFamily="50" charset="-128"/>
            </a:endParaRPr>
          </a:p>
          <a:p>
            <a:pPr algn="ctr" defTabSz="534719">
              <a:spcBef>
                <a:spcPct val="20000"/>
              </a:spcBef>
              <a:defRPr/>
            </a:pPr>
            <a:r>
              <a:rPr lang="ja-JP" altLang="en-US" dirty="0">
                <a:latin typeface="メイリオ" pitchFamily="50" charset="-128"/>
                <a:ea typeface="メイリオ" pitchFamily="50" charset="-128"/>
              </a:rPr>
              <a:t>ネットワーク</a:t>
            </a:r>
            <a:endParaRPr lang="ja-JP" altLang="en-US" sz="1050" dirty="0">
              <a:latin typeface="メイリオ" pitchFamily="50" charset="-128"/>
              <a:ea typeface="メイリオ" pitchFamily="50" charset="-128"/>
            </a:endParaRPr>
          </a:p>
        </p:txBody>
      </p:sp>
      <p:sp>
        <p:nvSpPr>
          <p:cNvPr id="2" name="正方形/長方形 1"/>
          <p:cNvSpPr/>
          <p:nvPr/>
        </p:nvSpPr>
        <p:spPr>
          <a:xfrm>
            <a:off x="7195475" y="6281031"/>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16" name="スライド番号プレースホルダー 15">
            <a:extLst>
              <a:ext uri="{FF2B5EF4-FFF2-40B4-BE49-F238E27FC236}">
                <a16:creationId xmlns:a16="http://schemas.microsoft.com/office/drawing/2014/main" xmlns="" id="{7FB82848-4C73-4B3C-9503-EEC312E17246}"/>
              </a:ext>
            </a:extLst>
          </p:cNvPr>
          <p:cNvSpPr>
            <a:spLocks noGrp="1"/>
          </p:cNvSpPr>
          <p:nvPr>
            <p:ph type="sldNum" sz="quarter" idx="12"/>
          </p:nvPr>
        </p:nvSpPr>
        <p:spPr/>
        <p:txBody>
          <a:bodyPr/>
          <a:lstStyle/>
          <a:p>
            <a:pPr>
              <a:defRPr/>
            </a:pPr>
            <a:fld id="{F90A3C79-1AFD-481B-B685-7933BCD0898B}" type="slidenum">
              <a:rPr lang="en-US" altLang="ja-JP" smtClean="0"/>
              <a:pPr>
                <a:defRPr/>
              </a:pPr>
              <a:t>21</a:t>
            </a:fld>
            <a:endParaRPr lang="en-US" altLang="ja-JP"/>
          </a:p>
        </p:txBody>
      </p:sp>
      <p:sp>
        <p:nvSpPr>
          <p:cNvPr id="19" name="フッター プレースホルダー 18">
            <a:extLst>
              <a:ext uri="{FF2B5EF4-FFF2-40B4-BE49-F238E27FC236}">
                <a16:creationId xmlns:a16="http://schemas.microsoft.com/office/drawing/2014/main" xmlns="" id="{89C0C481-C532-4168-A2EB-F7593065B280}"/>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492067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flipV="1">
            <a:off x="7668344" y="2949131"/>
            <a:ext cx="0" cy="3078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333932" y="1979691"/>
            <a:ext cx="4972320" cy="577010"/>
          </a:xfrm>
          <a:prstGeom prst="rect">
            <a:avLst/>
          </a:prstGeom>
          <a:noFill/>
          <a:ln>
            <a:solidFill>
              <a:schemeClr val="tx1"/>
            </a:solidFill>
          </a:ln>
        </p:spPr>
        <p:txBody>
          <a:bodyPr wrap="square" lIns="68506" tIns="34255" rIns="68506" bIns="34255" rtlCol="0">
            <a:spAutoFit/>
          </a:bodyPr>
          <a:lstStyle/>
          <a:p>
            <a:r>
              <a:rPr lang="ja-JP" altLang="ja-JP" sz="1100" dirty="0">
                <a:solidFill>
                  <a:prstClr val="black"/>
                </a:solidFill>
              </a:rPr>
              <a:t>利益相反行為</a:t>
            </a:r>
            <a:r>
              <a:rPr lang="ja-JP" altLang="en-US" sz="1100" dirty="0">
                <a:solidFill>
                  <a:prstClr val="black"/>
                </a:solidFill>
              </a:rPr>
              <a:t>（民法）</a:t>
            </a:r>
            <a:r>
              <a:rPr lang="ja-JP" altLang="ja-JP" sz="1100" dirty="0">
                <a:solidFill>
                  <a:prstClr val="black"/>
                </a:solidFill>
              </a:rPr>
              <a:t> </a:t>
            </a:r>
          </a:p>
          <a:p>
            <a:r>
              <a:rPr lang="ja-JP" altLang="ja-JP" sz="1100" dirty="0">
                <a:solidFill>
                  <a:prstClr val="black"/>
                </a:solidFill>
              </a:rPr>
              <a:t>第八百六十条 　</a:t>
            </a:r>
            <a:r>
              <a:rPr lang="ja-JP" altLang="ja-JP" sz="1100" u="sng" dirty="0">
                <a:solidFill>
                  <a:prstClr val="black"/>
                </a:solidFill>
              </a:rPr>
              <a:t>第八百二十六条</a:t>
            </a:r>
            <a:r>
              <a:rPr lang="ja-JP" altLang="ja-JP" sz="1100" dirty="0">
                <a:solidFill>
                  <a:prstClr val="black"/>
                </a:solidFill>
              </a:rPr>
              <a:t>の規定は、後見人について準用する。ただし、</a:t>
            </a:r>
            <a:endParaRPr lang="en-US" altLang="ja-JP" sz="1100" dirty="0">
              <a:solidFill>
                <a:prstClr val="black"/>
              </a:solidFill>
            </a:endParaRPr>
          </a:p>
          <a:p>
            <a:r>
              <a:rPr lang="ja-JP" altLang="en-US" sz="1100" dirty="0">
                <a:solidFill>
                  <a:prstClr val="black"/>
                </a:solidFill>
              </a:rPr>
              <a:t>　</a:t>
            </a:r>
            <a:r>
              <a:rPr lang="ja-JP" altLang="ja-JP" sz="1100" dirty="0">
                <a:solidFill>
                  <a:prstClr val="black"/>
                </a:solidFill>
              </a:rPr>
              <a:t>後見監督人がある場合は、この限りでない。 </a:t>
            </a:r>
            <a:r>
              <a:rPr lang="ja-JP" altLang="en-US" sz="1100" dirty="0">
                <a:solidFill>
                  <a:prstClr val="black"/>
                </a:solidFill>
              </a:rPr>
              <a:t>（下線は「利益相反行為」を指す）　</a:t>
            </a:r>
            <a:endParaRPr lang="ja-JP" altLang="ja-JP" sz="1100" dirty="0">
              <a:solidFill>
                <a:prstClr val="black"/>
              </a:solidFill>
            </a:endParaRPr>
          </a:p>
        </p:txBody>
      </p:sp>
      <p:cxnSp>
        <p:nvCxnSpPr>
          <p:cNvPr id="40" name="直線矢印コネクタ 39"/>
          <p:cNvCxnSpPr>
            <a:stCxn id="1046" idx="2"/>
          </p:cNvCxnSpPr>
          <p:nvPr/>
        </p:nvCxnSpPr>
        <p:spPr>
          <a:xfrm>
            <a:off x="1132253" y="2806853"/>
            <a:ext cx="744831" cy="7000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1382395" y="2901216"/>
            <a:ext cx="4938980" cy="1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4590899" y="3102863"/>
            <a:ext cx="1762126" cy="1092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36" idx="0"/>
          </p:cNvCxnSpPr>
          <p:nvPr/>
        </p:nvCxnSpPr>
        <p:spPr>
          <a:xfrm>
            <a:off x="6429508" y="3083320"/>
            <a:ext cx="622743" cy="11617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370531" y="5067195"/>
            <a:ext cx="147233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676363" y="3535644"/>
            <a:ext cx="3837133" cy="2616262"/>
          </a:xfrm>
          <a:prstGeom prst="roundRect">
            <a:avLst>
              <a:gd name="adj" fmla="val 61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a:solidFill>
                <a:prstClr val="white"/>
              </a:solidFill>
            </a:endParaRPr>
          </a:p>
        </p:txBody>
      </p:sp>
      <p:pic>
        <p:nvPicPr>
          <p:cNvPr id="1052" name="Picture 28" descr="「イラスト 会計士」の画像検索結果"/>
          <p:cNvPicPr>
            <a:picLocks noChangeAspect="1" noChangeArrowheads="1"/>
          </p:cNvPicPr>
          <p:nvPr/>
        </p:nvPicPr>
        <p:blipFill rotWithShape="1">
          <a:blip r:embed="rId3">
            <a:extLst>
              <a:ext uri="{28A0092B-C50C-407E-A947-70E740481C1C}">
                <a14:useLocalDpi xmlns:a14="http://schemas.microsoft.com/office/drawing/2010/main" val="0"/>
              </a:ext>
            </a:extLst>
          </a:blip>
          <a:srcRect l="4857" r="10097"/>
          <a:stretch/>
        </p:blipFill>
        <p:spPr bwMode="auto">
          <a:xfrm>
            <a:off x="1382395" y="3792790"/>
            <a:ext cx="757450" cy="82212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イラスト ケースワーカー」の画像検索結果"/>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8846" l="9794" r="100000"/>
                    </a14:imgEffect>
                  </a14:imgLayer>
                </a14:imgProps>
              </a:ext>
              <a:ext uri="{28A0092B-C50C-407E-A947-70E740481C1C}">
                <a14:useLocalDpi xmlns:a14="http://schemas.microsoft.com/office/drawing/2010/main" val="0"/>
              </a:ext>
            </a:extLst>
          </a:blip>
          <a:srcRect b="13952"/>
          <a:stretch/>
        </p:blipFill>
        <p:spPr bwMode="auto">
          <a:xfrm>
            <a:off x="1006255" y="3859572"/>
            <a:ext cx="655353" cy="6976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イラスト 医師」の画像検索結果"/>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68" b="89706" l="3784" r="100000"/>
                    </a14:imgEffect>
                  </a14:imgLayer>
                </a14:imgProps>
              </a:ext>
              <a:ext uri="{28A0092B-C50C-407E-A947-70E740481C1C}">
                <a14:useLocalDpi xmlns:a14="http://schemas.microsoft.com/office/drawing/2010/main" val="0"/>
              </a:ext>
            </a:extLst>
          </a:blip>
          <a:srcRect l="12136" r="19665" b="24407"/>
          <a:stretch/>
        </p:blipFill>
        <p:spPr bwMode="auto">
          <a:xfrm>
            <a:off x="1877113" y="3766461"/>
            <a:ext cx="525452" cy="79044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402565" y="146051"/>
            <a:ext cx="4062501" cy="346178"/>
          </a:xfrm>
          <a:prstGeom prst="rect">
            <a:avLst/>
          </a:prstGeom>
          <a:solidFill>
            <a:srgbClr val="FFFF00"/>
          </a:solidFill>
          <a:ln>
            <a:solidFill>
              <a:schemeClr val="tx1"/>
            </a:solidFill>
          </a:ln>
        </p:spPr>
        <p:txBody>
          <a:bodyPr wrap="none" lIns="68506" tIns="34255" rIns="68506" bIns="34255" rtlCol="0">
            <a:spAutoFit/>
          </a:bodyPr>
          <a:lstStyle/>
          <a:p>
            <a:r>
              <a:rPr lang="ja-JP" altLang="en-US" dirty="0">
                <a:solidFill>
                  <a:prstClr val="black"/>
                </a:solidFill>
                <a:latin typeface="ＤＦＰ特太ゴシック体" panose="020B0A00010101010101" pitchFamily="50" charset="-128"/>
                <a:ea typeface="ＤＦＰ特太ゴシック体" panose="020B0A00010101010101" pitchFamily="50" charset="-128"/>
              </a:rPr>
              <a:t>社会福祉法人等による法人後見の取組</a:t>
            </a:r>
          </a:p>
        </p:txBody>
      </p:sp>
      <p:grpSp>
        <p:nvGrpSpPr>
          <p:cNvPr id="6" name="グループ化 5"/>
          <p:cNvGrpSpPr/>
          <p:nvPr/>
        </p:nvGrpSpPr>
        <p:grpSpPr>
          <a:xfrm>
            <a:off x="5900447" y="2502806"/>
            <a:ext cx="1063373" cy="912661"/>
            <a:chOff x="3200400" y="1412776"/>
            <a:chExt cx="2673927" cy="2628000"/>
          </a:xfrm>
        </p:grpSpPr>
        <p:pic>
          <p:nvPicPr>
            <p:cNvPr id="1036" name="Picture 12" descr="「裁判所 イラスト」の画像検索結果">
              <a:hlinkClick r:id="rId8"/>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l="17607" r="18001"/>
            <a:stretch/>
          </p:blipFill>
          <p:spPr bwMode="auto">
            <a:xfrm>
              <a:off x="3200400" y="1412776"/>
              <a:ext cx="2673927" cy="2628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裁判所 イラスト」の画像検索結果">
              <a:hlinkClick r:id="rId8"/>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46" t="59866" r="18125"/>
            <a:stretch/>
          </p:blipFill>
          <p:spPr bwMode="auto">
            <a:xfrm>
              <a:off x="3200400" y="2980262"/>
              <a:ext cx="2673927" cy="10508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42" name="Picture 18" descr="「弁護士 イラスト」の画像検索結果">
            <a:hlinkClick r:id="rId12"/>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39545"/>
          <a:stretch/>
        </p:blipFill>
        <p:spPr bwMode="auto">
          <a:xfrm>
            <a:off x="2139844" y="3781411"/>
            <a:ext cx="811679" cy="72941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弁護士 イラスト」の画像検索結果">
            <a:hlinkClick r:id="rId14"/>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31514"/>
          <a:stretch/>
        </p:blipFill>
        <p:spPr bwMode="auto">
          <a:xfrm>
            <a:off x="770785" y="2023953"/>
            <a:ext cx="722935" cy="7829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イラスト ケース会議」の画像検索結果">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8301" t="6715"/>
          <a:stretch/>
        </p:blipFill>
        <p:spPr bwMode="auto">
          <a:xfrm>
            <a:off x="2993631" y="4267391"/>
            <a:ext cx="1430065" cy="1496877"/>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イラスト 男性」の画像検索結果"/>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71160" y="5189048"/>
            <a:ext cx="802747" cy="744306"/>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イラスト 女性」の画像検索結果">
            <a:hlinkClick r:id="rId19"/>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34760"/>
          <a:stretch/>
        </p:blipFill>
        <p:spPr bwMode="auto">
          <a:xfrm>
            <a:off x="6925109" y="3922347"/>
            <a:ext cx="1022823" cy="738406"/>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イラスト 女性」の画像検索結果"/>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03067" y="5189048"/>
            <a:ext cx="553621" cy="69108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イラスト 年配　男性」の画像検索結果"/>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016128" y="3976348"/>
            <a:ext cx="625814" cy="69944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301134" y="2727644"/>
            <a:ext cx="1747583" cy="284623"/>
          </a:xfrm>
          <a:prstGeom prst="rect">
            <a:avLst/>
          </a:prstGeom>
          <a:solidFill>
            <a:schemeClr val="bg1"/>
          </a:solidFill>
        </p:spPr>
        <p:txBody>
          <a:bodyPr wrap="square" lIns="68506" tIns="34255" rIns="68506" bIns="34255" rtlCol="0">
            <a:spAutoFit/>
          </a:bodyPr>
          <a:lstStyle/>
          <a:p>
            <a:pPr algn="ctr"/>
            <a:r>
              <a:rPr lang="ja-JP" altLang="en-US" sz="1400" dirty="0">
                <a:solidFill>
                  <a:prstClr val="black"/>
                </a:solidFill>
              </a:rPr>
              <a:t>後見監督人の選任</a:t>
            </a:r>
            <a:endParaRPr lang="en-US" altLang="ja-JP" sz="1400" dirty="0">
              <a:solidFill>
                <a:prstClr val="black"/>
              </a:solidFill>
            </a:endParaRPr>
          </a:p>
        </p:txBody>
      </p:sp>
      <p:sp>
        <p:nvSpPr>
          <p:cNvPr id="21" name="テキスト ボックス 20"/>
          <p:cNvSpPr txBox="1"/>
          <p:nvPr/>
        </p:nvSpPr>
        <p:spPr>
          <a:xfrm>
            <a:off x="6111379" y="3566167"/>
            <a:ext cx="1919529" cy="238456"/>
          </a:xfrm>
          <a:prstGeom prst="rect">
            <a:avLst/>
          </a:prstGeom>
          <a:solidFill>
            <a:schemeClr val="bg1"/>
          </a:solidFill>
        </p:spPr>
        <p:txBody>
          <a:bodyPr wrap="square" lIns="68506" tIns="34255" rIns="68506" bIns="34255" rtlCol="0">
            <a:spAutoFit/>
          </a:bodyPr>
          <a:lstStyle/>
          <a:p>
            <a:pPr algn="ctr"/>
            <a:r>
              <a:rPr lang="ja-JP" altLang="en-US" sz="1100" dirty="0">
                <a:solidFill>
                  <a:prstClr val="black"/>
                </a:solidFill>
              </a:rPr>
              <a:t>補助・保佐・後見開始の審判</a:t>
            </a:r>
            <a:endParaRPr lang="en-US" altLang="ja-JP" sz="1100" dirty="0">
              <a:solidFill>
                <a:prstClr val="black"/>
              </a:solidFill>
            </a:endParaRPr>
          </a:p>
        </p:txBody>
      </p:sp>
      <p:sp>
        <p:nvSpPr>
          <p:cNvPr id="24" name="テキスト ボックス 23"/>
          <p:cNvSpPr txBox="1"/>
          <p:nvPr/>
        </p:nvSpPr>
        <p:spPr>
          <a:xfrm>
            <a:off x="4666928" y="4881181"/>
            <a:ext cx="753903" cy="438511"/>
          </a:xfrm>
          <a:prstGeom prst="rect">
            <a:avLst/>
          </a:prstGeom>
          <a:solidFill>
            <a:schemeClr val="bg1"/>
          </a:solidFill>
        </p:spPr>
        <p:txBody>
          <a:bodyPr wrap="none" lIns="68506" tIns="34255" rIns="68506" bIns="34255" rtlCol="0">
            <a:spAutoFit/>
          </a:bodyPr>
          <a:lstStyle/>
          <a:p>
            <a:r>
              <a:rPr lang="ja-JP" altLang="en-US" sz="1200" dirty="0">
                <a:solidFill>
                  <a:prstClr val="black"/>
                </a:solidFill>
              </a:rPr>
              <a:t>財産管理</a:t>
            </a:r>
            <a:endParaRPr lang="en-US" altLang="ja-JP" sz="1200" dirty="0">
              <a:solidFill>
                <a:prstClr val="black"/>
              </a:solidFill>
            </a:endParaRPr>
          </a:p>
          <a:p>
            <a:r>
              <a:rPr lang="ja-JP" altLang="en-US" sz="1200" dirty="0">
                <a:solidFill>
                  <a:prstClr val="black"/>
                </a:solidFill>
              </a:rPr>
              <a:t>身上配慮</a:t>
            </a:r>
          </a:p>
        </p:txBody>
      </p:sp>
      <p:sp>
        <p:nvSpPr>
          <p:cNvPr id="29" name="テキスト ボックス 28"/>
          <p:cNvSpPr txBox="1"/>
          <p:nvPr/>
        </p:nvSpPr>
        <p:spPr>
          <a:xfrm>
            <a:off x="1996774" y="3362698"/>
            <a:ext cx="2084069" cy="288470"/>
          </a:xfrm>
          <a:prstGeom prst="rect">
            <a:avLst/>
          </a:prstGeom>
          <a:solidFill>
            <a:schemeClr val="bg1"/>
          </a:solidFill>
          <a:ln w="28575">
            <a:solidFill>
              <a:schemeClr val="tx2"/>
            </a:solidFill>
          </a:ln>
        </p:spPr>
        <p:txBody>
          <a:bodyPr wrap="square" lIns="68506" tIns="34255" rIns="68506" bIns="34255" rtlCol="0">
            <a:spAutoFit/>
          </a:bodyPr>
          <a:lstStyle/>
          <a:p>
            <a:pPr algn="ctr"/>
            <a:r>
              <a:rPr lang="ja-JP" altLang="en-US" sz="1425" dirty="0">
                <a:solidFill>
                  <a:prstClr val="black"/>
                </a:solidFill>
                <a:latin typeface="ＤＦＰ特太ゴシック体" panose="020B0A00010101010101" pitchFamily="50" charset="-128"/>
                <a:ea typeface="ＤＦＰ特太ゴシック体" panose="020B0A00010101010101" pitchFamily="50" charset="-128"/>
                <a:cs typeface="Arial Unicode MS" panose="020B0604020202020204" pitchFamily="50" charset="-128"/>
              </a:rPr>
              <a:t>法人後見の実施体制</a:t>
            </a:r>
          </a:p>
        </p:txBody>
      </p:sp>
      <p:sp>
        <p:nvSpPr>
          <p:cNvPr id="54" name="テキスト ボックス 53"/>
          <p:cNvSpPr txBox="1"/>
          <p:nvPr/>
        </p:nvSpPr>
        <p:spPr>
          <a:xfrm>
            <a:off x="4573422" y="3548205"/>
            <a:ext cx="1384991" cy="392344"/>
          </a:xfrm>
          <a:prstGeom prst="rect">
            <a:avLst/>
          </a:prstGeom>
          <a:solidFill>
            <a:schemeClr val="bg1"/>
          </a:solidFill>
        </p:spPr>
        <p:txBody>
          <a:bodyPr wrap="square" lIns="68506" tIns="34255" rIns="68506" bIns="34255" rtlCol="0">
            <a:spAutoFit/>
          </a:bodyPr>
          <a:lstStyle/>
          <a:p>
            <a:pPr algn="ctr"/>
            <a:r>
              <a:rPr lang="ja-JP" altLang="en-US" sz="1050" dirty="0">
                <a:solidFill>
                  <a:prstClr val="black"/>
                </a:solidFill>
              </a:rPr>
              <a:t>成年後見人等</a:t>
            </a:r>
            <a:endParaRPr lang="en-US" altLang="ja-JP" sz="1050" dirty="0">
              <a:solidFill>
                <a:prstClr val="black"/>
              </a:solidFill>
            </a:endParaRPr>
          </a:p>
          <a:p>
            <a:pPr algn="ctr"/>
            <a:r>
              <a:rPr lang="ja-JP" altLang="en-US" sz="1050" dirty="0">
                <a:solidFill>
                  <a:prstClr val="black"/>
                </a:solidFill>
              </a:rPr>
              <a:t>（法人後見）の選任</a:t>
            </a:r>
            <a:endParaRPr lang="en-US" altLang="ja-JP" sz="1050" dirty="0">
              <a:solidFill>
                <a:prstClr val="black"/>
              </a:solidFill>
            </a:endParaRPr>
          </a:p>
        </p:txBody>
      </p:sp>
      <p:sp>
        <p:nvSpPr>
          <p:cNvPr id="31" name="テキスト ボックス 30"/>
          <p:cNvSpPr txBox="1"/>
          <p:nvPr/>
        </p:nvSpPr>
        <p:spPr>
          <a:xfrm>
            <a:off x="3052817" y="3886039"/>
            <a:ext cx="1209136" cy="407733"/>
          </a:xfrm>
          <a:prstGeom prst="rect">
            <a:avLst/>
          </a:prstGeom>
          <a:noFill/>
          <a:ln>
            <a:solidFill>
              <a:schemeClr val="tx1"/>
            </a:solidFill>
          </a:ln>
        </p:spPr>
        <p:txBody>
          <a:bodyPr wrap="square" lIns="68506" tIns="34255" rIns="68506" bIns="34255" rtlCol="0">
            <a:spAutoFit/>
          </a:bodyPr>
          <a:lstStyle/>
          <a:p>
            <a:pPr algn="ctr"/>
            <a:r>
              <a:rPr lang="ja-JP" altLang="en-US" sz="1200" dirty="0">
                <a:solidFill>
                  <a:prstClr val="black"/>
                </a:solidFill>
              </a:rPr>
              <a:t>法人後見チーム</a:t>
            </a:r>
            <a:endParaRPr lang="en-US" altLang="ja-JP" sz="1200" dirty="0">
              <a:solidFill>
                <a:prstClr val="black"/>
              </a:solidFill>
            </a:endParaRPr>
          </a:p>
          <a:p>
            <a:pPr algn="ctr"/>
            <a:r>
              <a:rPr lang="en-US" altLang="ja-JP" sz="1000" dirty="0">
                <a:solidFill>
                  <a:prstClr val="black"/>
                </a:solidFill>
              </a:rPr>
              <a:t>※</a:t>
            </a:r>
            <a:r>
              <a:rPr lang="ja-JP" altLang="en-US" sz="1000" dirty="0">
                <a:solidFill>
                  <a:prstClr val="black"/>
                </a:solidFill>
              </a:rPr>
              <a:t>継続性・専門性</a:t>
            </a:r>
          </a:p>
        </p:txBody>
      </p:sp>
      <p:sp>
        <p:nvSpPr>
          <p:cNvPr id="56" name="テキスト ボックス 55"/>
          <p:cNvSpPr txBox="1"/>
          <p:nvPr/>
        </p:nvSpPr>
        <p:spPr>
          <a:xfrm>
            <a:off x="676363" y="1749861"/>
            <a:ext cx="1000853" cy="253845"/>
          </a:xfrm>
          <a:prstGeom prst="rect">
            <a:avLst/>
          </a:prstGeom>
          <a:noFill/>
        </p:spPr>
        <p:txBody>
          <a:bodyPr wrap="square" lIns="68506" tIns="34255" rIns="68506" bIns="34255" rtlCol="0">
            <a:spAutoFit/>
          </a:bodyPr>
          <a:lstStyle/>
          <a:p>
            <a:pPr algn="ctr"/>
            <a:r>
              <a:rPr lang="ja-JP" altLang="en-US" sz="1200" dirty="0">
                <a:solidFill>
                  <a:prstClr val="black"/>
                </a:solidFill>
              </a:rPr>
              <a:t>後見監督人</a:t>
            </a:r>
          </a:p>
        </p:txBody>
      </p:sp>
      <p:sp>
        <p:nvSpPr>
          <p:cNvPr id="32" name="テキスト ボックス 31"/>
          <p:cNvSpPr txBox="1"/>
          <p:nvPr/>
        </p:nvSpPr>
        <p:spPr>
          <a:xfrm>
            <a:off x="1190693" y="4617558"/>
            <a:ext cx="1802938" cy="1361841"/>
          </a:xfrm>
          <a:prstGeom prst="rect">
            <a:avLst/>
          </a:prstGeom>
          <a:noFill/>
        </p:spPr>
        <p:txBody>
          <a:bodyPr wrap="square" lIns="68506" tIns="34255" rIns="68506" bIns="34255" rtlCol="0">
            <a:spAutoFit/>
          </a:bodyPr>
          <a:lstStyle/>
          <a:p>
            <a:r>
              <a:rPr lang="ja-JP" altLang="en-US" sz="1050" dirty="0">
                <a:solidFill>
                  <a:prstClr val="black"/>
                </a:solidFill>
                <a:latin typeface="+mn-ea"/>
                <a:ea typeface="+mn-ea"/>
              </a:rPr>
              <a:t>○透明性の確保の例</a:t>
            </a:r>
            <a:endParaRPr lang="en-US" altLang="ja-JP" sz="1050" dirty="0">
              <a:solidFill>
                <a:prstClr val="black"/>
              </a:solidFill>
              <a:latin typeface="+mn-ea"/>
              <a:ea typeface="+mn-ea"/>
            </a:endParaRPr>
          </a:p>
          <a:p>
            <a:r>
              <a:rPr lang="ja-JP" altLang="en-US" sz="1050" dirty="0">
                <a:solidFill>
                  <a:prstClr val="black"/>
                </a:solidFill>
                <a:latin typeface="+mn-ea"/>
                <a:ea typeface="+mn-ea"/>
              </a:rPr>
              <a:t>　　法人外部の専門職の参加</a:t>
            </a:r>
            <a:endParaRPr lang="en-US" altLang="ja-JP" sz="1050" dirty="0">
              <a:solidFill>
                <a:prstClr val="black"/>
              </a:solidFill>
              <a:latin typeface="+mn-ea"/>
              <a:ea typeface="+mn-ea"/>
            </a:endParaRPr>
          </a:p>
          <a:p>
            <a:r>
              <a:rPr lang="ja-JP" altLang="en-US" sz="1050" dirty="0">
                <a:solidFill>
                  <a:prstClr val="black"/>
                </a:solidFill>
                <a:latin typeface="+mn-ea"/>
                <a:ea typeface="+mn-ea"/>
              </a:rPr>
              <a:t>　　（助言・チェック等）</a:t>
            </a:r>
            <a:endParaRPr lang="en-US" altLang="ja-JP" sz="1050" dirty="0">
              <a:solidFill>
                <a:prstClr val="black"/>
              </a:solidFill>
              <a:latin typeface="+mn-ea"/>
              <a:ea typeface="+mn-ea"/>
            </a:endParaRPr>
          </a:p>
          <a:p>
            <a:r>
              <a:rPr lang="ja-JP" altLang="en-US" sz="1050" dirty="0">
                <a:solidFill>
                  <a:prstClr val="black"/>
                </a:solidFill>
                <a:latin typeface="+mn-ea"/>
                <a:ea typeface="+mn-ea"/>
              </a:rPr>
              <a:t>　　（例）</a:t>
            </a:r>
            <a:endParaRPr lang="en-US" altLang="ja-JP" sz="1050" dirty="0">
              <a:solidFill>
                <a:prstClr val="black"/>
              </a:solidFill>
              <a:latin typeface="+mn-ea"/>
              <a:ea typeface="+mn-ea"/>
            </a:endParaRPr>
          </a:p>
          <a:p>
            <a:r>
              <a:rPr lang="ja-JP" altLang="en-US" sz="1050" dirty="0">
                <a:solidFill>
                  <a:prstClr val="black"/>
                </a:solidFill>
                <a:latin typeface="+mn-ea"/>
                <a:ea typeface="+mn-ea"/>
              </a:rPr>
              <a:t>　　　・法律関係者</a:t>
            </a:r>
            <a:endParaRPr lang="en-US" altLang="ja-JP" sz="1050" dirty="0">
              <a:solidFill>
                <a:prstClr val="black"/>
              </a:solidFill>
              <a:latin typeface="+mn-ea"/>
              <a:ea typeface="+mn-ea"/>
            </a:endParaRPr>
          </a:p>
          <a:p>
            <a:r>
              <a:rPr lang="ja-JP" altLang="en-US" sz="1050" dirty="0">
                <a:solidFill>
                  <a:prstClr val="black"/>
                </a:solidFill>
                <a:latin typeface="+mn-ea"/>
                <a:ea typeface="+mn-ea"/>
              </a:rPr>
              <a:t>　　　・医療関係者</a:t>
            </a:r>
            <a:endParaRPr lang="en-US" altLang="ja-JP" sz="1050" dirty="0">
              <a:solidFill>
                <a:prstClr val="black"/>
              </a:solidFill>
              <a:latin typeface="+mn-ea"/>
              <a:ea typeface="+mn-ea"/>
            </a:endParaRPr>
          </a:p>
          <a:p>
            <a:r>
              <a:rPr lang="ja-JP" altLang="en-US" sz="1050" dirty="0">
                <a:solidFill>
                  <a:prstClr val="black"/>
                </a:solidFill>
                <a:latin typeface="+mn-ea"/>
                <a:ea typeface="+mn-ea"/>
              </a:rPr>
              <a:t>　　　・会計関係者</a:t>
            </a:r>
            <a:endParaRPr lang="en-US" altLang="ja-JP" sz="1050" dirty="0">
              <a:solidFill>
                <a:prstClr val="black"/>
              </a:solidFill>
              <a:latin typeface="+mn-ea"/>
              <a:ea typeface="+mn-ea"/>
            </a:endParaRPr>
          </a:p>
          <a:p>
            <a:r>
              <a:rPr lang="ja-JP" altLang="en-US" sz="1050" dirty="0">
                <a:solidFill>
                  <a:prstClr val="black"/>
                </a:solidFill>
                <a:latin typeface="+mn-ea"/>
                <a:ea typeface="+mn-ea"/>
              </a:rPr>
              <a:t>　　　・福祉関係者　等</a:t>
            </a:r>
            <a:endParaRPr lang="en-US" altLang="ja-JP" sz="1050" dirty="0">
              <a:solidFill>
                <a:prstClr val="black"/>
              </a:solidFill>
              <a:latin typeface="+mn-ea"/>
              <a:ea typeface="+mn-ea"/>
            </a:endParaRPr>
          </a:p>
        </p:txBody>
      </p:sp>
      <p:sp>
        <p:nvSpPr>
          <p:cNvPr id="36" name="テキスト ボックス 35"/>
          <p:cNvSpPr txBox="1"/>
          <p:nvPr/>
        </p:nvSpPr>
        <p:spPr>
          <a:xfrm>
            <a:off x="5975612" y="3083320"/>
            <a:ext cx="907791" cy="253845"/>
          </a:xfrm>
          <a:prstGeom prst="rect">
            <a:avLst/>
          </a:prstGeom>
          <a:noFill/>
        </p:spPr>
        <p:txBody>
          <a:bodyPr wrap="none" lIns="68506" tIns="34255" rIns="68506" bIns="34255" rtlCol="0">
            <a:spAutoFit/>
          </a:bodyPr>
          <a:lstStyle/>
          <a:p>
            <a:r>
              <a:rPr lang="ja-JP" altLang="en-US" sz="1200" dirty="0">
                <a:solidFill>
                  <a:prstClr val="white"/>
                </a:solidFill>
              </a:rPr>
              <a:t>家庭裁判所</a:t>
            </a:r>
          </a:p>
        </p:txBody>
      </p:sp>
      <p:sp>
        <p:nvSpPr>
          <p:cNvPr id="66" name="テキスト ボックス 65"/>
          <p:cNvSpPr txBox="1"/>
          <p:nvPr/>
        </p:nvSpPr>
        <p:spPr>
          <a:xfrm>
            <a:off x="1151048" y="3246450"/>
            <a:ext cx="515794" cy="230762"/>
          </a:xfrm>
          <a:prstGeom prst="rect">
            <a:avLst/>
          </a:prstGeom>
          <a:noFill/>
        </p:spPr>
        <p:txBody>
          <a:bodyPr wrap="square" lIns="68506" tIns="34255" rIns="68506" bIns="34255" rtlCol="0">
            <a:spAutoFit/>
          </a:bodyPr>
          <a:lstStyle/>
          <a:p>
            <a:pPr algn="ctr"/>
            <a:r>
              <a:rPr lang="ja-JP" altLang="en-US" sz="1050" dirty="0">
                <a:solidFill>
                  <a:prstClr val="black"/>
                </a:solidFill>
              </a:rPr>
              <a:t>監督</a:t>
            </a:r>
          </a:p>
        </p:txBody>
      </p:sp>
      <p:sp>
        <p:nvSpPr>
          <p:cNvPr id="12" name="テキスト ボックス 11"/>
          <p:cNvSpPr txBox="1"/>
          <p:nvPr/>
        </p:nvSpPr>
        <p:spPr>
          <a:xfrm>
            <a:off x="395536" y="628011"/>
            <a:ext cx="8568951" cy="992509"/>
          </a:xfrm>
          <a:prstGeom prst="rect">
            <a:avLst/>
          </a:prstGeom>
          <a:solidFill>
            <a:srgbClr val="CCFFFF"/>
          </a:solidFill>
          <a:ln>
            <a:solidFill>
              <a:schemeClr val="tx1"/>
            </a:solidFill>
          </a:ln>
        </p:spPr>
        <p:txBody>
          <a:bodyPr wrap="square" lIns="68506" tIns="34255" rIns="68506" bIns="34255" rtlCol="0">
            <a:spAutoFit/>
          </a:bodyPr>
          <a:lstStyle/>
          <a:p>
            <a:r>
              <a:rPr lang="ja-JP" altLang="en-US" sz="1200" b="1" u="sng" dirty="0">
                <a:solidFill>
                  <a:prstClr val="black"/>
                </a:solidFill>
              </a:rPr>
              <a:t>成年後見制度利用促進委員会意見（平成２９年１月）抜粋</a:t>
            </a:r>
            <a:endParaRPr lang="en-US" altLang="ja-JP" sz="1200" b="1" u="sng" dirty="0">
              <a:solidFill>
                <a:prstClr val="black"/>
              </a:solidFill>
            </a:endParaRPr>
          </a:p>
          <a:p>
            <a:r>
              <a:rPr lang="ja-JP" altLang="en-US" sz="1200" dirty="0">
                <a:solidFill>
                  <a:prstClr val="black"/>
                </a:solidFill>
              </a:rPr>
              <a:t>○　若年期からの制度利用が想定され、その特性も多様である障害者の場合、継続性や専門性の観点から、法人後見の活用が有用である場合もあり、</a:t>
            </a:r>
            <a:r>
              <a:rPr lang="ja-JP" altLang="en-US" sz="1200" dirty="0">
                <a:solidFill>
                  <a:srgbClr val="FF0000"/>
                </a:solidFill>
              </a:rPr>
              <a:t>後見監督等による利益相反等への対応を含めた透明性の確保を前提に</a:t>
            </a:r>
            <a:r>
              <a:rPr lang="ja-JP" altLang="en-US" sz="1200" dirty="0">
                <a:solidFill>
                  <a:prstClr val="black"/>
                </a:solidFill>
              </a:rPr>
              <a:t>、その活用を図っていくことが考えられる。</a:t>
            </a:r>
            <a:endParaRPr lang="en-US" altLang="ja-JP" sz="1200" dirty="0">
              <a:solidFill>
                <a:prstClr val="black"/>
              </a:solidFill>
            </a:endParaRPr>
          </a:p>
          <a:p>
            <a:r>
              <a:rPr lang="ja-JP" altLang="en-US" sz="1200" dirty="0">
                <a:solidFill>
                  <a:prstClr val="black"/>
                </a:solidFill>
              </a:rPr>
              <a:t>○　社会福祉法人においては、地域の様々なニーズを把握し、これらのニーズに対応していく中で、</a:t>
            </a:r>
            <a:r>
              <a:rPr lang="ja-JP" altLang="en-US" sz="1200" dirty="0">
                <a:solidFill>
                  <a:srgbClr val="FF0000"/>
                </a:solidFill>
              </a:rPr>
              <a:t>地域における公益的な取組の一つとして、低所得の高齢者・障害者に対して自ら成年後見を実施することも含め</a:t>
            </a:r>
            <a:r>
              <a:rPr lang="ja-JP" altLang="en-US" sz="1200" dirty="0">
                <a:solidFill>
                  <a:prstClr val="black"/>
                </a:solidFill>
              </a:rPr>
              <a:t>、その普及に向けた取組を実施することが期待される。</a:t>
            </a:r>
            <a:endParaRPr lang="en-US" altLang="ja-JP" sz="1200" dirty="0">
              <a:solidFill>
                <a:prstClr val="black"/>
              </a:solidFill>
            </a:endParaRPr>
          </a:p>
        </p:txBody>
      </p:sp>
      <p:sp>
        <p:nvSpPr>
          <p:cNvPr id="22" name="角丸四角形 21"/>
          <p:cNvSpPr/>
          <p:nvPr/>
        </p:nvSpPr>
        <p:spPr>
          <a:xfrm>
            <a:off x="5958349" y="4737570"/>
            <a:ext cx="1915538" cy="39826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prstClr val="black"/>
                </a:solidFill>
              </a:rPr>
              <a:t>法人のサービス利用者</a:t>
            </a:r>
            <a:endParaRPr lang="en-US" altLang="ja-JP" sz="1050" dirty="0">
              <a:solidFill>
                <a:prstClr val="black"/>
              </a:solidFill>
            </a:endParaRPr>
          </a:p>
          <a:p>
            <a:pPr algn="ctr"/>
            <a:r>
              <a:rPr lang="ja-JP" altLang="en-US" sz="1050" dirty="0">
                <a:solidFill>
                  <a:prstClr val="black"/>
                </a:solidFill>
              </a:rPr>
              <a:t>及び、それ以外の障害者等</a:t>
            </a:r>
          </a:p>
        </p:txBody>
      </p:sp>
      <p:sp>
        <p:nvSpPr>
          <p:cNvPr id="8" name="テキスト ボックス 7"/>
          <p:cNvSpPr txBox="1"/>
          <p:nvPr/>
        </p:nvSpPr>
        <p:spPr>
          <a:xfrm>
            <a:off x="6916118" y="1925010"/>
            <a:ext cx="1789398" cy="1007898"/>
          </a:xfrm>
          <a:prstGeom prst="rect">
            <a:avLst/>
          </a:prstGeom>
          <a:solidFill>
            <a:schemeClr val="bg1"/>
          </a:solidFill>
          <a:ln>
            <a:solidFill>
              <a:schemeClr val="tx1"/>
            </a:solidFill>
          </a:ln>
        </p:spPr>
        <p:txBody>
          <a:bodyPr wrap="square" lIns="68506" tIns="34255" rIns="68506" bIns="34255" rtlCol="0">
            <a:spAutoFit/>
          </a:bodyPr>
          <a:lstStyle/>
          <a:p>
            <a:r>
              <a:rPr lang="ja-JP" altLang="en-US" sz="1400" dirty="0">
                <a:solidFill>
                  <a:prstClr val="black"/>
                </a:solidFill>
              </a:rPr>
              <a:t>後見等開始の審判</a:t>
            </a:r>
            <a:endParaRPr lang="en-US" altLang="ja-JP" sz="1400" dirty="0">
              <a:solidFill>
                <a:prstClr val="black"/>
              </a:solidFill>
            </a:endParaRPr>
          </a:p>
          <a:p>
            <a:r>
              <a:rPr lang="ja-JP" altLang="en-US" sz="1400" dirty="0">
                <a:solidFill>
                  <a:prstClr val="black"/>
                </a:solidFill>
              </a:rPr>
              <a:t>の申立て</a:t>
            </a:r>
            <a:endParaRPr lang="en-US" altLang="ja-JP" sz="1400" dirty="0">
              <a:solidFill>
                <a:prstClr val="black"/>
              </a:solidFill>
            </a:endParaRPr>
          </a:p>
          <a:p>
            <a:r>
              <a:rPr lang="ja-JP" altLang="en-US" sz="1100" dirty="0">
                <a:solidFill>
                  <a:prstClr val="black"/>
                </a:solidFill>
              </a:rPr>
              <a:t>  ・本人　・配偶者</a:t>
            </a:r>
            <a:endParaRPr lang="en-US" altLang="ja-JP" sz="1100" dirty="0">
              <a:solidFill>
                <a:prstClr val="black"/>
              </a:solidFill>
            </a:endParaRPr>
          </a:p>
          <a:p>
            <a:r>
              <a:rPr lang="ja-JP" altLang="en-US" sz="1100" dirty="0">
                <a:solidFill>
                  <a:prstClr val="black"/>
                </a:solidFill>
              </a:rPr>
              <a:t>  ・四親等以内の親族</a:t>
            </a:r>
            <a:endParaRPr lang="en-US" altLang="ja-JP" sz="1100" dirty="0">
              <a:solidFill>
                <a:prstClr val="black"/>
              </a:solidFill>
            </a:endParaRPr>
          </a:p>
          <a:p>
            <a:r>
              <a:rPr lang="ja-JP" altLang="en-US" sz="1100" dirty="0">
                <a:solidFill>
                  <a:prstClr val="black"/>
                </a:solidFill>
              </a:rPr>
              <a:t>  ・市区町村長</a:t>
            </a:r>
            <a:endParaRPr lang="en-US" altLang="ja-JP" sz="1100" dirty="0">
              <a:solidFill>
                <a:prstClr val="black"/>
              </a:solidFill>
            </a:endParaRPr>
          </a:p>
        </p:txBody>
      </p:sp>
      <p:cxnSp>
        <p:nvCxnSpPr>
          <p:cNvPr id="19" name="直線矢印コネクタ 18"/>
          <p:cNvCxnSpPr/>
          <p:nvPr/>
        </p:nvCxnSpPr>
        <p:spPr>
          <a:xfrm flipH="1">
            <a:off x="6976796" y="3254296"/>
            <a:ext cx="685777"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4539963" y="4630199"/>
            <a:ext cx="124439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4920571" y="4526180"/>
            <a:ext cx="446127" cy="253845"/>
          </a:xfrm>
          <a:prstGeom prst="rect">
            <a:avLst/>
          </a:prstGeom>
          <a:solidFill>
            <a:schemeClr val="bg1"/>
          </a:solidFill>
        </p:spPr>
        <p:txBody>
          <a:bodyPr wrap="none" lIns="68506" tIns="34255" rIns="68506" bIns="34255" rtlCol="0">
            <a:spAutoFit/>
          </a:bodyPr>
          <a:lstStyle/>
          <a:p>
            <a:r>
              <a:rPr lang="ja-JP" altLang="en-US" sz="1200" dirty="0">
                <a:solidFill>
                  <a:prstClr val="black"/>
                </a:solidFill>
              </a:rPr>
              <a:t>参加</a:t>
            </a:r>
            <a:endParaRPr lang="en-US" altLang="ja-JP" sz="1200" dirty="0">
              <a:solidFill>
                <a:prstClr val="black"/>
              </a:solidFill>
            </a:endParaRPr>
          </a:p>
        </p:txBody>
      </p:sp>
      <p:sp>
        <p:nvSpPr>
          <p:cNvPr id="2" name="テキスト ボックス 1"/>
          <p:cNvSpPr txBox="1"/>
          <p:nvPr/>
        </p:nvSpPr>
        <p:spPr>
          <a:xfrm>
            <a:off x="2508811" y="2991500"/>
            <a:ext cx="3246573" cy="223067"/>
          </a:xfrm>
          <a:prstGeom prst="rect">
            <a:avLst/>
          </a:prstGeom>
          <a:noFill/>
        </p:spPr>
        <p:txBody>
          <a:bodyPr wrap="none" lIns="68506" tIns="34255" rIns="68506" bIns="34255" rtlCol="0">
            <a:spAutoFit/>
          </a:bodyPr>
          <a:lstStyle/>
          <a:p>
            <a:r>
              <a:rPr lang="en-US" altLang="ja-JP" sz="1000" dirty="0">
                <a:solidFill>
                  <a:prstClr val="black"/>
                </a:solidFill>
              </a:rPr>
              <a:t>※</a:t>
            </a:r>
            <a:r>
              <a:rPr lang="ja-JP" altLang="en-US" sz="1000" dirty="0">
                <a:solidFill>
                  <a:prstClr val="black"/>
                </a:solidFill>
              </a:rPr>
              <a:t>申立人等の請求又は裁判所の職権で必要に応じて選任</a:t>
            </a:r>
          </a:p>
        </p:txBody>
      </p:sp>
      <p:sp>
        <p:nvSpPr>
          <p:cNvPr id="3" name="正方形/長方形 2"/>
          <p:cNvSpPr/>
          <p:nvPr/>
        </p:nvSpPr>
        <p:spPr>
          <a:xfrm>
            <a:off x="7166001" y="6184650"/>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10" name="スライド番号プレースホルダー 9">
            <a:extLst>
              <a:ext uri="{FF2B5EF4-FFF2-40B4-BE49-F238E27FC236}">
                <a16:creationId xmlns:a16="http://schemas.microsoft.com/office/drawing/2014/main" xmlns="" id="{5678A1C4-D078-48D5-98B2-6530B05A49C1}"/>
              </a:ext>
            </a:extLst>
          </p:cNvPr>
          <p:cNvSpPr>
            <a:spLocks noGrp="1"/>
          </p:cNvSpPr>
          <p:nvPr>
            <p:ph type="sldNum" sz="quarter" idx="12"/>
          </p:nvPr>
        </p:nvSpPr>
        <p:spPr/>
        <p:txBody>
          <a:bodyPr/>
          <a:lstStyle/>
          <a:p>
            <a:pPr>
              <a:defRPr/>
            </a:pPr>
            <a:fld id="{F90A3C79-1AFD-481B-B685-7933BCD0898B}" type="slidenum">
              <a:rPr lang="en-US" altLang="ja-JP" smtClean="0"/>
              <a:pPr>
                <a:defRPr/>
              </a:pPr>
              <a:t>22</a:t>
            </a:fld>
            <a:endParaRPr lang="en-US" altLang="ja-JP"/>
          </a:p>
        </p:txBody>
      </p:sp>
      <p:sp>
        <p:nvSpPr>
          <p:cNvPr id="13" name="フッター プレースホルダー 12">
            <a:extLst>
              <a:ext uri="{FF2B5EF4-FFF2-40B4-BE49-F238E27FC236}">
                <a16:creationId xmlns:a16="http://schemas.microsoft.com/office/drawing/2014/main" xmlns="" id="{8580E352-F92B-4766-8572-68973C4DA14C}"/>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052548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971600" y="171024"/>
            <a:ext cx="2419280" cy="459059"/>
          </a:xfrm>
          <a:prstGeom prst="wedgeRoundRectCallout">
            <a:avLst>
              <a:gd name="adj1" fmla="val 21081"/>
              <a:gd name="adj2" fmla="val 7791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5870663" y="4702250"/>
            <a:ext cx="1239215" cy="253916"/>
          </a:xfrm>
          <a:prstGeom prst="rect">
            <a:avLst/>
          </a:prstGeom>
          <a:noFill/>
        </p:spPr>
        <p:txBody>
          <a:bodyPr wrap="square" rtlCol="0">
            <a:spAutoFit/>
          </a:bodyPr>
          <a:lstStyle/>
          <a:p>
            <a:pPr algn="ctr"/>
            <a:r>
              <a:rPr lang="ja-JP" altLang="en-US" sz="1050" dirty="0"/>
              <a:t>直営又は委託</a:t>
            </a:r>
            <a:endParaRPr lang="en-US" altLang="ja-JP" sz="1050" dirty="0"/>
          </a:p>
        </p:txBody>
      </p:sp>
      <p:sp>
        <p:nvSpPr>
          <p:cNvPr id="61" name="テキスト ボックス 60"/>
          <p:cNvSpPr txBox="1"/>
          <p:nvPr/>
        </p:nvSpPr>
        <p:spPr>
          <a:xfrm>
            <a:off x="876148" y="770855"/>
            <a:ext cx="7426605" cy="415498"/>
          </a:xfrm>
          <a:prstGeom prst="rect">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100" b="1" dirty="0">
                <a:latin typeface="ＭＳ ゴシック" panose="020B0609070205080204" pitchFamily="49" charset="-128"/>
                <a:ea typeface="ＭＳ ゴシック" panose="020B0609070205080204" pitchFamily="49" charset="-128"/>
              </a:rPr>
              <a:t>地域連携ネットワークのイメージ</a:t>
            </a:r>
          </a:p>
        </p:txBody>
      </p:sp>
      <p:sp>
        <p:nvSpPr>
          <p:cNvPr id="9" name="円/楕円 8"/>
          <p:cNvSpPr/>
          <p:nvPr/>
        </p:nvSpPr>
        <p:spPr>
          <a:xfrm>
            <a:off x="2005103" y="1281706"/>
            <a:ext cx="5569922" cy="3283606"/>
          </a:xfrm>
          <a:prstGeom prst="ellipse">
            <a:avLst/>
          </a:prstGeom>
          <a:solidFill>
            <a:schemeClr val="accent3">
              <a:lumMod val="9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角丸四角形 4"/>
          <p:cNvSpPr/>
          <p:nvPr/>
        </p:nvSpPr>
        <p:spPr>
          <a:xfrm>
            <a:off x="3099347" y="4350040"/>
            <a:ext cx="1059102" cy="420644"/>
          </a:xfrm>
          <a:prstGeom prst="round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solidFill>
                  <a:schemeClr val="tx1"/>
                </a:solidFill>
              </a:rPr>
              <a:t>家庭裁判所</a:t>
            </a:r>
            <a:endParaRPr lang="ja-JP" altLang="en-US" dirty="0">
              <a:solidFill>
                <a:schemeClr val="tx1"/>
              </a:solidFill>
            </a:endParaRPr>
          </a:p>
        </p:txBody>
      </p:sp>
      <p:sp>
        <p:nvSpPr>
          <p:cNvPr id="33" name="角丸四角形 32"/>
          <p:cNvSpPr/>
          <p:nvPr/>
        </p:nvSpPr>
        <p:spPr>
          <a:xfrm>
            <a:off x="3982935" y="1232131"/>
            <a:ext cx="1580953" cy="4550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協議会</a:t>
            </a:r>
          </a:p>
        </p:txBody>
      </p:sp>
      <p:sp>
        <p:nvSpPr>
          <p:cNvPr id="34" name="角丸四角形 33"/>
          <p:cNvSpPr/>
          <p:nvPr/>
        </p:nvSpPr>
        <p:spPr>
          <a:xfrm>
            <a:off x="4688518" y="4415106"/>
            <a:ext cx="1005185" cy="411092"/>
          </a:xfrm>
          <a:prstGeom prst="round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solidFill>
                  <a:schemeClr val="tx1"/>
                </a:solidFill>
              </a:rPr>
              <a:t>中核機関</a:t>
            </a:r>
          </a:p>
        </p:txBody>
      </p:sp>
      <p:sp>
        <p:nvSpPr>
          <p:cNvPr id="35" name="角丸四角形 34"/>
          <p:cNvSpPr/>
          <p:nvPr/>
        </p:nvSpPr>
        <p:spPr>
          <a:xfrm>
            <a:off x="930213" y="3096326"/>
            <a:ext cx="1630760" cy="33999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医療・福祉関係団体</a:t>
            </a:r>
            <a:endParaRPr lang="en-US" altLang="ja-JP" sz="1200" dirty="0">
              <a:solidFill>
                <a:schemeClr val="tx1"/>
              </a:solidFill>
            </a:endParaRPr>
          </a:p>
        </p:txBody>
      </p:sp>
      <p:sp>
        <p:nvSpPr>
          <p:cNvPr id="38" name="角丸四角形 37"/>
          <p:cNvSpPr/>
          <p:nvPr/>
        </p:nvSpPr>
        <p:spPr>
          <a:xfrm>
            <a:off x="5892559" y="4188622"/>
            <a:ext cx="762236" cy="379349"/>
          </a:xfrm>
          <a:prstGeom prst="round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solidFill>
                  <a:schemeClr val="tx1"/>
                </a:solidFill>
              </a:rPr>
              <a:t>市町村</a:t>
            </a:r>
            <a:endParaRPr lang="en-US" altLang="ja-JP" sz="1200" dirty="0">
              <a:solidFill>
                <a:schemeClr val="tx1"/>
              </a:solidFill>
            </a:endParaRPr>
          </a:p>
        </p:txBody>
      </p:sp>
      <p:sp>
        <p:nvSpPr>
          <p:cNvPr id="40" name="曲折矢印 39"/>
          <p:cNvSpPr/>
          <p:nvPr/>
        </p:nvSpPr>
        <p:spPr>
          <a:xfrm rot="10800000">
            <a:off x="5747953" y="4595144"/>
            <a:ext cx="283162" cy="221881"/>
          </a:xfrm>
          <a:prstGeom prst="bentArrow">
            <a:avLst>
              <a:gd name="adj1" fmla="val 29829"/>
              <a:gd name="adj2" fmla="val 33049"/>
              <a:gd name="adj3" fmla="val 25000"/>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43" name="角丸四角形 42"/>
          <p:cNvSpPr/>
          <p:nvPr/>
        </p:nvSpPr>
        <p:spPr>
          <a:xfrm>
            <a:off x="932378" y="1497749"/>
            <a:ext cx="1841223" cy="633237"/>
          </a:xfrm>
          <a:prstGeom prst="roundRect">
            <a:avLst/>
          </a:prstGeom>
          <a:solidFill>
            <a:schemeClr val="accent3">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弁護士会・司法書士会</a:t>
            </a:r>
            <a:endParaRPr lang="en-US" altLang="ja-JP" sz="1200" dirty="0">
              <a:solidFill>
                <a:schemeClr val="tx1"/>
              </a:solidFill>
            </a:endParaRPr>
          </a:p>
          <a:p>
            <a:pPr algn="ctr"/>
            <a:r>
              <a:rPr lang="ja-JP" altLang="en-US" sz="1200" dirty="0">
                <a:solidFill>
                  <a:schemeClr val="tx1"/>
                </a:solidFill>
              </a:rPr>
              <a:t>・社会福祉士会等</a:t>
            </a:r>
            <a:endParaRPr lang="en-US" altLang="ja-JP" sz="1200" dirty="0">
              <a:solidFill>
                <a:schemeClr val="tx1"/>
              </a:solidFill>
            </a:endParaRPr>
          </a:p>
        </p:txBody>
      </p:sp>
      <p:sp>
        <p:nvSpPr>
          <p:cNvPr id="44" name="角丸四角形 43"/>
          <p:cNvSpPr/>
          <p:nvPr/>
        </p:nvSpPr>
        <p:spPr>
          <a:xfrm>
            <a:off x="6658816" y="3544189"/>
            <a:ext cx="1605172" cy="49464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民生委員・自治会等</a:t>
            </a:r>
            <a:endParaRPr lang="en-US" altLang="ja-JP" sz="1200" dirty="0">
              <a:solidFill>
                <a:schemeClr val="tx1"/>
              </a:solidFill>
            </a:endParaRPr>
          </a:p>
          <a:p>
            <a:pPr algn="ctr"/>
            <a:r>
              <a:rPr lang="ja-JP" altLang="en-US" sz="1200" dirty="0">
                <a:solidFill>
                  <a:schemeClr val="tx1"/>
                </a:solidFill>
              </a:rPr>
              <a:t>地域関係団体</a:t>
            </a:r>
            <a:endParaRPr lang="en-US" altLang="ja-JP" sz="1200" dirty="0">
              <a:solidFill>
                <a:schemeClr val="tx1"/>
              </a:solidFill>
            </a:endParaRPr>
          </a:p>
        </p:txBody>
      </p:sp>
      <p:sp>
        <p:nvSpPr>
          <p:cNvPr id="46" name="角丸四角形 45"/>
          <p:cNvSpPr/>
          <p:nvPr/>
        </p:nvSpPr>
        <p:spPr>
          <a:xfrm>
            <a:off x="6678526" y="1516895"/>
            <a:ext cx="1293839" cy="46769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地域包括支援センター</a:t>
            </a:r>
            <a:endParaRPr lang="en-US" altLang="ja-JP" sz="1200" dirty="0">
              <a:solidFill>
                <a:schemeClr val="tx1"/>
              </a:solidFill>
            </a:endParaRPr>
          </a:p>
        </p:txBody>
      </p:sp>
      <p:sp>
        <p:nvSpPr>
          <p:cNvPr id="47" name="角丸四角形 46"/>
          <p:cNvSpPr/>
          <p:nvPr/>
        </p:nvSpPr>
        <p:spPr>
          <a:xfrm>
            <a:off x="6876283" y="2487679"/>
            <a:ext cx="1388616" cy="45292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社会福祉協議会</a:t>
            </a:r>
            <a:endParaRPr lang="en-US" altLang="ja-JP" sz="1200" dirty="0">
              <a:solidFill>
                <a:schemeClr val="tx1"/>
              </a:solidFill>
            </a:endParaRPr>
          </a:p>
        </p:txBody>
      </p:sp>
      <p:sp>
        <p:nvSpPr>
          <p:cNvPr id="50" name="角丸四角形 49"/>
          <p:cNvSpPr/>
          <p:nvPr/>
        </p:nvSpPr>
        <p:spPr>
          <a:xfrm>
            <a:off x="7593890" y="4194665"/>
            <a:ext cx="929240" cy="379873"/>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solidFill>
                  <a:schemeClr val="tx1"/>
                </a:solidFill>
              </a:rPr>
              <a:t>都道府県</a:t>
            </a:r>
            <a:endParaRPr lang="en-US" altLang="ja-JP" sz="1200" dirty="0">
              <a:solidFill>
                <a:schemeClr val="tx1"/>
              </a:solidFill>
            </a:endParaRPr>
          </a:p>
        </p:txBody>
      </p:sp>
      <p:sp>
        <p:nvSpPr>
          <p:cNvPr id="51" name="左右矢印 50"/>
          <p:cNvSpPr/>
          <p:nvPr/>
        </p:nvSpPr>
        <p:spPr>
          <a:xfrm>
            <a:off x="6737418" y="4417247"/>
            <a:ext cx="802245" cy="139027"/>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52" name="左右矢印 51"/>
          <p:cNvSpPr/>
          <p:nvPr/>
        </p:nvSpPr>
        <p:spPr>
          <a:xfrm>
            <a:off x="4195752" y="4556274"/>
            <a:ext cx="393699" cy="172937"/>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53" name="角丸四角形 52"/>
          <p:cNvSpPr/>
          <p:nvPr/>
        </p:nvSpPr>
        <p:spPr>
          <a:xfrm>
            <a:off x="862897" y="2286399"/>
            <a:ext cx="1583822" cy="38492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民間団体・ＮＰＯ等</a:t>
            </a:r>
            <a:endParaRPr lang="en-US" altLang="ja-JP" sz="1200" dirty="0">
              <a:solidFill>
                <a:schemeClr val="tx1"/>
              </a:solidFill>
            </a:endParaRPr>
          </a:p>
        </p:txBody>
      </p:sp>
      <p:sp>
        <p:nvSpPr>
          <p:cNvPr id="63" name="角丸四角形 62"/>
          <p:cNvSpPr/>
          <p:nvPr/>
        </p:nvSpPr>
        <p:spPr>
          <a:xfrm>
            <a:off x="2158808" y="3817060"/>
            <a:ext cx="996210" cy="34368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金融機関</a:t>
            </a:r>
            <a:endParaRPr lang="en-US" altLang="ja-JP" sz="1200" dirty="0">
              <a:solidFill>
                <a:schemeClr val="tx1"/>
              </a:solidFill>
            </a:endParaRPr>
          </a:p>
        </p:txBody>
      </p:sp>
      <p:sp>
        <p:nvSpPr>
          <p:cNvPr id="60" name="正方形/長方形 59"/>
          <p:cNvSpPr/>
          <p:nvPr/>
        </p:nvSpPr>
        <p:spPr>
          <a:xfrm>
            <a:off x="4653146" y="4115750"/>
            <a:ext cx="4064085" cy="16929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27" name="右矢印 26"/>
          <p:cNvSpPr/>
          <p:nvPr/>
        </p:nvSpPr>
        <p:spPr>
          <a:xfrm>
            <a:off x="2499191" y="2354930"/>
            <a:ext cx="298007" cy="197570"/>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右矢印 71"/>
          <p:cNvSpPr/>
          <p:nvPr/>
        </p:nvSpPr>
        <p:spPr>
          <a:xfrm rot="19833850">
            <a:off x="2637488" y="3133958"/>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a:off x="3072345" y="2161266"/>
            <a:ext cx="1418119" cy="1242495"/>
          </a:xfrm>
          <a:prstGeom prst="ellipse">
            <a:avLst/>
          </a:prstGeom>
          <a:solidFill>
            <a:schemeClr val="accent6">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100" name="右矢印 99"/>
          <p:cNvSpPr/>
          <p:nvPr/>
        </p:nvSpPr>
        <p:spPr>
          <a:xfrm rot="18105869">
            <a:off x="3763806" y="3997115"/>
            <a:ext cx="302909" cy="229469"/>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右矢印 100"/>
          <p:cNvSpPr/>
          <p:nvPr/>
        </p:nvSpPr>
        <p:spPr>
          <a:xfrm rot="18781395">
            <a:off x="2725060" y="3485671"/>
            <a:ext cx="302909" cy="229469"/>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 name="右矢印 101"/>
          <p:cNvSpPr/>
          <p:nvPr/>
        </p:nvSpPr>
        <p:spPr>
          <a:xfrm rot="1691500">
            <a:off x="2879841" y="1923310"/>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 name="右矢印 104"/>
          <p:cNvSpPr/>
          <p:nvPr/>
        </p:nvSpPr>
        <p:spPr>
          <a:xfrm rot="8210132">
            <a:off x="6418101" y="2026089"/>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右矢印 106"/>
          <p:cNvSpPr/>
          <p:nvPr/>
        </p:nvSpPr>
        <p:spPr>
          <a:xfrm rot="10800000">
            <a:off x="6546038" y="2610209"/>
            <a:ext cx="287617"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右矢印 107"/>
          <p:cNvSpPr/>
          <p:nvPr/>
        </p:nvSpPr>
        <p:spPr>
          <a:xfrm rot="12001171">
            <a:off x="6291209" y="3641477"/>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30" name="グループ化 129"/>
          <p:cNvGrpSpPr/>
          <p:nvPr/>
        </p:nvGrpSpPr>
        <p:grpSpPr>
          <a:xfrm>
            <a:off x="3473990" y="2412216"/>
            <a:ext cx="627257" cy="360328"/>
            <a:chOff x="4232948" y="2443819"/>
            <a:chExt cx="840992" cy="403685"/>
          </a:xfrm>
        </p:grpSpPr>
        <p:grpSp>
          <p:nvGrpSpPr>
            <p:cNvPr id="131" name="グループ化 130"/>
            <p:cNvGrpSpPr/>
            <p:nvPr/>
          </p:nvGrpSpPr>
          <p:grpSpPr>
            <a:xfrm>
              <a:off x="4852314" y="2461943"/>
              <a:ext cx="221626" cy="381558"/>
              <a:chOff x="4852314" y="2461943"/>
              <a:chExt cx="221626" cy="381558"/>
            </a:xfrm>
          </p:grpSpPr>
          <p:sp>
            <p:nvSpPr>
              <p:cNvPr id="137" name="円/楕円 136"/>
              <p:cNvSpPr/>
              <p:nvPr/>
            </p:nvSpPr>
            <p:spPr>
              <a:xfrm>
                <a:off x="4852314" y="2461943"/>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 name="フローチャート: 手作業 137"/>
              <p:cNvSpPr/>
              <p:nvPr/>
            </p:nvSpPr>
            <p:spPr>
              <a:xfrm rot="10800000">
                <a:off x="4854215" y="2626725"/>
                <a:ext cx="219725" cy="216776"/>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2" name="グループ化 131"/>
            <p:cNvGrpSpPr/>
            <p:nvPr/>
          </p:nvGrpSpPr>
          <p:grpSpPr>
            <a:xfrm>
              <a:off x="4232948" y="2443819"/>
              <a:ext cx="215558" cy="403685"/>
              <a:chOff x="4232948" y="2443819"/>
              <a:chExt cx="215558" cy="403685"/>
            </a:xfrm>
          </p:grpSpPr>
          <p:sp>
            <p:nvSpPr>
              <p:cNvPr id="134" name="円/楕円 133"/>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 name="フローチャート: 論理積ゲート 134"/>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33" name="左右矢印 132"/>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grpSp>
      <p:sp>
        <p:nvSpPr>
          <p:cNvPr id="155" name="テキスト ボックス 154"/>
          <p:cNvSpPr txBox="1"/>
          <p:nvPr/>
        </p:nvSpPr>
        <p:spPr>
          <a:xfrm>
            <a:off x="114465" y="4481311"/>
            <a:ext cx="4160828" cy="1792798"/>
          </a:xfrm>
          <a:prstGeom prst="rect">
            <a:avLst/>
          </a:prstGeom>
          <a:noFill/>
          <a:ln>
            <a:noFill/>
          </a:ln>
        </p:spPr>
        <p:txBody>
          <a:bodyPr wrap="square" rtlCol="0">
            <a:spAutoFit/>
          </a:bodyPr>
          <a:lstStyle/>
          <a:p>
            <a:r>
              <a:rPr lang="ja-JP" altLang="en-US" sz="1400" dirty="0"/>
              <a:t>≪地域連携ネットワークの</a:t>
            </a:r>
            <a:r>
              <a:rPr lang="ja-JP" altLang="ja-JP" sz="1400" dirty="0"/>
              <a:t>役割</a:t>
            </a:r>
            <a:r>
              <a:rPr lang="ja-JP" altLang="en-US" sz="1400" dirty="0"/>
              <a:t>≫</a:t>
            </a:r>
            <a:endParaRPr lang="en-US" altLang="ja-JP" sz="1400" dirty="0"/>
          </a:p>
          <a:p>
            <a:pPr marL="130969" indent="-130969">
              <a:buFont typeface="Wingdings" panose="05000000000000000000" pitchFamily="2" charset="2"/>
              <a:buChar char="Ø"/>
            </a:pPr>
            <a:r>
              <a:rPr lang="ja-JP" altLang="ja-JP" sz="1200" dirty="0"/>
              <a:t>権利擁護支援の必要な人の発見・支援</a:t>
            </a:r>
            <a:endParaRPr lang="en-US" altLang="ja-JP" sz="1200" dirty="0"/>
          </a:p>
          <a:p>
            <a:pPr marL="130969" indent="-130969">
              <a:buFont typeface="Wingdings" panose="05000000000000000000" pitchFamily="2" charset="2"/>
              <a:buChar char="Ø"/>
            </a:pPr>
            <a:r>
              <a:rPr lang="ja-JP" altLang="ja-JP" sz="1200" dirty="0"/>
              <a:t>早期の段階からの相談・対応体制の整備</a:t>
            </a:r>
            <a:endParaRPr lang="en-US" altLang="ja-JP" sz="1200" dirty="0"/>
          </a:p>
          <a:p>
            <a:pPr marL="130969" indent="-130969">
              <a:buFont typeface="Wingdings" panose="05000000000000000000" pitchFamily="2" charset="2"/>
              <a:buChar char="Ø"/>
            </a:pPr>
            <a:r>
              <a:rPr lang="ja-JP" altLang="ja-JP" sz="1200" dirty="0"/>
              <a:t>意思決定支援・身上保護を重視した成年後見制度の運用に資する支援体制の構築</a:t>
            </a:r>
            <a:endParaRPr lang="en-US" altLang="ja-JP" sz="1200" dirty="0"/>
          </a:p>
          <a:p>
            <a:endParaRPr lang="en-US" altLang="ja-JP" sz="1050" dirty="0"/>
          </a:p>
          <a:p>
            <a:r>
              <a:rPr lang="ja-JP" altLang="en-US" sz="1400" dirty="0"/>
              <a:t>≪地域連携ネットワークの機能≫</a:t>
            </a:r>
            <a:endParaRPr lang="en-US" altLang="ja-JP" sz="1400" dirty="0"/>
          </a:p>
          <a:p>
            <a:r>
              <a:rPr lang="ja-JP" altLang="en-US" sz="1200" dirty="0"/>
              <a:t>・広報機能、相談機能、利用促進機能、後見人支援機能、不正防止効果</a:t>
            </a:r>
            <a:endParaRPr lang="en-US" altLang="ja-JP" sz="1200" dirty="0"/>
          </a:p>
        </p:txBody>
      </p:sp>
      <p:sp>
        <p:nvSpPr>
          <p:cNvPr id="157" name="円/楕円 156"/>
          <p:cNvSpPr/>
          <p:nvPr/>
        </p:nvSpPr>
        <p:spPr>
          <a:xfrm>
            <a:off x="5092552" y="2212379"/>
            <a:ext cx="1408532" cy="1223706"/>
          </a:xfrm>
          <a:prstGeom prst="ellipse">
            <a:avLst/>
          </a:prstGeom>
          <a:solidFill>
            <a:schemeClr val="accent6">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173" name="角丸四角形 172"/>
          <p:cNvSpPr/>
          <p:nvPr/>
        </p:nvSpPr>
        <p:spPr>
          <a:xfrm>
            <a:off x="5751324" y="2831611"/>
            <a:ext cx="670669" cy="1155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後見人等</a:t>
            </a:r>
          </a:p>
        </p:txBody>
      </p:sp>
      <p:sp>
        <p:nvSpPr>
          <p:cNvPr id="174" name="角丸四角形 173"/>
          <p:cNvSpPr/>
          <p:nvPr/>
        </p:nvSpPr>
        <p:spPr>
          <a:xfrm>
            <a:off x="3022051" y="2765714"/>
            <a:ext cx="1077134" cy="2971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本人</a:t>
            </a:r>
            <a:endParaRPr lang="en-US" altLang="ja-JP" sz="900" dirty="0">
              <a:solidFill>
                <a:schemeClr val="tx1"/>
              </a:solidFill>
            </a:endParaRPr>
          </a:p>
          <a:p>
            <a:pPr algn="ctr"/>
            <a:r>
              <a:rPr lang="ja-JP" altLang="en-US" sz="750" dirty="0">
                <a:solidFill>
                  <a:schemeClr val="tx1"/>
                </a:solidFill>
              </a:rPr>
              <a:t>　　（認知症高齢者）</a:t>
            </a:r>
          </a:p>
        </p:txBody>
      </p:sp>
      <p:sp>
        <p:nvSpPr>
          <p:cNvPr id="175" name="角丸四角形 174"/>
          <p:cNvSpPr/>
          <p:nvPr/>
        </p:nvSpPr>
        <p:spPr>
          <a:xfrm>
            <a:off x="3794433" y="2820769"/>
            <a:ext cx="670669" cy="1155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後見人等</a:t>
            </a:r>
          </a:p>
        </p:txBody>
      </p:sp>
      <p:sp>
        <p:nvSpPr>
          <p:cNvPr id="167" name="角丸四角形 166"/>
          <p:cNvSpPr/>
          <p:nvPr/>
        </p:nvSpPr>
        <p:spPr>
          <a:xfrm>
            <a:off x="4101838" y="3014663"/>
            <a:ext cx="841695" cy="2092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ケアマネジャー</a:t>
            </a:r>
          </a:p>
        </p:txBody>
      </p:sp>
      <p:sp>
        <p:nvSpPr>
          <p:cNvPr id="169" name="角丸四角形 168"/>
          <p:cNvSpPr/>
          <p:nvPr/>
        </p:nvSpPr>
        <p:spPr>
          <a:xfrm>
            <a:off x="6031114" y="3013069"/>
            <a:ext cx="955389" cy="2464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相談支援専門員</a:t>
            </a:r>
          </a:p>
        </p:txBody>
      </p:sp>
      <p:sp>
        <p:nvSpPr>
          <p:cNvPr id="168" name="角丸四角形 167"/>
          <p:cNvSpPr/>
          <p:nvPr/>
        </p:nvSpPr>
        <p:spPr>
          <a:xfrm>
            <a:off x="4601415" y="2498562"/>
            <a:ext cx="665956" cy="3848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障害福祉サービス事業者</a:t>
            </a:r>
          </a:p>
        </p:txBody>
      </p:sp>
      <p:sp>
        <p:nvSpPr>
          <p:cNvPr id="170" name="角丸四角形 169"/>
          <p:cNvSpPr/>
          <p:nvPr/>
        </p:nvSpPr>
        <p:spPr>
          <a:xfrm>
            <a:off x="5326227" y="3280405"/>
            <a:ext cx="649961" cy="2224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医療機関</a:t>
            </a:r>
          </a:p>
        </p:txBody>
      </p:sp>
      <p:sp>
        <p:nvSpPr>
          <p:cNvPr id="171" name="角丸四角形 170"/>
          <p:cNvSpPr/>
          <p:nvPr/>
        </p:nvSpPr>
        <p:spPr>
          <a:xfrm>
            <a:off x="3390880" y="2029219"/>
            <a:ext cx="805650" cy="250461"/>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チーム</a:t>
            </a:r>
          </a:p>
        </p:txBody>
      </p:sp>
      <p:sp>
        <p:nvSpPr>
          <p:cNvPr id="139" name="角丸四角形 138"/>
          <p:cNvSpPr/>
          <p:nvPr/>
        </p:nvSpPr>
        <p:spPr>
          <a:xfrm>
            <a:off x="2597319" y="2649157"/>
            <a:ext cx="659227" cy="3637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介護</a:t>
            </a:r>
            <a:endParaRPr lang="en-US" altLang="ja-JP" sz="750" dirty="0">
              <a:solidFill>
                <a:schemeClr val="tx1"/>
              </a:solidFill>
            </a:endParaRPr>
          </a:p>
          <a:p>
            <a:pPr algn="ctr"/>
            <a:r>
              <a:rPr lang="ja-JP" altLang="en-US" sz="750" dirty="0">
                <a:solidFill>
                  <a:schemeClr val="tx1"/>
                </a:solidFill>
              </a:rPr>
              <a:t>サービス事業者</a:t>
            </a:r>
          </a:p>
        </p:txBody>
      </p:sp>
      <p:sp>
        <p:nvSpPr>
          <p:cNvPr id="142" name="角丸四角形 141"/>
          <p:cNvSpPr/>
          <p:nvPr/>
        </p:nvSpPr>
        <p:spPr>
          <a:xfrm>
            <a:off x="3396738" y="3275561"/>
            <a:ext cx="649961" cy="2224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医療機関</a:t>
            </a:r>
          </a:p>
        </p:txBody>
      </p:sp>
      <p:sp>
        <p:nvSpPr>
          <p:cNvPr id="146" name="角丸四角形 145"/>
          <p:cNvSpPr/>
          <p:nvPr/>
        </p:nvSpPr>
        <p:spPr>
          <a:xfrm>
            <a:off x="4943534" y="2800174"/>
            <a:ext cx="1077134" cy="312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本人</a:t>
            </a:r>
            <a:endParaRPr lang="en-US" altLang="ja-JP" sz="900" dirty="0">
              <a:solidFill>
                <a:schemeClr val="tx1"/>
              </a:solidFill>
            </a:endParaRPr>
          </a:p>
          <a:p>
            <a:pPr algn="ctr"/>
            <a:r>
              <a:rPr lang="ja-JP" altLang="en-US" sz="750" dirty="0">
                <a:solidFill>
                  <a:schemeClr val="tx1"/>
                </a:solidFill>
              </a:rPr>
              <a:t>　（障害者）</a:t>
            </a:r>
          </a:p>
        </p:txBody>
      </p:sp>
      <p:grpSp>
        <p:nvGrpSpPr>
          <p:cNvPr id="156" name="グループ化 155"/>
          <p:cNvGrpSpPr/>
          <p:nvPr/>
        </p:nvGrpSpPr>
        <p:grpSpPr>
          <a:xfrm>
            <a:off x="5471839" y="2420064"/>
            <a:ext cx="627257" cy="360328"/>
            <a:chOff x="4232948" y="2443819"/>
            <a:chExt cx="840993" cy="403685"/>
          </a:xfrm>
        </p:grpSpPr>
        <p:grpSp>
          <p:nvGrpSpPr>
            <p:cNvPr id="158" name="グループ化 157"/>
            <p:cNvGrpSpPr/>
            <p:nvPr/>
          </p:nvGrpSpPr>
          <p:grpSpPr>
            <a:xfrm>
              <a:off x="4852314" y="2457941"/>
              <a:ext cx="221627" cy="370780"/>
              <a:chOff x="4852314" y="2457941"/>
              <a:chExt cx="221627" cy="370780"/>
            </a:xfrm>
          </p:grpSpPr>
          <p:sp>
            <p:nvSpPr>
              <p:cNvPr id="182" name="円/楕円 181"/>
              <p:cNvSpPr/>
              <p:nvPr/>
            </p:nvSpPr>
            <p:spPr>
              <a:xfrm>
                <a:off x="4852314" y="2457941"/>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フローチャート: 手作業 182"/>
              <p:cNvSpPr/>
              <p:nvPr/>
            </p:nvSpPr>
            <p:spPr>
              <a:xfrm rot="10800000">
                <a:off x="4854216" y="2626726"/>
                <a:ext cx="219725" cy="201995"/>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78" name="グループ化 177"/>
            <p:cNvGrpSpPr/>
            <p:nvPr/>
          </p:nvGrpSpPr>
          <p:grpSpPr>
            <a:xfrm>
              <a:off x="4232948" y="2443819"/>
              <a:ext cx="215558" cy="403685"/>
              <a:chOff x="4232948" y="2443819"/>
              <a:chExt cx="215558" cy="403685"/>
            </a:xfrm>
          </p:grpSpPr>
          <p:sp>
            <p:nvSpPr>
              <p:cNvPr id="180" name="円/楕円 179"/>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フローチャート: 論理積ゲート 180"/>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79" name="左右矢印 178"/>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grpSp>
      <p:sp>
        <p:nvSpPr>
          <p:cNvPr id="184" name="角丸四角形 183"/>
          <p:cNvSpPr/>
          <p:nvPr/>
        </p:nvSpPr>
        <p:spPr>
          <a:xfrm>
            <a:off x="5386529" y="2053358"/>
            <a:ext cx="805650" cy="250461"/>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チーム</a:t>
            </a:r>
          </a:p>
        </p:txBody>
      </p:sp>
      <p:sp>
        <p:nvSpPr>
          <p:cNvPr id="66" name="テキスト ボックス 65"/>
          <p:cNvSpPr txBox="1"/>
          <p:nvPr/>
        </p:nvSpPr>
        <p:spPr>
          <a:xfrm>
            <a:off x="4735206" y="4830520"/>
            <a:ext cx="2346928" cy="1092607"/>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rPr>
              <a:t>・相談対応</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・チームの支援</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・協議会の開催</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・家裁との連携</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・後見人受任者調整等の支援　等</a:t>
            </a:r>
            <a:endParaRPr lang="en-US" altLang="ja-JP" sz="1100" dirty="0">
              <a:latin typeface="ＭＳ Ｐゴシック" panose="020B0600070205080204" pitchFamily="50" charset="-128"/>
              <a:ea typeface="ＭＳ Ｐゴシック" panose="020B0600070205080204" pitchFamily="50" charset="-128"/>
            </a:endParaRPr>
          </a:p>
          <a:p>
            <a:endParaRPr lang="ja-JP" altLang="en-US" sz="10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6718490" y="4176730"/>
            <a:ext cx="925508" cy="253916"/>
          </a:xfrm>
          <a:prstGeom prst="rect">
            <a:avLst/>
          </a:prstGeom>
          <a:noFill/>
        </p:spPr>
        <p:txBody>
          <a:bodyPr wrap="square" rtlCol="0">
            <a:spAutoFit/>
          </a:bodyPr>
          <a:lstStyle/>
          <a:p>
            <a:r>
              <a:rPr lang="ja-JP" altLang="en-US" sz="1050" dirty="0"/>
              <a:t>連携・支援</a:t>
            </a:r>
          </a:p>
        </p:txBody>
      </p:sp>
      <p:sp>
        <p:nvSpPr>
          <p:cNvPr id="2" name="正方形/長方形 1"/>
          <p:cNvSpPr/>
          <p:nvPr/>
        </p:nvSpPr>
        <p:spPr>
          <a:xfrm>
            <a:off x="7345417" y="6220672"/>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6" name="テキスト ボックス 5"/>
          <p:cNvSpPr txBox="1"/>
          <p:nvPr/>
        </p:nvSpPr>
        <p:spPr>
          <a:xfrm>
            <a:off x="998879" y="246998"/>
            <a:ext cx="2392001" cy="369332"/>
          </a:xfrm>
          <a:prstGeom prst="rect">
            <a:avLst/>
          </a:prstGeom>
          <a:noFill/>
        </p:spPr>
        <p:txBody>
          <a:bodyPr wrap="none" rtlCol="0">
            <a:spAutoFit/>
          </a:bodyPr>
          <a:lstStyle/>
          <a:p>
            <a:r>
              <a:rPr kumimoji="1" lang="ja-JP" altLang="en-US" dirty="0"/>
              <a:t>成年後見制度における</a:t>
            </a:r>
          </a:p>
        </p:txBody>
      </p:sp>
      <p:sp>
        <p:nvSpPr>
          <p:cNvPr id="10" name="スライド番号プレースホルダー 9">
            <a:extLst>
              <a:ext uri="{FF2B5EF4-FFF2-40B4-BE49-F238E27FC236}">
                <a16:creationId xmlns:a16="http://schemas.microsoft.com/office/drawing/2014/main" xmlns="" id="{FE05295C-B572-48B5-81C3-4DCC7426BAF8}"/>
              </a:ext>
            </a:extLst>
          </p:cNvPr>
          <p:cNvSpPr>
            <a:spLocks noGrp="1"/>
          </p:cNvSpPr>
          <p:nvPr>
            <p:ph type="sldNum" sz="quarter" idx="12"/>
          </p:nvPr>
        </p:nvSpPr>
        <p:spPr/>
        <p:txBody>
          <a:bodyPr/>
          <a:lstStyle/>
          <a:p>
            <a:pPr>
              <a:defRPr/>
            </a:pPr>
            <a:fld id="{431CAECD-5926-4741-A906-A08E04809A27}" type="slidenum">
              <a:rPr lang="en-US" altLang="ja-JP" smtClean="0"/>
              <a:pPr>
                <a:defRPr/>
              </a:pPr>
              <a:t>23</a:t>
            </a:fld>
            <a:endParaRPr lang="en-US" altLang="ja-JP"/>
          </a:p>
        </p:txBody>
      </p:sp>
      <p:sp>
        <p:nvSpPr>
          <p:cNvPr id="11" name="フッター プレースホルダー 10">
            <a:extLst>
              <a:ext uri="{FF2B5EF4-FFF2-40B4-BE49-F238E27FC236}">
                <a16:creationId xmlns:a16="http://schemas.microsoft.com/office/drawing/2014/main" xmlns="" id="{F8F061AB-285B-49D3-9A00-0DC010914FBA}"/>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95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834" y="1514272"/>
            <a:ext cx="8496944" cy="888357"/>
          </a:xfrm>
          <a:ln>
            <a:solidFill>
              <a:schemeClr val="accent1">
                <a:shade val="50000"/>
              </a:schemeClr>
            </a:solidFill>
          </a:ln>
        </p:spPr>
        <p:txBody>
          <a:bodyPr>
            <a:normAutofit fontScale="85000" lnSpcReduction="10000"/>
          </a:bodyPr>
          <a:lstStyle/>
          <a:p>
            <a:pPr marL="0" indent="0">
              <a:buNone/>
            </a:pPr>
            <a:endParaRPr lang="en-US" altLang="ja-JP" sz="900" dirty="0"/>
          </a:p>
          <a:p>
            <a:pPr marL="0" indent="0">
              <a:buNone/>
            </a:pPr>
            <a:r>
              <a:rPr lang="ja-JP" altLang="en-US" sz="1200" dirty="0"/>
              <a:t>　</a:t>
            </a:r>
            <a:r>
              <a:rPr lang="ja-JP" altLang="en-US" sz="1400" dirty="0"/>
              <a:t>　</a:t>
            </a:r>
            <a:r>
              <a:rPr lang="ja-JP" altLang="en-US" sz="1500" dirty="0"/>
              <a:t>失業など就労に関する課題のほか、障害・疾病、ＤＶ・虐待を受けた経験、家族の保育や介護など、本人の心身の状</a:t>
            </a:r>
            <a:endParaRPr lang="en-US" altLang="ja-JP" sz="1500" dirty="0"/>
          </a:p>
          <a:p>
            <a:pPr marL="0" indent="0">
              <a:buNone/>
            </a:pPr>
            <a:r>
              <a:rPr lang="ja-JP" altLang="en-US" sz="1500" dirty="0"/>
              <a:t>況、生活歴、ライフステージにより様々であり、生活困窮者（世帯）は複合的な課題を抱えており、それぞれの施策では対</a:t>
            </a:r>
            <a:endParaRPr lang="en-US" altLang="ja-JP" sz="1500" dirty="0"/>
          </a:p>
          <a:p>
            <a:pPr marL="0" indent="0">
              <a:buNone/>
            </a:pPr>
            <a:r>
              <a:rPr lang="ja-JP" altLang="en-US" sz="1500" dirty="0"/>
              <a:t>応できない、制度の狭間の問題などが顕在化</a:t>
            </a:r>
            <a:endParaRPr lang="en-US" altLang="ja-JP" sz="1500" dirty="0"/>
          </a:p>
        </p:txBody>
      </p:sp>
      <p:sp>
        <p:nvSpPr>
          <p:cNvPr id="5" name="タイトル 4"/>
          <p:cNvSpPr>
            <a:spLocks noGrp="1"/>
          </p:cNvSpPr>
          <p:nvPr>
            <p:ph type="title"/>
          </p:nvPr>
        </p:nvSpPr>
        <p:spPr>
          <a:xfrm>
            <a:off x="896462" y="79942"/>
            <a:ext cx="7447885" cy="1038667"/>
          </a:xfrm>
          <a:prstGeom prst="bevel">
            <a:avLst>
              <a:gd name="adj" fmla="val 8532"/>
            </a:avLst>
          </a:prstGeom>
          <a:pattFill prst="pct25">
            <a:fgClr>
              <a:schemeClr val="accent5">
                <a:lumMod val="40000"/>
                <a:lumOff val="60000"/>
              </a:schemeClr>
            </a:fgClr>
            <a:bgClr>
              <a:schemeClr val="bg1"/>
            </a:bgClr>
          </a:pattFill>
          <a:ln w="12700">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8511" tIns="34256" rIns="68511" bIns="34256" numCol="1" rtlCol="0" anchor="ctr" anchorCtr="0" compatLnSpc="1">
            <a:prstTxWarp prst="textNoShape">
              <a:avLst/>
            </a:prstTxWarp>
            <a:noAutofit/>
          </a:bodyPr>
          <a:lstStyle/>
          <a:p>
            <a:pPr algn="ctr"/>
            <a:r>
              <a:rPr lang="ja-JP" altLang="en-US" sz="2000" dirty="0">
                <a:solidFill>
                  <a:schemeClr val="tx1"/>
                </a:solidFill>
                <a:effectLst>
                  <a:outerShdw blurRad="38100" dist="38100" dir="2700000" algn="tl">
                    <a:srgbClr val="000000">
                      <a:alpha val="43137"/>
                    </a:srgbClr>
                  </a:outerShdw>
                </a:effectLst>
                <a:latin typeface="+mj-ea"/>
                <a:ea typeface="+mj-ea"/>
              </a:rPr>
              <a:t>生活困窮者自立支援制度と障害保健福祉施策との連携</a:t>
            </a:r>
            <a:r>
              <a:rPr lang="en-US" altLang="ja-JP" sz="2000" dirty="0">
                <a:solidFill>
                  <a:schemeClr val="tx1"/>
                </a:solidFill>
                <a:effectLst>
                  <a:outerShdw blurRad="38100" dist="38100" dir="2700000" algn="tl">
                    <a:srgbClr val="000000">
                      <a:alpha val="43137"/>
                    </a:srgbClr>
                  </a:outerShdw>
                </a:effectLst>
                <a:latin typeface="+mj-ea"/>
                <a:ea typeface="+mj-ea"/>
              </a:rPr>
              <a:t/>
            </a:r>
            <a:br>
              <a:rPr lang="en-US" altLang="ja-JP" sz="2000" dirty="0">
                <a:solidFill>
                  <a:schemeClr val="tx1"/>
                </a:solidFill>
                <a:effectLst>
                  <a:outerShdw blurRad="38100" dist="38100" dir="2700000" algn="tl">
                    <a:srgbClr val="000000">
                      <a:alpha val="43137"/>
                    </a:srgbClr>
                  </a:outerShdw>
                </a:effectLst>
                <a:latin typeface="+mj-ea"/>
                <a:ea typeface="+mj-ea"/>
              </a:rPr>
            </a:br>
            <a:r>
              <a:rPr lang="ja-JP" altLang="en-US" sz="1000" dirty="0">
                <a:solidFill>
                  <a:schemeClr val="tx1"/>
                </a:solidFill>
                <a:effectLst>
                  <a:outerShdw blurRad="38100" dist="38100" dir="2700000" algn="tl">
                    <a:srgbClr val="000000">
                      <a:alpha val="43137"/>
                    </a:srgbClr>
                  </a:outerShdw>
                </a:effectLst>
                <a:latin typeface="+mj-ea"/>
                <a:ea typeface="+mj-ea"/>
              </a:rPr>
              <a:t>（平成</a:t>
            </a:r>
            <a:r>
              <a:rPr lang="en-US" altLang="ja-JP" sz="1000" dirty="0">
                <a:solidFill>
                  <a:schemeClr val="tx1"/>
                </a:solidFill>
                <a:effectLst>
                  <a:outerShdw blurRad="38100" dist="38100" dir="2700000" algn="tl">
                    <a:srgbClr val="000000">
                      <a:alpha val="43137"/>
                    </a:srgbClr>
                  </a:outerShdw>
                </a:effectLst>
                <a:latin typeface="+mj-ea"/>
                <a:ea typeface="+mj-ea"/>
              </a:rPr>
              <a:t>27</a:t>
            </a:r>
            <a:r>
              <a:rPr lang="ja-JP" altLang="en-US" sz="1000" dirty="0">
                <a:solidFill>
                  <a:schemeClr val="tx1"/>
                </a:solidFill>
                <a:effectLst>
                  <a:outerShdw blurRad="38100" dist="38100" dir="2700000" algn="tl">
                    <a:srgbClr val="000000">
                      <a:alpha val="43137"/>
                    </a:srgbClr>
                  </a:outerShdw>
                </a:effectLst>
                <a:latin typeface="+mj-ea"/>
                <a:ea typeface="+mj-ea"/>
              </a:rPr>
              <a:t>年</a:t>
            </a:r>
            <a:r>
              <a:rPr lang="en-US" altLang="ja-JP" sz="1000" dirty="0">
                <a:solidFill>
                  <a:schemeClr val="tx1"/>
                </a:solidFill>
                <a:effectLst>
                  <a:outerShdw blurRad="38100" dist="38100" dir="2700000" algn="tl">
                    <a:srgbClr val="000000">
                      <a:alpha val="43137"/>
                    </a:srgbClr>
                  </a:outerShdw>
                </a:effectLst>
                <a:latin typeface="+mj-ea"/>
                <a:ea typeface="+mj-ea"/>
              </a:rPr>
              <a:t>3</a:t>
            </a:r>
            <a:r>
              <a:rPr lang="ja-JP" altLang="en-US" sz="1000" dirty="0">
                <a:solidFill>
                  <a:schemeClr val="tx1"/>
                </a:solidFill>
                <a:effectLst>
                  <a:outerShdw blurRad="38100" dist="38100" dir="2700000" algn="tl">
                    <a:srgbClr val="000000">
                      <a:alpha val="43137"/>
                    </a:srgbClr>
                  </a:outerShdw>
                </a:effectLst>
                <a:latin typeface="+mj-ea"/>
                <a:ea typeface="+mj-ea"/>
              </a:rPr>
              <a:t>月</a:t>
            </a:r>
            <a:r>
              <a:rPr lang="en-US" altLang="ja-JP" sz="1000" dirty="0">
                <a:solidFill>
                  <a:schemeClr val="tx1"/>
                </a:solidFill>
                <a:effectLst>
                  <a:outerShdw blurRad="38100" dist="38100" dir="2700000" algn="tl">
                    <a:srgbClr val="000000">
                      <a:alpha val="43137"/>
                    </a:srgbClr>
                  </a:outerShdw>
                </a:effectLst>
                <a:latin typeface="+mj-ea"/>
                <a:ea typeface="+mj-ea"/>
              </a:rPr>
              <a:t>27</a:t>
            </a:r>
            <a:r>
              <a:rPr lang="ja-JP" altLang="en-US" sz="1000" dirty="0">
                <a:solidFill>
                  <a:schemeClr val="tx1"/>
                </a:solidFill>
                <a:effectLst>
                  <a:outerShdw blurRad="38100" dist="38100" dir="2700000" algn="tl">
                    <a:srgbClr val="000000">
                      <a:alpha val="43137"/>
                    </a:srgbClr>
                  </a:outerShdw>
                </a:effectLst>
                <a:latin typeface="+mj-ea"/>
                <a:ea typeface="+mj-ea"/>
              </a:rPr>
              <a:t>日　社会・援護局　地域福祉課長、障害保健福祉部　企画課長、障害福祉課長、精神・障害保健課長　連名通知）</a:t>
            </a:r>
          </a:p>
        </p:txBody>
      </p:sp>
      <p:sp>
        <p:nvSpPr>
          <p:cNvPr id="6" name="角丸四角形 5"/>
          <p:cNvSpPr/>
          <p:nvPr/>
        </p:nvSpPr>
        <p:spPr>
          <a:xfrm>
            <a:off x="193690" y="1203479"/>
            <a:ext cx="2388181" cy="270030"/>
          </a:xfrm>
          <a:prstGeom prst="round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a:solidFill>
                  <a:schemeClr val="tx1"/>
                </a:solidFill>
              </a:rPr>
              <a:t>生活困窮に陥る背景や要因</a:t>
            </a:r>
          </a:p>
        </p:txBody>
      </p:sp>
      <p:sp>
        <p:nvSpPr>
          <p:cNvPr id="7" name="下矢印 6"/>
          <p:cNvSpPr/>
          <p:nvPr/>
        </p:nvSpPr>
        <p:spPr>
          <a:xfrm>
            <a:off x="3829026" y="2402886"/>
            <a:ext cx="1273691" cy="218446"/>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825" dirty="0">
              <a:solidFill>
                <a:schemeClr val="tx1"/>
              </a:solidFill>
            </a:endParaRPr>
          </a:p>
        </p:txBody>
      </p:sp>
      <p:sp>
        <p:nvSpPr>
          <p:cNvPr id="8" name="正方形/長方形 7"/>
          <p:cNvSpPr/>
          <p:nvPr/>
        </p:nvSpPr>
        <p:spPr>
          <a:xfrm>
            <a:off x="1069350" y="2804812"/>
            <a:ext cx="7391082" cy="336049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rPr>
              <a:t>たとえば・・・・</a:t>
            </a:r>
            <a:endParaRPr lang="en-US" altLang="ja-JP" sz="1100" dirty="0">
              <a:solidFill>
                <a:schemeClr val="tx1"/>
              </a:solidFill>
            </a:endParaRPr>
          </a:p>
          <a:p>
            <a:r>
              <a:rPr lang="ja-JP" altLang="en-US" sz="1100" dirty="0">
                <a:solidFill>
                  <a:schemeClr val="tx1"/>
                </a:solidFill>
              </a:rPr>
              <a:t>　○生活に困窮している障害のある可能性が疑われる子供を持つ母子世帯の場合には、生活困窮者自立支援制度の自立</a:t>
            </a:r>
            <a:endParaRPr lang="en-US" altLang="ja-JP" sz="1100" dirty="0">
              <a:solidFill>
                <a:schemeClr val="tx1"/>
              </a:solidFill>
            </a:endParaRPr>
          </a:p>
          <a:p>
            <a:r>
              <a:rPr lang="ja-JP" altLang="en-US" sz="1100" dirty="0">
                <a:solidFill>
                  <a:schemeClr val="tx1"/>
                </a:solidFill>
              </a:rPr>
              <a:t>　　相談支援機関と障害保健福祉施策の相談支援機関が相互に連携し、それぞれが必要な支援につなげることが重要。　　　　</a:t>
            </a:r>
            <a:endParaRPr lang="en-US" altLang="ja-JP" sz="1100" dirty="0">
              <a:solidFill>
                <a:schemeClr val="tx1"/>
              </a:solidFill>
            </a:endParaRPr>
          </a:p>
          <a:p>
            <a:r>
              <a:rPr lang="ja-JP" altLang="en-US" sz="1100" dirty="0">
                <a:solidFill>
                  <a:schemeClr val="tx1"/>
                </a:solidFill>
              </a:rPr>
              <a:t>　　　　・子供には、障害保健福祉施策の利用支援　　　　　　　　　　　　　</a:t>
            </a:r>
            <a:r>
              <a:rPr lang="ja-JP" altLang="en-US" sz="1100" b="1" dirty="0">
                <a:solidFill>
                  <a:srgbClr val="FF0000"/>
                </a:solidFill>
              </a:rPr>
              <a:t>　</a:t>
            </a:r>
            <a:endParaRPr lang="en-US" altLang="ja-JP" sz="1100" b="1" dirty="0">
              <a:solidFill>
                <a:srgbClr val="FF0000"/>
              </a:solidFill>
            </a:endParaRPr>
          </a:p>
          <a:p>
            <a:r>
              <a:rPr lang="ja-JP" altLang="en-US" sz="1100" dirty="0">
                <a:solidFill>
                  <a:schemeClr val="tx1"/>
                </a:solidFill>
              </a:rPr>
              <a:t>　　　　・母親には、ハローワークとの一体的支援又は、就労準備支援事業、家計相談支援事業の活用　　など</a:t>
            </a:r>
            <a:endParaRPr lang="en-US" altLang="ja-JP" sz="1100" dirty="0">
              <a:solidFill>
                <a:schemeClr val="tx1"/>
              </a:solidFill>
            </a:endParaRPr>
          </a:p>
          <a:p>
            <a:endParaRPr lang="en-US" altLang="ja-JP" sz="1100" dirty="0">
              <a:solidFill>
                <a:schemeClr val="tx1"/>
              </a:solidFill>
            </a:endParaRPr>
          </a:p>
          <a:p>
            <a:endParaRPr lang="en-US" altLang="ja-JP" sz="110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r>
              <a:rPr lang="ja-JP" altLang="en-US" dirty="0">
                <a:solidFill>
                  <a:schemeClr val="tx1"/>
                </a:solidFill>
              </a:rPr>
              <a:t>　　　　　　</a:t>
            </a:r>
            <a:endParaRPr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p:txBody>
      </p:sp>
      <p:sp>
        <p:nvSpPr>
          <p:cNvPr id="10" name="角丸四角形 9"/>
          <p:cNvSpPr/>
          <p:nvPr/>
        </p:nvSpPr>
        <p:spPr>
          <a:xfrm>
            <a:off x="2319851" y="2621332"/>
            <a:ext cx="4601105" cy="270029"/>
          </a:xfrm>
          <a:prstGeom prst="round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dirty="0">
                <a:solidFill>
                  <a:schemeClr val="tx1"/>
                </a:solidFill>
              </a:rPr>
              <a:t>生活困窮者自立支援制度では、世帯の抱える課題を包括的に支援</a:t>
            </a:r>
          </a:p>
        </p:txBody>
      </p:sp>
      <p:sp>
        <p:nvSpPr>
          <p:cNvPr id="13" name="円/楕円 12"/>
          <p:cNvSpPr/>
          <p:nvPr/>
        </p:nvSpPr>
        <p:spPr>
          <a:xfrm>
            <a:off x="1228561" y="4008414"/>
            <a:ext cx="2808660" cy="761023"/>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1500" dirty="0">
              <a:solidFill>
                <a:schemeClr val="tx1"/>
              </a:solidFill>
            </a:endParaRPr>
          </a:p>
          <a:p>
            <a:pPr algn="ctr"/>
            <a:r>
              <a:rPr lang="ja-JP" altLang="en-US" sz="1200" dirty="0">
                <a:solidFill>
                  <a:schemeClr val="tx1"/>
                </a:solidFill>
              </a:rPr>
              <a:t>支援調整会議</a:t>
            </a:r>
            <a:endParaRPr lang="en-US" altLang="ja-JP" sz="1200" dirty="0">
              <a:solidFill>
                <a:schemeClr val="tx1"/>
              </a:solidFill>
            </a:endParaRPr>
          </a:p>
          <a:p>
            <a:pPr algn="ctr"/>
            <a:r>
              <a:rPr lang="ja-JP" altLang="en-US" sz="1000" dirty="0">
                <a:solidFill>
                  <a:schemeClr val="tx1"/>
                </a:solidFill>
              </a:rPr>
              <a:t>（生活困窮者の具体的な支援内容の検討等を行うための会議）</a:t>
            </a:r>
          </a:p>
        </p:txBody>
      </p:sp>
      <p:sp>
        <p:nvSpPr>
          <p:cNvPr id="14" name="円/楕円 13"/>
          <p:cNvSpPr/>
          <p:nvPr/>
        </p:nvSpPr>
        <p:spPr>
          <a:xfrm>
            <a:off x="5106779" y="4024698"/>
            <a:ext cx="2759664" cy="744570"/>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1500" dirty="0">
              <a:solidFill>
                <a:schemeClr val="tx1"/>
              </a:solidFill>
            </a:endParaRPr>
          </a:p>
          <a:p>
            <a:pPr algn="ctr"/>
            <a:endParaRPr lang="en-US" altLang="ja-JP" sz="1500" dirty="0">
              <a:solidFill>
                <a:schemeClr val="tx1"/>
              </a:solidFill>
            </a:endParaRPr>
          </a:p>
          <a:p>
            <a:pPr algn="ctr"/>
            <a:r>
              <a:rPr lang="ja-JP" altLang="en-US" sz="1200">
                <a:solidFill>
                  <a:schemeClr val="tx1"/>
                </a:solidFill>
              </a:rPr>
              <a:t>・個別支援会議</a:t>
            </a:r>
            <a:endParaRPr lang="en-US" altLang="ja-JP" sz="1200" dirty="0">
              <a:solidFill>
                <a:schemeClr val="tx1"/>
              </a:solidFill>
            </a:endParaRPr>
          </a:p>
          <a:p>
            <a:pPr algn="ctr"/>
            <a:endParaRPr lang="ja-JP" altLang="en-US" sz="1500" dirty="0">
              <a:solidFill>
                <a:schemeClr val="tx1"/>
              </a:solidFill>
            </a:endParaRPr>
          </a:p>
        </p:txBody>
      </p:sp>
      <p:sp>
        <p:nvSpPr>
          <p:cNvPr id="11" name="小波 10"/>
          <p:cNvSpPr/>
          <p:nvPr/>
        </p:nvSpPr>
        <p:spPr>
          <a:xfrm>
            <a:off x="1812346" y="3807042"/>
            <a:ext cx="1645184" cy="459051"/>
          </a:xfrm>
          <a:prstGeom prst="doubleWave">
            <a:avLst/>
          </a:prstGeom>
          <a:solidFill>
            <a:srgbClr val="66FFFF"/>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25" dirty="0">
                <a:solidFill>
                  <a:schemeClr val="tx1"/>
                </a:solidFill>
              </a:rPr>
              <a:t>（生活困窮者自立支援制度）</a:t>
            </a:r>
            <a:endParaRPr lang="en-US" altLang="ja-JP" sz="1500" dirty="0">
              <a:solidFill>
                <a:schemeClr val="tx1"/>
              </a:solidFill>
            </a:endParaRPr>
          </a:p>
          <a:p>
            <a:pPr algn="ctr"/>
            <a:r>
              <a:rPr lang="ja-JP" altLang="en-US" sz="1200" dirty="0">
                <a:solidFill>
                  <a:schemeClr val="tx1"/>
                </a:solidFill>
              </a:rPr>
              <a:t>自立相談支援機関</a:t>
            </a:r>
            <a:r>
              <a:rPr lang="ja-JP" altLang="en-US" sz="825" dirty="0">
                <a:solidFill>
                  <a:schemeClr val="tx1"/>
                </a:solidFill>
              </a:rPr>
              <a:t>（</a:t>
            </a:r>
            <a:r>
              <a:rPr lang="en-US" altLang="ja-JP" sz="825" dirty="0">
                <a:solidFill>
                  <a:schemeClr val="tx1"/>
                </a:solidFill>
              </a:rPr>
              <a:t>※</a:t>
            </a:r>
            <a:r>
              <a:rPr lang="ja-JP" altLang="en-US" sz="825" dirty="0">
                <a:solidFill>
                  <a:schemeClr val="tx1"/>
                </a:solidFill>
              </a:rPr>
              <a:t>）</a:t>
            </a:r>
            <a:endParaRPr lang="en-US" altLang="ja-JP" sz="825" dirty="0">
              <a:solidFill>
                <a:schemeClr val="tx1"/>
              </a:solidFill>
            </a:endParaRPr>
          </a:p>
        </p:txBody>
      </p:sp>
      <p:sp>
        <p:nvSpPr>
          <p:cNvPr id="12" name="小波 11"/>
          <p:cNvSpPr/>
          <p:nvPr/>
        </p:nvSpPr>
        <p:spPr>
          <a:xfrm>
            <a:off x="5686479" y="3871192"/>
            <a:ext cx="1698255" cy="439253"/>
          </a:xfrm>
          <a:prstGeom prst="doubleWave">
            <a:avLst/>
          </a:prstGeom>
          <a:solidFill>
            <a:srgbClr val="66FFFF"/>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25" dirty="0">
                <a:solidFill>
                  <a:schemeClr val="tx1"/>
                </a:solidFill>
              </a:rPr>
              <a:t>（障害保健福祉施策）</a:t>
            </a:r>
            <a:endParaRPr lang="en-US" altLang="ja-JP" sz="1200" dirty="0">
              <a:solidFill>
                <a:schemeClr val="tx1"/>
              </a:solidFill>
            </a:endParaRPr>
          </a:p>
          <a:p>
            <a:pPr algn="ctr"/>
            <a:r>
              <a:rPr lang="ja-JP" altLang="en-US" sz="1200" dirty="0">
                <a:solidFill>
                  <a:schemeClr val="tx1"/>
                </a:solidFill>
              </a:rPr>
              <a:t>相談支援機関</a:t>
            </a:r>
          </a:p>
        </p:txBody>
      </p:sp>
      <p:sp>
        <p:nvSpPr>
          <p:cNvPr id="15" name="左右矢印 14"/>
          <p:cNvSpPr/>
          <p:nvPr/>
        </p:nvSpPr>
        <p:spPr>
          <a:xfrm>
            <a:off x="4129977" y="4147016"/>
            <a:ext cx="902198" cy="483479"/>
          </a:xfrm>
          <a:prstGeom prst="leftRightArrow">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825" dirty="0">
              <a:solidFill>
                <a:schemeClr val="tx1"/>
              </a:solidFill>
            </a:endParaRPr>
          </a:p>
        </p:txBody>
      </p:sp>
      <p:sp>
        <p:nvSpPr>
          <p:cNvPr id="16" name="角丸四角形 15"/>
          <p:cNvSpPr/>
          <p:nvPr/>
        </p:nvSpPr>
        <p:spPr>
          <a:xfrm>
            <a:off x="1595981" y="4692719"/>
            <a:ext cx="6054107" cy="3780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b="1" u="sng" dirty="0">
                <a:solidFill>
                  <a:schemeClr val="tx1"/>
                </a:solidFill>
              </a:rPr>
              <a:t>既存の体制や枠組みを活用することが効率的</a:t>
            </a:r>
          </a:p>
        </p:txBody>
      </p:sp>
      <p:sp>
        <p:nvSpPr>
          <p:cNvPr id="18" name="正方形/長方形 17"/>
          <p:cNvSpPr/>
          <p:nvPr/>
        </p:nvSpPr>
        <p:spPr>
          <a:xfrm>
            <a:off x="1260080" y="5216831"/>
            <a:ext cx="7009622" cy="626999"/>
          </a:xfrm>
          <a:prstGeom prst="rect">
            <a:avLst/>
          </a:prstGeom>
          <a:noFill/>
          <a:ln w="254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b="1" dirty="0">
                <a:solidFill>
                  <a:schemeClr val="tx1"/>
                </a:solidFill>
              </a:rPr>
              <a:t>　　加えて、障害者の就労支援を担ってきた法人が、その人材や利用者の特性を理解した就労支援</a:t>
            </a:r>
            <a:endParaRPr lang="en-US" altLang="ja-JP" sz="1200" b="1" dirty="0">
              <a:solidFill>
                <a:schemeClr val="tx1"/>
              </a:solidFill>
            </a:endParaRPr>
          </a:p>
          <a:p>
            <a:r>
              <a:rPr lang="ja-JP" altLang="en-US" sz="1200" b="1" dirty="0">
                <a:solidFill>
                  <a:schemeClr val="tx1"/>
                </a:solidFill>
              </a:rPr>
              <a:t>のノウハウを活かして、生活困窮者の就労支援に積極的に参画（認定就労訓練事業）していくことが求められている。</a:t>
            </a:r>
          </a:p>
        </p:txBody>
      </p:sp>
      <p:sp>
        <p:nvSpPr>
          <p:cNvPr id="20" name="角丸四角形 19"/>
          <p:cNvSpPr/>
          <p:nvPr/>
        </p:nvSpPr>
        <p:spPr>
          <a:xfrm>
            <a:off x="4134032" y="4279112"/>
            <a:ext cx="972747" cy="21962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25" dirty="0">
                <a:solidFill>
                  <a:schemeClr val="tx1"/>
                </a:solidFill>
              </a:rPr>
              <a:t>相互間の連携</a:t>
            </a:r>
          </a:p>
        </p:txBody>
      </p:sp>
      <p:sp>
        <p:nvSpPr>
          <p:cNvPr id="2" name="角丸四角形 1"/>
          <p:cNvSpPr/>
          <p:nvPr/>
        </p:nvSpPr>
        <p:spPr>
          <a:xfrm>
            <a:off x="1069351" y="4799610"/>
            <a:ext cx="2069756" cy="24698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rPr>
              <a:t>（</a:t>
            </a:r>
            <a:r>
              <a:rPr lang="en-US" altLang="ja-JP" sz="900" dirty="0">
                <a:solidFill>
                  <a:schemeClr val="tx1"/>
                </a:solidFill>
              </a:rPr>
              <a:t>※</a:t>
            </a:r>
            <a:r>
              <a:rPr lang="ja-JP" altLang="en-US" sz="900" dirty="0">
                <a:solidFill>
                  <a:schemeClr val="tx1"/>
                </a:solidFill>
              </a:rPr>
              <a:t>）福祉事務所設置自治体が直営</a:t>
            </a:r>
            <a:endParaRPr lang="en-US" altLang="ja-JP" sz="900" dirty="0">
              <a:solidFill>
                <a:schemeClr val="tx1"/>
              </a:solidFill>
            </a:endParaRPr>
          </a:p>
          <a:p>
            <a:r>
              <a:rPr lang="ja-JP" altLang="en-US" sz="900" dirty="0">
                <a:solidFill>
                  <a:schemeClr val="tx1"/>
                </a:solidFill>
              </a:rPr>
              <a:t>　　　　又は委託で設置</a:t>
            </a:r>
          </a:p>
        </p:txBody>
      </p:sp>
      <p:sp>
        <p:nvSpPr>
          <p:cNvPr id="4" name="正方形/長方形 3"/>
          <p:cNvSpPr/>
          <p:nvPr/>
        </p:nvSpPr>
        <p:spPr>
          <a:xfrm>
            <a:off x="7158557" y="6254236"/>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19" name="スライド番号プレースホルダー 18">
            <a:extLst>
              <a:ext uri="{FF2B5EF4-FFF2-40B4-BE49-F238E27FC236}">
                <a16:creationId xmlns:a16="http://schemas.microsoft.com/office/drawing/2014/main" xmlns="" id="{68B53AFD-4A66-4B07-9062-2E74C6C94C38}"/>
              </a:ext>
            </a:extLst>
          </p:cNvPr>
          <p:cNvSpPr>
            <a:spLocks noGrp="1"/>
          </p:cNvSpPr>
          <p:nvPr>
            <p:ph type="sldNum" sz="quarter" idx="12"/>
          </p:nvPr>
        </p:nvSpPr>
        <p:spPr/>
        <p:txBody>
          <a:bodyPr/>
          <a:lstStyle/>
          <a:p>
            <a:pPr>
              <a:defRPr/>
            </a:pPr>
            <a:fld id="{804D6B79-3AEB-42FE-A736-A41F7AEA0445}" type="slidenum">
              <a:rPr lang="en-US" altLang="ja-JP" smtClean="0"/>
              <a:pPr>
                <a:defRPr/>
              </a:pPr>
              <a:t>24</a:t>
            </a:fld>
            <a:endParaRPr lang="en-US" altLang="ja-JP"/>
          </a:p>
        </p:txBody>
      </p:sp>
      <p:sp>
        <p:nvSpPr>
          <p:cNvPr id="21" name="フッター プレースホルダー 20">
            <a:extLst>
              <a:ext uri="{FF2B5EF4-FFF2-40B4-BE49-F238E27FC236}">
                <a16:creationId xmlns:a16="http://schemas.microsoft.com/office/drawing/2014/main" xmlns="" id="{F66EF140-AD3E-44FB-8760-FC6A6C5408E1}"/>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678873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7438819" y="1019271"/>
            <a:ext cx="0" cy="3808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681893" y="1019271"/>
            <a:ext cx="0" cy="3808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台形 6"/>
          <p:cNvSpPr/>
          <p:nvPr/>
        </p:nvSpPr>
        <p:spPr>
          <a:xfrm>
            <a:off x="857250" y="2495032"/>
            <a:ext cx="7429500" cy="93251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1" name="円/楕円 60"/>
          <p:cNvSpPr/>
          <p:nvPr/>
        </p:nvSpPr>
        <p:spPr>
          <a:xfrm>
            <a:off x="1588171" y="2667171"/>
            <a:ext cx="5850650" cy="65381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4" name="円/楕円 53"/>
          <p:cNvSpPr/>
          <p:nvPr/>
        </p:nvSpPr>
        <p:spPr>
          <a:xfrm>
            <a:off x="2624523" y="2881888"/>
            <a:ext cx="3783682" cy="3310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　　　　</a:t>
            </a:r>
            <a:r>
              <a:rPr lang="ja-JP" altLang="en-US" sz="1050" dirty="0">
                <a:solidFill>
                  <a:prstClr val="white"/>
                </a:solidFill>
              </a:rPr>
              <a:t>　　　　　　　　　　　　</a:t>
            </a:r>
            <a:r>
              <a:rPr lang="ja-JP" altLang="en-US" sz="1200" dirty="0">
                <a:solidFill>
                  <a:prstClr val="white"/>
                </a:solidFill>
              </a:rPr>
              <a:t>職場・地域生活</a:t>
            </a:r>
          </a:p>
        </p:txBody>
      </p:sp>
      <p:sp>
        <p:nvSpPr>
          <p:cNvPr id="6" name="台形 5"/>
          <p:cNvSpPr/>
          <p:nvPr/>
        </p:nvSpPr>
        <p:spPr>
          <a:xfrm>
            <a:off x="819394" y="3713266"/>
            <a:ext cx="7388204" cy="1007396"/>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0" name="円/楕円 39"/>
          <p:cNvSpPr/>
          <p:nvPr/>
        </p:nvSpPr>
        <p:spPr>
          <a:xfrm>
            <a:off x="1830095" y="4003039"/>
            <a:ext cx="5265585" cy="63020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台形 4"/>
          <p:cNvSpPr/>
          <p:nvPr/>
        </p:nvSpPr>
        <p:spPr>
          <a:xfrm>
            <a:off x="857250" y="5002081"/>
            <a:ext cx="7429500" cy="888839"/>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1" name="円/楕円 40"/>
          <p:cNvSpPr/>
          <p:nvPr/>
        </p:nvSpPr>
        <p:spPr>
          <a:xfrm>
            <a:off x="1792941" y="5217154"/>
            <a:ext cx="5265585" cy="6176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3" name="円/楕円 52"/>
          <p:cNvSpPr/>
          <p:nvPr/>
        </p:nvSpPr>
        <p:spPr>
          <a:xfrm>
            <a:off x="2970230" y="5387356"/>
            <a:ext cx="3041688" cy="29703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　　　　　　　　　　　　　</a:t>
            </a:r>
            <a:r>
              <a:rPr lang="ja-JP" altLang="en-US" sz="1200" dirty="0">
                <a:solidFill>
                  <a:prstClr val="white"/>
                </a:solidFill>
              </a:rPr>
              <a:t>保育所等</a:t>
            </a:r>
          </a:p>
        </p:txBody>
      </p:sp>
      <p:sp>
        <p:nvSpPr>
          <p:cNvPr id="52" name="円/楕円 51"/>
          <p:cNvSpPr/>
          <p:nvPr/>
        </p:nvSpPr>
        <p:spPr>
          <a:xfrm>
            <a:off x="2841061" y="4187351"/>
            <a:ext cx="3141299" cy="31992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　　　　</a:t>
            </a:r>
            <a:r>
              <a:rPr lang="ja-JP" altLang="en-US" sz="1050" dirty="0">
                <a:solidFill>
                  <a:prstClr val="white"/>
                </a:solidFill>
              </a:rPr>
              <a:t>　</a:t>
            </a:r>
            <a:r>
              <a:rPr lang="ja-JP" altLang="en-US" sz="1200" dirty="0">
                <a:solidFill>
                  <a:prstClr val="white"/>
                </a:solidFill>
              </a:rPr>
              <a:t>　　　　　　　学校等</a:t>
            </a:r>
          </a:p>
        </p:txBody>
      </p:sp>
      <p:sp>
        <p:nvSpPr>
          <p:cNvPr id="64" name="上矢印 63"/>
          <p:cNvSpPr/>
          <p:nvPr/>
        </p:nvSpPr>
        <p:spPr>
          <a:xfrm>
            <a:off x="3584179" y="3429000"/>
            <a:ext cx="1036379" cy="920333"/>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a:p>
            <a:r>
              <a:rPr lang="ja-JP" altLang="en-US" sz="1050" dirty="0">
                <a:solidFill>
                  <a:prstClr val="white"/>
                </a:solidFill>
              </a:rPr>
              <a:t>　</a:t>
            </a:r>
            <a:endParaRPr lang="en-US" altLang="ja-JP" sz="1050" dirty="0">
              <a:solidFill>
                <a:prstClr val="white"/>
              </a:solidFill>
            </a:endParaRPr>
          </a:p>
        </p:txBody>
      </p:sp>
      <p:sp>
        <p:nvSpPr>
          <p:cNvPr id="49" name="円/楕円 48"/>
          <p:cNvSpPr/>
          <p:nvPr/>
        </p:nvSpPr>
        <p:spPr>
          <a:xfrm>
            <a:off x="4924068" y="3780039"/>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50" name="円/楕円 49"/>
          <p:cNvSpPr/>
          <p:nvPr/>
        </p:nvSpPr>
        <p:spPr>
          <a:xfrm>
            <a:off x="4952560" y="5068636"/>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37" name="円/楕円 36"/>
          <p:cNvSpPr/>
          <p:nvPr/>
        </p:nvSpPr>
        <p:spPr>
          <a:xfrm>
            <a:off x="6281402" y="3915054"/>
            <a:ext cx="1422947"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学校保健</a:t>
            </a:r>
          </a:p>
        </p:txBody>
      </p:sp>
      <p:sp>
        <p:nvSpPr>
          <p:cNvPr id="51" name="円/楕円 50"/>
          <p:cNvSpPr/>
          <p:nvPr/>
        </p:nvSpPr>
        <p:spPr>
          <a:xfrm>
            <a:off x="6300192" y="5103186"/>
            <a:ext cx="1424252"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母子保健</a:t>
            </a:r>
          </a:p>
        </p:txBody>
      </p:sp>
      <p:sp>
        <p:nvSpPr>
          <p:cNvPr id="63" name="額縁 62"/>
          <p:cNvSpPr/>
          <p:nvPr/>
        </p:nvSpPr>
        <p:spPr>
          <a:xfrm>
            <a:off x="564718" y="264989"/>
            <a:ext cx="4549214" cy="524444"/>
          </a:xfrm>
          <a:prstGeom prst="beve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地域における「縦横連携」のイメージ</a:t>
            </a:r>
          </a:p>
        </p:txBody>
      </p:sp>
      <p:sp>
        <p:nvSpPr>
          <p:cNvPr id="58" name="円/楕円 57"/>
          <p:cNvSpPr/>
          <p:nvPr/>
        </p:nvSpPr>
        <p:spPr>
          <a:xfrm>
            <a:off x="4932912" y="2483895"/>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55" name="円/楕円 54"/>
          <p:cNvSpPr/>
          <p:nvPr/>
        </p:nvSpPr>
        <p:spPr>
          <a:xfrm>
            <a:off x="2378138" y="2483895"/>
            <a:ext cx="1200645"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就労</a:t>
            </a:r>
            <a:endParaRPr lang="en-US" altLang="ja-JP" sz="1050" dirty="0">
              <a:solidFill>
                <a:prstClr val="white"/>
              </a:solidFill>
            </a:endParaRPr>
          </a:p>
          <a:p>
            <a:pPr algn="ctr"/>
            <a:r>
              <a:rPr lang="ja-JP" altLang="en-US" sz="1050" dirty="0">
                <a:solidFill>
                  <a:prstClr val="white"/>
                </a:solidFill>
              </a:rPr>
              <a:t>支援</a:t>
            </a:r>
          </a:p>
        </p:txBody>
      </p:sp>
      <p:sp>
        <p:nvSpPr>
          <p:cNvPr id="56" name="円/楕円 55"/>
          <p:cNvSpPr/>
          <p:nvPr/>
        </p:nvSpPr>
        <p:spPr>
          <a:xfrm>
            <a:off x="1366083" y="2740838"/>
            <a:ext cx="1276522"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障害福祉</a:t>
            </a:r>
          </a:p>
        </p:txBody>
      </p:sp>
      <p:sp>
        <p:nvSpPr>
          <p:cNvPr id="69" name="円/楕円 68"/>
          <p:cNvSpPr/>
          <p:nvPr/>
        </p:nvSpPr>
        <p:spPr>
          <a:xfrm>
            <a:off x="1418741" y="3956999"/>
            <a:ext cx="962319" cy="3524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障害児</a:t>
            </a:r>
            <a:endParaRPr lang="en-US" altLang="ja-JP" sz="1050" dirty="0">
              <a:solidFill>
                <a:prstClr val="white"/>
              </a:solidFill>
            </a:endParaRPr>
          </a:p>
          <a:p>
            <a:pPr algn="ctr"/>
            <a:r>
              <a:rPr lang="ja-JP" altLang="en-US" sz="1050" dirty="0">
                <a:solidFill>
                  <a:prstClr val="white"/>
                </a:solidFill>
              </a:rPr>
              <a:t>支　援</a:t>
            </a:r>
          </a:p>
        </p:txBody>
      </p:sp>
      <p:cxnSp>
        <p:nvCxnSpPr>
          <p:cNvPr id="3" name="直線矢印コネクタ 2"/>
          <p:cNvCxnSpPr>
            <a:stCxn id="69" idx="6"/>
          </p:cNvCxnSpPr>
          <p:nvPr/>
        </p:nvCxnSpPr>
        <p:spPr>
          <a:xfrm>
            <a:off x="2381138" y="4133211"/>
            <a:ext cx="589154" cy="18734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116836" y="4211732"/>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後方支援</a:t>
            </a:r>
          </a:p>
        </p:txBody>
      </p:sp>
      <p:cxnSp>
        <p:nvCxnSpPr>
          <p:cNvPr id="59" name="直線矢印コネクタ 58"/>
          <p:cNvCxnSpPr>
            <a:stCxn id="81" idx="6"/>
            <a:endCxn id="53" idx="2"/>
          </p:cNvCxnSpPr>
          <p:nvPr/>
        </p:nvCxnSpPr>
        <p:spPr>
          <a:xfrm>
            <a:off x="2378172" y="5430149"/>
            <a:ext cx="592081" cy="10572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4175426" y="3429001"/>
            <a:ext cx="550745" cy="918102"/>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a:solidFill>
                <a:prstClr val="white"/>
              </a:solidFill>
            </a:endParaRPr>
          </a:p>
        </p:txBody>
      </p:sp>
      <p:sp>
        <p:nvSpPr>
          <p:cNvPr id="65" name="上矢印 64"/>
          <p:cNvSpPr/>
          <p:nvPr/>
        </p:nvSpPr>
        <p:spPr>
          <a:xfrm>
            <a:off x="3564557" y="4729467"/>
            <a:ext cx="1065588" cy="832745"/>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p:txBody>
      </p:sp>
      <p:sp>
        <p:nvSpPr>
          <p:cNvPr id="16" name="正方形/長方形 15"/>
          <p:cNvSpPr/>
          <p:nvPr/>
        </p:nvSpPr>
        <p:spPr>
          <a:xfrm>
            <a:off x="4199614" y="4736116"/>
            <a:ext cx="525965" cy="88883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角丸四角形吹き出し 46"/>
          <p:cNvSpPr/>
          <p:nvPr/>
        </p:nvSpPr>
        <p:spPr>
          <a:xfrm>
            <a:off x="1462260" y="4799943"/>
            <a:ext cx="808413" cy="24349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入学</a:t>
            </a:r>
          </a:p>
        </p:txBody>
      </p:sp>
      <p:sp>
        <p:nvSpPr>
          <p:cNvPr id="70" name="角丸四角形吹き出し 69"/>
          <p:cNvSpPr/>
          <p:nvPr/>
        </p:nvSpPr>
        <p:spPr>
          <a:xfrm>
            <a:off x="1486961" y="3484345"/>
            <a:ext cx="864929" cy="218109"/>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卒業</a:t>
            </a:r>
          </a:p>
        </p:txBody>
      </p:sp>
      <p:sp>
        <p:nvSpPr>
          <p:cNvPr id="19" name="額縁 18"/>
          <p:cNvSpPr/>
          <p:nvPr/>
        </p:nvSpPr>
        <p:spPr>
          <a:xfrm>
            <a:off x="539553" y="3067452"/>
            <a:ext cx="1408051"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成年期</a:t>
            </a:r>
          </a:p>
        </p:txBody>
      </p:sp>
      <p:sp>
        <p:nvSpPr>
          <p:cNvPr id="8" name="テキスト ボックス 7"/>
          <p:cNvSpPr txBox="1"/>
          <p:nvPr/>
        </p:nvSpPr>
        <p:spPr>
          <a:xfrm>
            <a:off x="3704033" y="3585505"/>
            <a:ext cx="553998" cy="815605"/>
          </a:xfrm>
          <a:prstGeom prst="rect">
            <a:avLst/>
          </a:prstGeom>
          <a:noFill/>
        </p:spPr>
        <p:txBody>
          <a:bodyPr vert="eaVert" wrap="square" rtlCol="0">
            <a:spAutoFit/>
          </a:bodyPr>
          <a:lstStyle/>
          <a:p>
            <a:r>
              <a:rPr lang="ja-JP" altLang="en-US" sz="1200" dirty="0"/>
              <a:t>障害児</a:t>
            </a:r>
            <a:endParaRPr lang="en-US" altLang="ja-JP" sz="1200" dirty="0"/>
          </a:p>
          <a:p>
            <a:r>
              <a:rPr lang="ja-JP" altLang="en-US" sz="1200" dirty="0"/>
              <a:t>相談支援</a:t>
            </a:r>
          </a:p>
        </p:txBody>
      </p:sp>
      <p:sp>
        <p:nvSpPr>
          <p:cNvPr id="73" name="テキスト ボックス 72"/>
          <p:cNvSpPr txBox="1"/>
          <p:nvPr/>
        </p:nvSpPr>
        <p:spPr>
          <a:xfrm>
            <a:off x="4183965" y="2101747"/>
            <a:ext cx="553998" cy="815605"/>
          </a:xfrm>
          <a:prstGeom prst="rect">
            <a:avLst/>
          </a:prstGeom>
          <a:noFill/>
        </p:spPr>
        <p:txBody>
          <a:bodyPr vert="eaVert" wrap="square" rtlCol="0">
            <a:spAutoFit/>
          </a:bodyPr>
          <a:lstStyle/>
          <a:p>
            <a:r>
              <a:rPr lang="ja-JP" altLang="en-US" sz="1200" dirty="0">
                <a:solidFill>
                  <a:prstClr val="white"/>
                </a:solidFill>
              </a:rPr>
              <a:t>本人</a:t>
            </a:r>
            <a:endParaRPr lang="en-US" altLang="ja-JP" sz="1200" dirty="0">
              <a:solidFill>
                <a:prstClr val="white"/>
              </a:solidFill>
            </a:endParaRPr>
          </a:p>
          <a:p>
            <a:r>
              <a:rPr lang="ja-JP" altLang="en-US" sz="1200" dirty="0">
                <a:solidFill>
                  <a:prstClr val="white"/>
                </a:solidFill>
              </a:rPr>
              <a:t>　　（家族）</a:t>
            </a:r>
            <a:endParaRPr lang="en-US" altLang="ja-JP" sz="1200" dirty="0">
              <a:solidFill>
                <a:prstClr val="white"/>
              </a:solidFill>
            </a:endParaRPr>
          </a:p>
        </p:txBody>
      </p:sp>
      <p:sp>
        <p:nvSpPr>
          <p:cNvPr id="74" name="テキスト ボックス 73"/>
          <p:cNvSpPr txBox="1"/>
          <p:nvPr/>
        </p:nvSpPr>
        <p:spPr>
          <a:xfrm>
            <a:off x="3696381" y="4809494"/>
            <a:ext cx="553998" cy="815605"/>
          </a:xfrm>
          <a:prstGeom prst="rect">
            <a:avLst/>
          </a:prstGeom>
          <a:noFill/>
        </p:spPr>
        <p:txBody>
          <a:bodyPr vert="eaVert" wrap="square" rtlCol="0">
            <a:spAutoFit/>
          </a:bodyPr>
          <a:lstStyle/>
          <a:p>
            <a:r>
              <a:rPr lang="ja-JP" altLang="en-US" sz="1200" dirty="0"/>
              <a:t>障害児</a:t>
            </a:r>
            <a:endParaRPr lang="en-US" altLang="ja-JP" sz="1200" dirty="0"/>
          </a:p>
          <a:p>
            <a:r>
              <a:rPr lang="ja-JP" altLang="en-US" sz="1200" dirty="0"/>
              <a:t>相談支援</a:t>
            </a:r>
          </a:p>
        </p:txBody>
      </p:sp>
      <p:sp>
        <p:nvSpPr>
          <p:cNvPr id="76" name="テキスト ボックス 75"/>
          <p:cNvSpPr txBox="1"/>
          <p:nvPr/>
        </p:nvSpPr>
        <p:spPr>
          <a:xfrm>
            <a:off x="4209880" y="4764881"/>
            <a:ext cx="553998" cy="701969"/>
          </a:xfrm>
          <a:prstGeom prst="rect">
            <a:avLst/>
          </a:prstGeom>
          <a:noFill/>
        </p:spPr>
        <p:txBody>
          <a:bodyPr vert="eaVert" wrap="square" rtlCol="0">
            <a:spAutoFit/>
          </a:bodyPr>
          <a:lstStyle/>
          <a:p>
            <a:r>
              <a:rPr lang="ja-JP" altLang="en-US" sz="1200" b="1" dirty="0">
                <a:latin typeface="+mn-ea"/>
                <a:ea typeface="+mn-ea"/>
              </a:rPr>
              <a:t>本人　・</a:t>
            </a:r>
            <a:endParaRPr lang="en-US" altLang="ja-JP" sz="1200" b="1" dirty="0">
              <a:latin typeface="+mn-ea"/>
              <a:ea typeface="+mn-ea"/>
            </a:endParaRPr>
          </a:p>
          <a:p>
            <a:r>
              <a:rPr lang="ja-JP" altLang="en-US" sz="1200" b="1" dirty="0">
                <a:latin typeface="+mn-ea"/>
                <a:ea typeface="+mn-ea"/>
              </a:rPr>
              <a:t>　　　家族</a:t>
            </a:r>
            <a:endParaRPr lang="en-US" altLang="ja-JP" sz="1200" b="1" dirty="0">
              <a:latin typeface="+mn-ea"/>
              <a:ea typeface="+mn-ea"/>
            </a:endParaRPr>
          </a:p>
        </p:txBody>
      </p:sp>
      <p:sp>
        <p:nvSpPr>
          <p:cNvPr id="77" name="テキスト ボックス 76"/>
          <p:cNvSpPr txBox="1"/>
          <p:nvPr/>
        </p:nvSpPr>
        <p:spPr>
          <a:xfrm>
            <a:off x="4171575" y="3582236"/>
            <a:ext cx="553998" cy="847123"/>
          </a:xfrm>
          <a:prstGeom prst="rect">
            <a:avLst/>
          </a:prstGeom>
          <a:noFill/>
        </p:spPr>
        <p:txBody>
          <a:bodyPr vert="eaVert" wrap="square" rtlCol="0">
            <a:spAutoFit/>
          </a:bodyPr>
          <a:lstStyle/>
          <a:p>
            <a:r>
              <a:rPr lang="ja-JP" altLang="en-US" sz="1200" dirty="0"/>
              <a:t>本人　・</a:t>
            </a:r>
            <a:endParaRPr lang="en-US" altLang="ja-JP" sz="1200" dirty="0"/>
          </a:p>
          <a:p>
            <a:r>
              <a:rPr lang="ja-JP" altLang="en-US" sz="1200" dirty="0"/>
              <a:t>　　　家族</a:t>
            </a:r>
            <a:endParaRPr lang="en-US" altLang="ja-JP" sz="1200" dirty="0"/>
          </a:p>
        </p:txBody>
      </p:sp>
      <p:sp>
        <p:nvSpPr>
          <p:cNvPr id="79" name="テキスト ボックス 78"/>
          <p:cNvSpPr txBox="1"/>
          <p:nvPr/>
        </p:nvSpPr>
        <p:spPr>
          <a:xfrm>
            <a:off x="4137437" y="2059990"/>
            <a:ext cx="553998" cy="815605"/>
          </a:xfrm>
          <a:prstGeom prst="rect">
            <a:avLst/>
          </a:prstGeom>
          <a:noFill/>
        </p:spPr>
        <p:txBody>
          <a:bodyPr vert="eaVert" wrap="square" rtlCol="0">
            <a:spAutoFit/>
          </a:bodyPr>
          <a:lstStyle/>
          <a:p>
            <a:r>
              <a:rPr lang="ja-JP" altLang="en-US" sz="1200" dirty="0">
                <a:solidFill>
                  <a:prstClr val="white"/>
                </a:solidFill>
              </a:rPr>
              <a:t>本人</a:t>
            </a:r>
            <a:endParaRPr lang="en-US" altLang="ja-JP" sz="1200" dirty="0">
              <a:solidFill>
                <a:prstClr val="white"/>
              </a:solidFill>
            </a:endParaRPr>
          </a:p>
          <a:p>
            <a:r>
              <a:rPr lang="ja-JP" altLang="en-US" sz="1200" dirty="0">
                <a:solidFill>
                  <a:prstClr val="white"/>
                </a:solidFill>
              </a:rPr>
              <a:t>　　（家族）</a:t>
            </a:r>
            <a:endParaRPr lang="en-US" altLang="ja-JP" sz="1200" dirty="0">
              <a:solidFill>
                <a:prstClr val="white"/>
              </a:solidFill>
            </a:endParaRPr>
          </a:p>
        </p:txBody>
      </p:sp>
      <p:sp>
        <p:nvSpPr>
          <p:cNvPr id="10" name="線吹き出し 1 (枠付き) 9"/>
          <p:cNvSpPr/>
          <p:nvPr/>
        </p:nvSpPr>
        <p:spPr>
          <a:xfrm>
            <a:off x="5575474" y="599747"/>
            <a:ext cx="2287312" cy="615007"/>
          </a:xfrm>
          <a:prstGeom prst="borderCallout1">
            <a:avLst>
              <a:gd name="adj1" fmla="val 50817"/>
              <a:gd name="adj2" fmla="val -399"/>
              <a:gd name="adj3" fmla="val 105176"/>
              <a:gd name="adj4" fmla="val -68779"/>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50" b="1" dirty="0">
                <a:solidFill>
                  <a:schemeClr val="tx1"/>
                </a:solidFill>
                <a:latin typeface="+mj-ea"/>
                <a:ea typeface="+mj-ea"/>
              </a:rPr>
              <a:t>関係者間の共通理解・情報共有</a:t>
            </a:r>
            <a:endParaRPr lang="en-US" altLang="ja-JP" sz="1050" b="1" dirty="0">
              <a:solidFill>
                <a:schemeClr val="tx1"/>
              </a:solidFill>
              <a:latin typeface="+mj-ea"/>
              <a:ea typeface="+mj-ea"/>
            </a:endParaRPr>
          </a:p>
          <a:p>
            <a:pPr algn="ctr"/>
            <a:r>
              <a:rPr lang="ja-JP" altLang="en-US" sz="1050" b="1" dirty="0">
                <a:solidFill>
                  <a:schemeClr val="tx1"/>
                </a:solidFill>
                <a:latin typeface="+mj-ea"/>
                <a:ea typeface="+mj-ea"/>
              </a:rPr>
              <a:t>→　途切れない支援の調整</a:t>
            </a:r>
          </a:p>
        </p:txBody>
      </p:sp>
      <p:sp>
        <p:nvSpPr>
          <p:cNvPr id="66" name="円/楕円 65"/>
          <p:cNvSpPr/>
          <p:nvPr/>
        </p:nvSpPr>
        <p:spPr>
          <a:xfrm>
            <a:off x="6392815" y="2618910"/>
            <a:ext cx="1257527"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地域保健</a:t>
            </a:r>
          </a:p>
        </p:txBody>
      </p:sp>
      <p:sp>
        <p:nvSpPr>
          <p:cNvPr id="17" name="額縁 16"/>
          <p:cNvSpPr/>
          <p:nvPr/>
        </p:nvSpPr>
        <p:spPr>
          <a:xfrm>
            <a:off x="564718" y="5606361"/>
            <a:ext cx="1369214"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乳幼児期</a:t>
            </a:r>
          </a:p>
        </p:txBody>
      </p:sp>
      <p:sp>
        <p:nvSpPr>
          <p:cNvPr id="18" name="額縁 17"/>
          <p:cNvSpPr/>
          <p:nvPr/>
        </p:nvSpPr>
        <p:spPr>
          <a:xfrm>
            <a:off x="539553" y="4347102"/>
            <a:ext cx="1394703"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学齢期</a:t>
            </a:r>
          </a:p>
        </p:txBody>
      </p:sp>
      <p:sp>
        <p:nvSpPr>
          <p:cNvPr id="80" name="円/楕円 79"/>
          <p:cNvSpPr/>
          <p:nvPr/>
        </p:nvSpPr>
        <p:spPr>
          <a:xfrm>
            <a:off x="2758324" y="3738010"/>
            <a:ext cx="862838" cy="39064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dirty="0">
                <a:solidFill>
                  <a:prstClr val="white"/>
                </a:solidFill>
              </a:rPr>
              <a:t>社会的</a:t>
            </a:r>
            <a:endParaRPr lang="en-US" altLang="ja-JP" sz="1050" dirty="0">
              <a:solidFill>
                <a:prstClr val="white"/>
              </a:solidFill>
            </a:endParaRPr>
          </a:p>
          <a:p>
            <a:pPr algn="ctr"/>
            <a:r>
              <a:rPr lang="ja-JP" altLang="en-US" sz="1050" dirty="0">
                <a:solidFill>
                  <a:prstClr val="white"/>
                </a:solidFill>
              </a:rPr>
              <a:t>養　護</a:t>
            </a:r>
          </a:p>
        </p:txBody>
      </p:sp>
      <p:sp>
        <p:nvSpPr>
          <p:cNvPr id="68" name="円/楕円 67"/>
          <p:cNvSpPr/>
          <p:nvPr/>
        </p:nvSpPr>
        <p:spPr>
          <a:xfrm>
            <a:off x="2816260" y="5037970"/>
            <a:ext cx="814942" cy="3583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dirty="0">
                <a:solidFill>
                  <a:prstClr val="white"/>
                </a:solidFill>
              </a:rPr>
              <a:t>社会的</a:t>
            </a:r>
            <a:endParaRPr lang="en-US" altLang="ja-JP" sz="1050" dirty="0">
              <a:solidFill>
                <a:prstClr val="white"/>
              </a:solidFill>
            </a:endParaRPr>
          </a:p>
          <a:p>
            <a:pPr algn="ctr"/>
            <a:r>
              <a:rPr lang="ja-JP" altLang="en-US" sz="1050" dirty="0">
                <a:solidFill>
                  <a:prstClr val="white"/>
                </a:solidFill>
              </a:rPr>
              <a:t>養　護</a:t>
            </a:r>
          </a:p>
        </p:txBody>
      </p:sp>
      <p:sp>
        <p:nvSpPr>
          <p:cNvPr id="81" name="円/楕円 80"/>
          <p:cNvSpPr/>
          <p:nvPr/>
        </p:nvSpPr>
        <p:spPr>
          <a:xfrm>
            <a:off x="1418762" y="5253937"/>
            <a:ext cx="959393" cy="3524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障害児</a:t>
            </a:r>
            <a:endParaRPr lang="en-US" altLang="ja-JP" sz="1050" dirty="0">
              <a:solidFill>
                <a:prstClr val="white"/>
              </a:solidFill>
            </a:endParaRPr>
          </a:p>
          <a:p>
            <a:pPr algn="ctr"/>
            <a:r>
              <a:rPr lang="ja-JP" altLang="en-US" sz="1050" dirty="0">
                <a:solidFill>
                  <a:prstClr val="white"/>
                </a:solidFill>
              </a:rPr>
              <a:t>支　援</a:t>
            </a:r>
          </a:p>
        </p:txBody>
      </p:sp>
      <p:sp>
        <p:nvSpPr>
          <p:cNvPr id="67" name="テキスト ボックス 66"/>
          <p:cNvSpPr txBox="1"/>
          <p:nvPr/>
        </p:nvSpPr>
        <p:spPr>
          <a:xfrm>
            <a:off x="2163246" y="5501761"/>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後方支援</a:t>
            </a:r>
          </a:p>
        </p:txBody>
      </p:sp>
      <p:sp>
        <p:nvSpPr>
          <p:cNvPr id="57" name="台形 56">
            <a:extLst>
              <a:ext uri="{FF2B5EF4-FFF2-40B4-BE49-F238E27FC236}">
                <a16:creationId xmlns:a16="http://schemas.microsoft.com/office/drawing/2014/main" xmlns="" id="{B82634C3-4C14-48DE-8CBC-8E7165ABFBEC}"/>
              </a:ext>
            </a:extLst>
          </p:cNvPr>
          <p:cNvSpPr/>
          <p:nvPr/>
        </p:nvSpPr>
        <p:spPr>
          <a:xfrm>
            <a:off x="886882" y="1290406"/>
            <a:ext cx="7429500" cy="93251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0" name="円/楕円 60">
            <a:extLst>
              <a:ext uri="{FF2B5EF4-FFF2-40B4-BE49-F238E27FC236}">
                <a16:creationId xmlns:a16="http://schemas.microsoft.com/office/drawing/2014/main" xmlns="" id="{179632CE-0D56-48C5-8969-1F9D84B24799}"/>
              </a:ext>
            </a:extLst>
          </p:cNvPr>
          <p:cNvSpPr/>
          <p:nvPr/>
        </p:nvSpPr>
        <p:spPr>
          <a:xfrm>
            <a:off x="1576507" y="1462545"/>
            <a:ext cx="5850650" cy="65381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1" name="円/楕円 53">
            <a:extLst>
              <a:ext uri="{FF2B5EF4-FFF2-40B4-BE49-F238E27FC236}">
                <a16:creationId xmlns:a16="http://schemas.microsoft.com/office/drawing/2014/main" xmlns="" id="{A72BA1B6-19C0-46D1-B1F7-20BAB2CDD970}"/>
              </a:ext>
            </a:extLst>
          </p:cNvPr>
          <p:cNvSpPr/>
          <p:nvPr/>
        </p:nvSpPr>
        <p:spPr>
          <a:xfrm>
            <a:off x="2666860" y="1677262"/>
            <a:ext cx="3612906" cy="3310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　　　　</a:t>
            </a:r>
            <a:r>
              <a:rPr lang="ja-JP" altLang="en-US" sz="1050" dirty="0">
                <a:solidFill>
                  <a:prstClr val="white"/>
                </a:solidFill>
              </a:rPr>
              <a:t>　　　　　　　　　　　</a:t>
            </a:r>
            <a:r>
              <a:rPr lang="ja-JP" altLang="en-US" sz="1200" dirty="0">
                <a:solidFill>
                  <a:prstClr val="white"/>
                </a:solidFill>
              </a:rPr>
              <a:t>地域生活</a:t>
            </a:r>
          </a:p>
        </p:txBody>
      </p:sp>
      <p:sp>
        <p:nvSpPr>
          <p:cNvPr id="78" name="円/楕円 57">
            <a:extLst>
              <a:ext uri="{FF2B5EF4-FFF2-40B4-BE49-F238E27FC236}">
                <a16:creationId xmlns:a16="http://schemas.microsoft.com/office/drawing/2014/main" xmlns="" id="{C1727CB8-1BF6-40F8-A039-227CDE58201F}"/>
              </a:ext>
            </a:extLst>
          </p:cNvPr>
          <p:cNvSpPr/>
          <p:nvPr/>
        </p:nvSpPr>
        <p:spPr>
          <a:xfrm>
            <a:off x="4921248" y="1279269"/>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82" name="円/楕円 54">
            <a:extLst>
              <a:ext uri="{FF2B5EF4-FFF2-40B4-BE49-F238E27FC236}">
                <a16:creationId xmlns:a16="http://schemas.microsoft.com/office/drawing/2014/main" xmlns="" id="{F8FB9E54-31D6-44EA-86C3-2EA9D0D5582E}"/>
              </a:ext>
            </a:extLst>
          </p:cNvPr>
          <p:cNvSpPr/>
          <p:nvPr/>
        </p:nvSpPr>
        <p:spPr>
          <a:xfrm>
            <a:off x="2366474" y="1279269"/>
            <a:ext cx="1200645"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居住</a:t>
            </a:r>
            <a:endParaRPr lang="en-US" altLang="ja-JP" sz="1050" dirty="0">
              <a:solidFill>
                <a:prstClr val="white"/>
              </a:solidFill>
            </a:endParaRPr>
          </a:p>
          <a:p>
            <a:pPr algn="ctr"/>
            <a:r>
              <a:rPr lang="ja-JP" altLang="en-US" sz="1050" dirty="0">
                <a:solidFill>
                  <a:prstClr val="white"/>
                </a:solidFill>
              </a:rPr>
              <a:t>支援</a:t>
            </a:r>
          </a:p>
        </p:txBody>
      </p:sp>
      <p:sp>
        <p:nvSpPr>
          <p:cNvPr id="83" name="円/楕円 55">
            <a:extLst>
              <a:ext uri="{FF2B5EF4-FFF2-40B4-BE49-F238E27FC236}">
                <a16:creationId xmlns:a16="http://schemas.microsoft.com/office/drawing/2014/main" xmlns="" id="{A81B8352-3805-403B-BDF5-FB05046F5D36}"/>
              </a:ext>
            </a:extLst>
          </p:cNvPr>
          <p:cNvSpPr/>
          <p:nvPr/>
        </p:nvSpPr>
        <p:spPr>
          <a:xfrm>
            <a:off x="1354419" y="1536212"/>
            <a:ext cx="1276522"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介護保険</a:t>
            </a:r>
          </a:p>
        </p:txBody>
      </p:sp>
      <p:sp>
        <p:nvSpPr>
          <p:cNvPr id="84" name="額縁 18">
            <a:extLst>
              <a:ext uri="{FF2B5EF4-FFF2-40B4-BE49-F238E27FC236}">
                <a16:creationId xmlns:a16="http://schemas.microsoft.com/office/drawing/2014/main" xmlns="" id="{5F57694F-CCBD-4932-9BCE-DCDE6697C7F4}"/>
              </a:ext>
            </a:extLst>
          </p:cNvPr>
          <p:cNvSpPr/>
          <p:nvPr/>
        </p:nvSpPr>
        <p:spPr>
          <a:xfrm>
            <a:off x="539553" y="1862826"/>
            <a:ext cx="1396388"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高齢期</a:t>
            </a:r>
          </a:p>
        </p:txBody>
      </p:sp>
      <p:sp>
        <p:nvSpPr>
          <p:cNvPr id="86" name="円/楕円 65">
            <a:extLst>
              <a:ext uri="{FF2B5EF4-FFF2-40B4-BE49-F238E27FC236}">
                <a16:creationId xmlns:a16="http://schemas.microsoft.com/office/drawing/2014/main" xmlns="" id="{51716EB9-0402-49A2-9FEE-7DD10F0A4052}"/>
              </a:ext>
            </a:extLst>
          </p:cNvPr>
          <p:cNvSpPr/>
          <p:nvPr/>
        </p:nvSpPr>
        <p:spPr>
          <a:xfrm>
            <a:off x="6446821" y="1411945"/>
            <a:ext cx="1257527"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老人保健</a:t>
            </a:r>
          </a:p>
        </p:txBody>
      </p:sp>
      <p:sp>
        <p:nvSpPr>
          <p:cNvPr id="87" name="上矢印 63">
            <a:extLst>
              <a:ext uri="{FF2B5EF4-FFF2-40B4-BE49-F238E27FC236}">
                <a16:creationId xmlns:a16="http://schemas.microsoft.com/office/drawing/2014/main" xmlns="" id="{69D960C3-1676-46F6-BF10-F359DBA13DAE}"/>
              </a:ext>
            </a:extLst>
          </p:cNvPr>
          <p:cNvSpPr/>
          <p:nvPr/>
        </p:nvSpPr>
        <p:spPr>
          <a:xfrm>
            <a:off x="3491881" y="2220547"/>
            <a:ext cx="1036379" cy="832642"/>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a:p>
            <a:r>
              <a:rPr lang="ja-JP" altLang="en-US" sz="1050" dirty="0">
                <a:solidFill>
                  <a:prstClr val="white"/>
                </a:solidFill>
              </a:rPr>
              <a:t>　</a:t>
            </a:r>
            <a:endParaRPr lang="en-US" altLang="ja-JP" sz="1050" dirty="0">
              <a:solidFill>
                <a:prstClr val="white"/>
              </a:solidFill>
            </a:endParaRPr>
          </a:p>
        </p:txBody>
      </p:sp>
      <p:sp>
        <p:nvSpPr>
          <p:cNvPr id="20" name="上矢印 19"/>
          <p:cNvSpPr/>
          <p:nvPr/>
        </p:nvSpPr>
        <p:spPr>
          <a:xfrm>
            <a:off x="3491880" y="1043621"/>
            <a:ext cx="983346" cy="819206"/>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a:p>
            <a:pPr algn="ctr"/>
            <a:endParaRPr lang="ja-JP" altLang="en-US" sz="900" dirty="0">
              <a:solidFill>
                <a:prstClr val="white"/>
              </a:solidFill>
            </a:endParaRPr>
          </a:p>
        </p:txBody>
      </p:sp>
      <p:sp>
        <p:nvSpPr>
          <p:cNvPr id="72" name="テキスト ボックス 71"/>
          <p:cNvSpPr txBox="1"/>
          <p:nvPr/>
        </p:nvSpPr>
        <p:spPr>
          <a:xfrm>
            <a:off x="3681498" y="2289360"/>
            <a:ext cx="553998" cy="815605"/>
          </a:xfrm>
          <a:prstGeom prst="rect">
            <a:avLst/>
          </a:prstGeom>
          <a:noFill/>
        </p:spPr>
        <p:txBody>
          <a:bodyPr vert="eaVert" wrap="square" rtlCol="0">
            <a:spAutoFit/>
          </a:bodyPr>
          <a:lstStyle/>
          <a:p>
            <a:r>
              <a:rPr lang="ja-JP" altLang="en-US" sz="1200" dirty="0"/>
              <a:t>計画相談</a:t>
            </a:r>
            <a:endParaRPr lang="en-US" altLang="ja-JP" sz="1200" dirty="0"/>
          </a:p>
          <a:p>
            <a:r>
              <a:rPr lang="ja-JP" altLang="en-US" sz="1200" dirty="0"/>
              <a:t>　　　支援</a:t>
            </a:r>
          </a:p>
        </p:txBody>
      </p:sp>
      <p:sp>
        <p:nvSpPr>
          <p:cNvPr id="89" name="正方形/長方形 88">
            <a:extLst>
              <a:ext uri="{FF2B5EF4-FFF2-40B4-BE49-F238E27FC236}">
                <a16:creationId xmlns:a16="http://schemas.microsoft.com/office/drawing/2014/main" xmlns="" id="{CEFDBF2B-823B-4006-BE41-0A851FBD3DD9}"/>
              </a:ext>
            </a:extLst>
          </p:cNvPr>
          <p:cNvSpPr/>
          <p:nvPr/>
        </p:nvSpPr>
        <p:spPr>
          <a:xfrm>
            <a:off x="4183273" y="2229215"/>
            <a:ext cx="550745" cy="83823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a:solidFill>
                <a:prstClr val="white"/>
              </a:solidFill>
            </a:endParaRPr>
          </a:p>
        </p:txBody>
      </p:sp>
      <p:sp>
        <p:nvSpPr>
          <p:cNvPr id="75" name="テキスト ボックス 74"/>
          <p:cNvSpPr txBox="1"/>
          <p:nvPr/>
        </p:nvSpPr>
        <p:spPr>
          <a:xfrm>
            <a:off x="4171575" y="2289361"/>
            <a:ext cx="553998" cy="728952"/>
          </a:xfrm>
          <a:prstGeom prst="rect">
            <a:avLst/>
          </a:prstGeom>
          <a:noFill/>
        </p:spPr>
        <p:txBody>
          <a:bodyPr vert="eaVert" wrap="square" rtlCol="0">
            <a:spAutoFit/>
          </a:bodyPr>
          <a:lstStyle/>
          <a:p>
            <a:r>
              <a:rPr lang="ja-JP" altLang="en-US" sz="1200" dirty="0"/>
              <a:t>本人　</a:t>
            </a:r>
            <a:endParaRPr lang="en-US" altLang="ja-JP" sz="1200" dirty="0"/>
          </a:p>
          <a:p>
            <a:r>
              <a:rPr lang="ja-JP" altLang="en-US" sz="1200" dirty="0"/>
              <a:t>　　（家族</a:t>
            </a:r>
            <a:endParaRPr lang="en-US" altLang="ja-JP" sz="1200" dirty="0"/>
          </a:p>
        </p:txBody>
      </p:sp>
      <p:sp>
        <p:nvSpPr>
          <p:cNvPr id="15" name="上矢印 14"/>
          <p:cNvSpPr/>
          <p:nvPr/>
        </p:nvSpPr>
        <p:spPr>
          <a:xfrm>
            <a:off x="3957755" y="1059615"/>
            <a:ext cx="1046294" cy="857217"/>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sz="1275" dirty="0">
              <a:solidFill>
                <a:prstClr val="white"/>
              </a:solidFill>
            </a:endParaRPr>
          </a:p>
        </p:txBody>
      </p:sp>
      <p:sp>
        <p:nvSpPr>
          <p:cNvPr id="90" name="テキスト ボックス 89">
            <a:extLst>
              <a:ext uri="{FF2B5EF4-FFF2-40B4-BE49-F238E27FC236}">
                <a16:creationId xmlns:a16="http://schemas.microsoft.com/office/drawing/2014/main" xmlns="" id="{87748426-5F91-499D-BCDB-81A47F6962BD}"/>
              </a:ext>
            </a:extLst>
          </p:cNvPr>
          <p:cNvSpPr txBox="1"/>
          <p:nvPr/>
        </p:nvSpPr>
        <p:spPr>
          <a:xfrm>
            <a:off x="4209880" y="1220631"/>
            <a:ext cx="553998" cy="815605"/>
          </a:xfrm>
          <a:prstGeom prst="rect">
            <a:avLst/>
          </a:prstGeom>
          <a:noFill/>
        </p:spPr>
        <p:txBody>
          <a:bodyPr vert="eaVert" wrap="square" rtlCol="0">
            <a:spAutoFit/>
          </a:bodyPr>
          <a:lstStyle/>
          <a:p>
            <a:r>
              <a:rPr lang="ja-JP" altLang="en-US" sz="1200" dirty="0"/>
              <a:t>本人　</a:t>
            </a:r>
            <a:endParaRPr lang="en-US" altLang="ja-JP" sz="1200" dirty="0"/>
          </a:p>
          <a:p>
            <a:r>
              <a:rPr lang="ja-JP" altLang="en-US" sz="1200" dirty="0"/>
              <a:t>　　（家族</a:t>
            </a:r>
            <a:endParaRPr lang="en-US" altLang="ja-JP" sz="1200" dirty="0"/>
          </a:p>
        </p:txBody>
      </p:sp>
      <p:sp>
        <p:nvSpPr>
          <p:cNvPr id="85" name="テキスト ボックス 84">
            <a:extLst>
              <a:ext uri="{FF2B5EF4-FFF2-40B4-BE49-F238E27FC236}">
                <a16:creationId xmlns:a16="http://schemas.microsoft.com/office/drawing/2014/main" xmlns="" id="{8FCFD0F4-7A4B-4686-B8D1-A51569417AEC}"/>
              </a:ext>
            </a:extLst>
          </p:cNvPr>
          <p:cNvSpPr txBox="1"/>
          <p:nvPr/>
        </p:nvSpPr>
        <p:spPr>
          <a:xfrm>
            <a:off x="3661737" y="1101228"/>
            <a:ext cx="553998" cy="815605"/>
          </a:xfrm>
          <a:prstGeom prst="rect">
            <a:avLst/>
          </a:prstGeom>
          <a:noFill/>
        </p:spPr>
        <p:txBody>
          <a:bodyPr vert="eaVert" wrap="square" rtlCol="0">
            <a:spAutoFit/>
          </a:bodyPr>
          <a:lstStyle/>
          <a:p>
            <a:r>
              <a:rPr lang="ja-JP" altLang="en-US" sz="1200" dirty="0"/>
              <a:t>ケアマネ</a:t>
            </a:r>
            <a:endParaRPr lang="en-US" altLang="ja-JP" sz="1200" dirty="0"/>
          </a:p>
          <a:p>
            <a:r>
              <a:rPr lang="ja-JP" altLang="en-US" sz="1200" dirty="0"/>
              <a:t>　　　支援</a:t>
            </a:r>
          </a:p>
        </p:txBody>
      </p:sp>
      <p:sp>
        <p:nvSpPr>
          <p:cNvPr id="91" name="円/楕円 65">
            <a:extLst>
              <a:ext uri="{FF2B5EF4-FFF2-40B4-BE49-F238E27FC236}">
                <a16:creationId xmlns:a16="http://schemas.microsoft.com/office/drawing/2014/main" xmlns="" id="{BD026798-DCA7-4902-BF7A-3F4F42FA029D}"/>
              </a:ext>
            </a:extLst>
          </p:cNvPr>
          <p:cNvSpPr/>
          <p:nvPr/>
        </p:nvSpPr>
        <p:spPr>
          <a:xfrm>
            <a:off x="6608839" y="1825492"/>
            <a:ext cx="1257527"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施設・病院</a:t>
            </a:r>
          </a:p>
        </p:txBody>
      </p:sp>
      <p:sp>
        <p:nvSpPr>
          <p:cNvPr id="92" name="円/楕円 65">
            <a:extLst>
              <a:ext uri="{FF2B5EF4-FFF2-40B4-BE49-F238E27FC236}">
                <a16:creationId xmlns:a16="http://schemas.microsoft.com/office/drawing/2014/main" xmlns="" id="{397D1FEC-AA99-42F8-8C3A-45A3794ED11E}"/>
              </a:ext>
            </a:extLst>
          </p:cNvPr>
          <p:cNvSpPr/>
          <p:nvPr/>
        </p:nvSpPr>
        <p:spPr>
          <a:xfrm>
            <a:off x="6605259" y="3050958"/>
            <a:ext cx="1257527"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施設・病院</a:t>
            </a:r>
          </a:p>
        </p:txBody>
      </p:sp>
      <p:sp>
        <p:nvSpPr>
          <p:cNvPr id="93" name="円/楕円 65">
            <a:extLst>
              <a:ext uri="{FF2B5EF4-FFF2-40B4-BE49-F238E27FC236}">
                <a16:creationId xmlns:a16="http://schemas.microsoft.com/office/drawing/2014/main" xmlns="" id="{995BFA1B-96D3-4BE6-860C-3156EA00069A}"/>
              </a:ext>
            </a:extLst>
          </p:cNvPr>
          <p:cNvSpPr/>
          <p:nvPr/>
        </p:nvSpPr>
        <p:spPr>
          <a:xfrm>
            <a:off x="6522840" y="4347102"/>
            <a:ext cx="1343526"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特別支援学校</a:t>
            </a:r>
          </a:p>
        </p:txBody>
      </p:sp>
      <p:cxnSp>
        <p:nvCxnSpPr>
          <p:cNvPr id="96" name="直線矢印コネクタ 95">
            <a:extLst>
              <a:ext uri="{FF2B5EF4-FFF2-40B4-BE49-F238E27FC236}">
                <a16:creationId xmlns:a16="http://schemas.microsoft.com/office/drawing/2014/main" xmlns="" id="{6DCE8E3C-DA8E-4004-B584-699C76C503B8}"/>
              </a:ext>
            </a:extLst>
          </p:cNvPr>
          <p:cNvCxnSpPr>
            <a:cxnSpLocks/>
          </p:cNvCxnSpPr>
          <p:nvPr/>
        </p:nvCxnSpPr>
        <p:spPr>
          <a:xfrm flipH="1" flipV="1">
            <a:off x="5848854" y="1881116"/>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xmlns="" id="{E8D46FEA-7C49-4B28-BE3E-5EF1312A4031}"/>
              </a:ext>
            </a:extLst>
          </p:cNvPr>
          <p:cNvCxnSpPr>
            <a:cxnSpLocks/>
          </p:cNvCxnSpPr>
          <p:nvPr/>
        </p:nvCxnSpPr>
        <p:spPr>
          <a:xfrm flipH="1" flipV="1">
            <a:off x="5926651" y="3067474"/>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xmlns="" id="{5F344068-C488-472A-A209-0D23BC959566}"/>
              </a:ext>
            </a:extLst>
          </p:cNvPr>
          <p:cNvCxnSpPr>
            <a:cxnSpLocks/>
          </p:cNvCxnSpPr>
          <p:nvPr/>
        </p:nvCxnSpPr>
        <p:spPr>
          <a:xfrm flipH="1" flipV="1">
            <a:off x="5922151" y="5569512"/>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9" name="円/楕円 65">
            <a:extLst>
              <a:ext uri="{FF2B5EF4-FFF2-40B4-BE49-F238E27FC236}">
                <a16:creationId xmlns:a16="http://schemas.microsoft.com/office/drawing/2014/main" xmlns="" id="{8DE19399-30F5-4023-99B9-294A8BABA7C3}"/>
              </a:ext>
            </a:extLst>
          </p:cNvPr>
          <p:cNvSpPr/>
          <p:nvPr/>
        </p:nvSpPr>
        <p:spPr>
          <a:xfrm>
            <a:off x="6624228" y="5520782"/>
            <a:ext cx="1257527"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障害児施設</a:t>
            </a:r>
          </a:p>
        </p:txBody>
      </p:sp>
      <p:cxnSp>
        <p:nvCxnSpPr>
          <p:cNvPr id="100" name="直線矢印コネクタ 99">
            <a:extLst>
              <a:ext uri="{FF2B5EF4-FFF2-40B4-BE49-F238E27FC236}">
                <a16:creationId xmlns:a16="http://schemas.microsoft.com/office/drawing/2014/main" xmlns="" id="{B389B866-9A61-40F4-95C3-8B719E3ECD9D}"/>
              </a:ext>
            </a:extLst>
          </p:cNvPr>
          <p:cNvCxnSpPr>
            <a:cxnSpLocks/>
          </p:cNvCxnSpPr>
          <p:nvPr/>
        </p:nvCxnSpPr>
        <p:spPr>
          <a:xfrm flipH="1" flipV="1">
            <a:off x="5841076" y="4362204"/>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xmlns="" id="{ABF73D5B-ED4A-4C52-A32A-E3CDA8643960}"/>
              </a:ext>
            </a:extLst>
          </p:cNvPr>
          <p:cNvSpPr txBox="1"/>
          <p:nvPr/>
        </p:nvSpPr>
        <p:spPr>
          <a:xfrm>
            <a:off x="6155138" y="1754132"/>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102" name="テキスト ボックス 101">
            <a:extLst>
              <a:ext uri="{FF2B5EF4-FFF2-40B4-BE49-F238E27FC236}">
                <a16:creationId xmlns:a16="http://schemas.microsoft.com/office/drawing/2014/main" xmlns="" id="{EB950502-E600-41F4-B2B5-17BC43E32F26}"/>
              </a:ext>
            </a:extLst>
          </p:cNvPr>
          <p:cNvSpPr txBox="1"/>
          <p:nvPr/>
        </p:nvSpPr>
        <p:spPr>
          <a:xfrm>
            <a:off x="6245228" y="2938496"/>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105" name="テキスト ボックス 104">
            <a:extLst>
              <a:ext uri="{FF2B5EF4-FFF2-40B4-BE49-F238E27FC236}">
                <a16:creationId xmlns:a16="http://schemas.microsoft.com/office/drawing/2014/main" xmlns="" id="{673EF4C0-EB59-4B4C-A068-60A554130364}"/>
              </a:ext>
            </a:extLst>
          </p:cNvPr>
          <p:cNvSpPr txBox="1"/>
          <p:nvPr/>
        </p:nvSpPr>
        <p:spPr>
          <a:xfrm>
            <a:off x="6076381" y="4229688"/>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106" name="テキスト ボックス 105">
            <a:extLst>
              <a:ext uri="{FF2B5EF4-FFF2-40B4-BE49-F238E27FC236}">
                <a16:creationId xmlns:a16="http://schemas.microsoft.com/office/drawing/2014/main" xmlns="" id="{D6F868FF-945D-4891-9CAB-F0885251DD29}"/>
              </a:ext>
            </a:extLst>
          </p:cNvPr>
          <p:cNvSpPr txBox="1"/>
          <p:nvPr/>
        </p:nvSpPr>
        <p:spPr>
          <a:xfrm>
            <a:off x="6138175" y="5425633"/>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2" name="正方形/長方形 1">
            <a:extLst>
              <a:ext uri="{FF2B5EF4-FFF2-40B4-BE49-F238E27FC236}">
                <a16:creationId xmlns:a16="http://schemas.microsoft.com/office/drawing/2014/main" xmlns="" id="{9F111497-064E-4902-8802-9821745847C5}"/>
              </a:ext>
            </a:extLst>
          </p:cNvPr>
          <p:cNvSpPr/>
          <p:nvPr/>
        </p:nvSpPr>
        <p:spPr>
          <a:xfrm>
            <a:off x="6249381" y="6024952"/>
            <a:ext cx="1992853" cy="276999"/>
          </a:xfrm>
          <a:prstGeom prst="rect">
            <a:avLst/>
          </a:prstGeom>
        </p:spPr>
        <p:txBody>
          <a:bodyPr wrap="none">
            <a:spAutoFit/>
          </a:bodyPr>
          <a:lstStyle/>
          <a:p>
            <a:r>
              <a:rPr lang="ja-JP" altLang="en-US" sz="1200" dirty="0"/>
              <a:t>厚労省資料を島村氏が改変</a:t>
            </a:r>
          </a:p>
        </p:txBody>
      </p:sp>
      <p:sp>
        <p:nvSpPr>
          <p:cNvPr id="88" name="角丸四角形吹き出し 69">
            <a:extLst>
              <a:ext uri="{FF2B5EF4-FFF2-40B4-BE49-F238E27FC236}">
                <a16:creationId xmlns:a16="http://schemas.microsoft.com/office/drawing/2014/main" xmlns="" id="{3B2844B2-F88A-44FD-8158-9223BC2F29C6}"/>
              </a:ext>
            </a:extLst>
          </p:cNvPr>
          <p:cNvSpPr/>
          <p:nvPr/>
        </p:nvSpPr>
        <p:spPr>
          <a:xfrm>
            <a:off x="1185506" y="2292789"/>
            <a:ext cx="1206572" cy="207067"/>
          </a:xfrm>
          <a:prstGeom prst="wedgeRoundRectCallout">
            <a:avLst>
              <a:gd name="adj1" fmla="val 198745"/>
              <a:gd name="adj2" fmla="val -773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制度移行</a:t>
            </a:r>
          </a:p>
        </p:txBody>
      </p:sp>
      <p:sp>
        <p:nvSpPr>
          <p:cNvPr id="9" name="スライド番号プレースホルダー 8">
            <a:extLst>
              <a:ext uri="{FF2B5EF4-FFF2-40B4-BE49-F238E27FC236}">
                <a16:creationId xmlns:a16="http://schemas.microsoft.com/office/drawing/2014/main" xmlns="" id="{8BCC8966-5740-4590-BDCE-C5B535CCBE8D}"/>
              </a:ext>
            </a:extLst>
          </p:cNvPr>
          <p:cNvSpPr>
            <a:spLocks noGrp="1"/>
          </p:cNvSpPr>
          <p:nvPr>
            <p:ph type="sldNum" sz="quarter" idx="12"/>
          </p:nvPr>
        </p:nvSpPr>
        <p:spPr/>
        <p:txBody>
          <a:bodyPr/>
          <a:lstStyle/>
          <a:p>
            <a:pPr>
              <a:defRPr/>
            </a:pPr>
            <a:fld id="{F90A3C79-1AFD-481B-B685-7933BCD0898B}" type="slidenum">
              <a:rPr lang="en-US" altLang="ja-JP" smtClean="0"/>
              <a:pPr>
                <a:defRPr/>
              </a:pPr>
              <a:t>25</a:t>
            </a:fld>
            <a:endParaRPr lang="en-US" altLang="ja-JP"/>
          </a:p>
        </p:txBody>
      </p:sp>
      <p:sp>
        <p:nvSpPr>
          <p:cNvPr id="12" name="フッター プレースホルダー 11">
            <a:extLst>
              <a:ext uri="{FF2B5EF4-FFF2-40B4-BE49-F238E27FC236}">
                <a16:creationId xmlns:a16="http://schemas.microsoft.com/office/drawing/2014/main" xmlns="" id="{E10B5B25-75E8-43CB-84CA-7D192B38E9F8}"/>
              </a:ext>
            </a:extLst>
          </p:cNvPr>
          <p:cNvSpPr>
            <a:spLocks noGrp="1"/>
          </p:cNvSpPr>
          <p:nvPr>
            <p:ph type="ftr" sz="quarter" idx="11"/>
          </p:nvPr>
        </p:nvSpPr>
        <p:spPr/>
        <p:txBody>
          <a:body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10541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05233" y="1856720"/>
            <a:ext cx="1600199" cy="1452827"/>
          </a:xfrm>
          <a:prstGeom prst="rect">
            <a:avLst/>
          </a:prstGeom>
        </p:spPr>
      </p:pic>
      <p:sp>
        <p:nvSpPr>
          <p:cNvPr id="18" name="直角三角形 17"/>
          <p:cNvSpPr/>
          <p:nvPr/>
        </p:nvSpPr>
        <p:spPr>
          <a:xfrm rot="10800000" flipH="1">
            <a:off x="975355" y="1843106"/>
            <a:ext cx="6962067" cy="3954162"/>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54" y="4334015"/>
            <a:ext cx="1151006" cy="1118634"/>
          </a:xfrm>
          <a:prstGeom prst="rect">
            <a:avLst/>
          </a:prstGeom>
        </p:spPr>
      </p:pic>
      <p:sp>
        <p:nvSpPr>
          <p:cNvPr id="11" name="直角三角形 10"/>
          <p:cNvSpPr/>
          <p:nvPr/>
        </p:nvSpPr>
        <p:spPr>
          <a:xfrm flipH="1">
            <a:off x="975355" y="1843106"/>
            <a:ext cx="6962066" cy="3954162"/>
          </a:xfrm>
          <a:prstGeom prst="r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4" name="テキスト ボックス 13"/>
          <p:cNvSpPr txBox="1"/>
          <p:nvPr/>
        </p:nvSpPr>
        <p:spPr>
          <a:xfrm>
            <a:off x="7379678" y="1445373"/>
            <a:ext cx="1672253" cy="338554"/>
          </a:xfrm>
          <a:prstGeom prst="rect">
            <a:avLst/>
          </a:prstGeom>
          <a:noFill/>
          <a:ln w="28575">
            <a:solidFill>
              <a:srgbClr val="FF0000"/>
            </a:solidFill>
          </a:ln>
        </p:spPr>
        <p:txBody>
          <a:bodyPr wrap="none" rtlCol="0">
            <a:spAutoFit/>
          </a:bodyPr>
          <a:lstStyle/>
          <a:p>
            <a:r>
              <a:rPr lang="ja-JP" altLang="en-US" sz="1600" dirty="0">
                <a:latin typeface="+mj-ea"/>
                <a:ea typeface="+mj-ea"/>
              </a:rPr>
              <a:t>望</a:t>
            </a:r>
            <a:r>
              <a:rPr kumimoji="1" lang="ja-JP" altLang="en-US" sz="1600" dirty="0">
                <a:latin typeface="+mj-ea"/>
                <a:ea typeface="+mj-ea"/>
              </a:rPr>
              <a:t>んでいる暮らし</a:t>
            </a:r>
          </a:p>
        </p:txBody>
      </p:sp>
      <p:sp>
        <p:nvSpPr>
          <p:cNvPr id="15" name="テキスト ボックス 14"/>
          <p:cNvSpPr txBox="1"/>
          <p:nvPr/>
        </p:nvSpPr>
        <p:spPr>
          <a:xfrm>
            <a:off x="265671" y="5511965"/>
            <a:ext cx="1233030" cy="369332"/>
          </a:xfrm>
          <a:prstGeom prst="rect">
            <a:avLst/>
          </a:prstGeom>
          <a:noFill/>
          <a:ln w="28575">
            <a:solidFill>
              <a:srgbClr val="0070C0"/>
            </a:solidFill>
          </a:ln>
        </p:spPr>
        <p:txBody>
          <a:bodyPr wrap="none" rtlCol="0">
            <a:spAutoFit/>
          </a:bodyPr>
          <a:lstStyle/>
          <a:p>
            <a:r>
              <a:rPr lang="ja-JP" altLang="en-US" dirty="0">
                <a:solidFill>
                  <a:srgbClr val="0070C0"/>
                </a:solidFill>
                <a:latin typeface="+mn-ea"/>
                <a:ea typeface="+mn-ea"/>
              </a:rPr>
              <a:t>今の暮らし</a:t>
            </a:r>
          </a:p>
        </p:txBody>
      </p:sp>
      <p:sp>
        <p:nvSpPr>
          <p:cNvPr id="16" name="テキスト ボックス 15"/>
          <p:cNvSpPr txBox="1"/>
          <p:nvPr/>
        </p:nvSpPr>
        <p:spPr>
          <a:xfrm>
            <a:off x="4211077" y="4956083"/>
            <a:ext cx="2941831" cy="369332"/>
          </a:xfrm>
          <a:prstGeom prst="rect">
            <a:avLst/>
          </a:prstGeom>
          <a:noFill/>
        </p:spPr>
        <p:txBody>
          <a:bodyPr wrap="none" rtlCol="0">
            <a:spAutoFit/>
          </a:bodyPr>
          <a:lstStyle/>
          <a:p>
            <a:r>
              <a:rPr lang="ja-JP" altLang="en-US" dirty="0">
                <a:latin typeface="+mn-ea"/>
                <a:ea typeface="+mn-ea"/>
              </a:rPr>
              <a:t>インフォーマルな支援や資源</a:t>
            </a:r>
          </a:p>
        </p:txBody>
      </p:sp>
      <p:sp>
        <p:nvSpPr>
          <p:cNvPr id="17" name="テキスト ボックス 16"/>
          <p:cNvSpPr txBox="1"/>
          <p:nvPr/>
        </p:nvSpPr>
        <p:spPr>
          <a:xfrm>
            <a:off x="1297460" y="1840948"/>
            <a:ext cx="3121367" cy="646331"/>
          </a:xfrm>
          <a:prstGeom prst="rect">
            <a:avLst/>
          </a:prstGeom>
          <a:noFill/>
        </p:spPr>
        <p:txBody>
          <a:bodyPr wrap="none" rtlCol="0">
            <a:spAutoFit/>
          </a:bodyPr>
          <a:lstStyle/>
          <a:p>
            <a:r>
              <a:rPr lang="ja-JP" altLang="en-US" dirty="0">
                <a:latin typeface="+mj-ea"/>
                <a:ea typeface="+mj-ea"/>
              </a:rPr>
              <a:t>相談支援や福祉サービス等の</a:t>
            </a:r>
            <a:endParaRPr lang="en-US" altLang="ja-JP" dirty="0">
              <a:latin typeface="+mj-ea"/>
              <a:ea typeface="+mj-ea"/>
            </a:endParaRPr>
          </a:p>
          <a:p>
            <a:r>
              <a:rPr lang="ja-JP" altLang="en-US" dirty="0">
                <a:latin typeface="+mj-ea"/>
                <a:ea typeface="+mj-ea"/>
              </a:rPr>
              <a:t>　　　　支援する人や資源</a:t>
            </a:r>
          </a:p>
        </p:txBody>
      </p:sp>
      <p:sp>
        <p:nvSpPr>
          <p:cNvPr id="19" name="二等辺三角形 18"/>
          <p:cNvSpPr/>
          <p:nvPr/>
        </p:nvSpPr>
        <p:spPr>
          <a:xfrm rot="14370766">
            <a:off x="4121266" y="151376"/>
            <a:ext cx="875495" cy="6661737"/>
          </a:xfrm>
          <a:prstGeom prst="triangle">
            <a:avLst>
              <a:gd name="adj" fmla="val 27089"/>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rot="19846851">
            <a:off x="3457131" y="2930728"/>
            <a:ext cx="4092787" cy="369332"/>
          </a:xfrm>
          <a:prstGeom prst="rect">
            <a:avLst/>
          </a:prstGeom>
          <a:noFill/>
        </p:spPr>
        <p:txBody>
          <a:bodyPr wrap="none" rtlCol="0">
            <a:spAutoFit/>
          </a:bodyPr>
          <a:lstStyle/>
          <a:p>
            <a:r>
              <a:rPr kumimoji="1" lang="ja-JP" altLang="en-US" dirty="0">
                <a:latin typeface="+mj-ea"/>
                <a:ea typeface="+mj-ea"/>
              </a:rPr>
              <a:t>あったらいいな♪こんな資源や支援の形</a:t>
            </a:r>
          </a:p>
        </p:txBody>
      </p:sp>
      <p:sp>
        <p:nvSpPr>
          <p:cNvPr id="21" name="円形吹き出し 20"/>
          <p:cNvSpPr/>
          <p:nvPr/>
        </p:nvSpPr>
        <p:spPr>
          <a:xfrm rot="20856194">
            <a:off x="682461" y="3895911"/>
            <a:ext cx="585788" cy="335756"/>
          </a:xfrm>
          <a:prstGeom prst="wedgeEllipseCallout">
            <a:avLst>
              <a:gd name="adj1" fmla="val -52540"/>
              <a:gd name="adj2" fmla="val 5611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 name="円形吹き出し 21"/>
          <p:cNvSpPr/>
          <p:nvPr/>
        </p:nvSpPr>
        <p:spPr>
          <a:xfrm>
            <a:off x="1193105" y="4075771"/>
            <a:ext cx="585788" cy="335756"/>
          </a:xfrm>
          <a:prstGeom prst="wedgeEllipseCallout">
            <a:avLst>
              <a:gd name="adj1" fmla="val -52540"/>
              <a:gd name="adj2" fmla="val 5611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3" name="円形吹き出し 22"/>
          <p:cNvSpPr/>
          <p:nvPr/>
        </p:nvSpPr>
        <p:spPr>
          <a:xfrm>
            <a:off x="-26115" y="3437315"/>
            <a:ext cx="779603" cy="335756"/>
          </a:xfrm>
          <a:prstGeom prst="wedgeEllipseCallout">
            <a:avLst>
              <a:gd name="adj1" fmla="val 5997"/>
              <a:gd name="adj2" fmla="val 85904"/>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b="1" dirty="0"/>
              <a:t>想い</a:t>
            </a:r>
          </a:p>
        </p:txBody>
      </p:sp>
      <p:sp>
        <p:nvSpPr>
          <p:cNvPr id="24" name="円形吹き出し 23"/>
          <p:cNvSpPr/>
          <p:nvPr/>
        </p:nvSpPr>
        <p:spPr>
          <a:xfrm>
            <a:off x="1332533" y="4524019"/>
            <a:ext cx="585788" cy="335756"/>
          </a:xfrm>
          <a:prstGeom prst="wedgeEllipseCallout">
            <a:avLst>
              <a:gd name="adj1" fmla="val -52540"/>
              <a:gd name="adj2" fmla="val 5611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円形吹き出し 24"/>
          <p:cNvSpPr/>
          <p:nvPr/>
        </p:nvSpPr>
        <p:spPr>
          <a:xfrm>
            <a:off x="1227453" y="4943769"/>
            <a:ext cx="585788" cy="335756"/>
          </a:xfrm>
          <a:prstGeom prst="wedgeEllipseCallout">
            <a:avLst>
              <a:gd name="adj1" fmla="val -52540"/>
              <a:gd name="adj2" fmla="val 5611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 name="円形吹き出し 25"/>
          <p:cNvSpPr/>
          <p:nvPr/>
        </p:nvSpPr>
        <p:spPr>
          <a:xfrm>
            <a:off x="41351" y="3895910"/>
            <a:ext cx="812750" cy="335756"/>
          </a:xfrm>
          <a:prstGeom prst="wedgeEllipseCallout">
            <a:avLst>
              <a:gd name="adj1" fmla="val 42582"/>
              <a:gd name="adj2" fmla="val 8164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b="1" dirty="0">
                <a:latin typeface="+mn-ea"/>
              </a:rPr>
              <a:t>ニーズ</a:t>
            </a:r>
          </a:p>
        </p:txBody>
      </p:sp>
      <p:sp>
        <p:nvSpPr>
          <p:cNvPr id="34" name="円形吹き出し 33"/>
          <p:cNvSpPr/>
          <p:nvPr/>
        </p:nvSpPr>
        <p:spPr>
          <a:xfrm>
            <a:off x="456978" y="3200947"/>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5" name="円形吹き出し 34"/>
          <p:cNvSpPr/>
          <p:nvPr/>
        </p:nvSpPr>
        <p:spPr>
          <a:xfrm>
            <a:off x="508217" y="3605194"/>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6" name="円形吹き出し 35"/>
          <p:cNvSpPr/>
          <p:nvPr/>
        </p:nvSpPr>
        <p:spPr>
          <a:xfrm>
            <a:off x="895432" y="3314368"/>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7" name="円形吹き出し 36"/>
          <p:cNvSpPr/>
          <p:nvPr/>
        </p:nvSpPr>
        <p:spPr>
          <a:xfrm>
            <a:off x="1315497" y="3398898"/>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8" name="円形吹き出し 37"/>
          <p:cNvSpPr/>
          <p:nvPr/>
        </p:nvSpPr>
        <p:spPr>
          <a:xfrm>
            <a:off x="1100137" y="3591268"/>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9" name="円形吹き出し 38"/>
          <p:cNvSpPr/>
          <p:nvPr/>
        </p:nvSpPr>
        <p:spPr>
          <a:xfrm>
            <a:off x="1194301" y="3784063"/>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0" name="円形吹き出し 39"/>
          <p:cNvSpPr/>
          <p:nvPr/>
        </p:nvSpPr>
        <p:spPr>
          <a:xfrm rot="21185772">
            <a:off x="1529395" y="3777500"/>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1" name="円形吹き出し 40"/>
          <p:cNvSpPr/>
          <p:nvPr/>
        </p:nvSpPr>
        <p:spPr>
          <a:xfrm>
            <a:off x="1646298" y="4004881"/>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2" name="円形吹き出し 41"/>
          <p:cNvSpPr/>
          <p:nvPr/>
        </p:nvSpPr>
        <p:spPr>
          <a:xfrm>
            <a:off x="2415417" y="4751368"/>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3" name="円形吹き出し 42"/>
          <p:cNvSpPr/>
          <p:nvPr/>
        </p:nvSpPr>
        <p:spPr>
          <a:xfrm>
            <a:off x="2034696" y="4029372"/>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4" name="円形吹き出し 43"/>
          <p:cNvSpPr/>
          <p:nvPr/>
        </p:nvSpPr>
        <p:spPr>
          <a:xfrm>
            <a:off x="1843687" y="4323131"/>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5" name="円形吹き出し 44"/>
          <p:cNvSpPr/>
          <p:nvPr/>
        </p:nvSpPr>
        <p:spPr>
          <a:xfrm>
            <a:off x="1788640" y="4663414"/>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6" name="円形吹き出し 45"/>
          <p:cNvSpPr/>
          <p:nvPr/>
        </p:nvSpPr>
        <p:spPr>
          <a:xfrm>
            <a:off x="1859035" y="4991012"/>
            <a:ext cx="585788" cy="335756"/>
          </a:xfrm>
          <a:prstGeom prst="wedgeEllipseCallout">
            <a:avLst>
              <a:gd name="adj1" fmla="val -76930"/>
              <a:gd name="adj2" fmla="val 7181"/>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7" name="右矢印 46"/>
          <p:cNvSpPr/>
          <p:nvPr/>
        </p:nvSpPr>
        <p:spPr>
          <a:xfrm rot="20088166">
            <a:off x="1709490" y="4018209"/>
            <a:ext cx="6586223" cy="426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rot="20057970">
            <a:off x="4523949" y="3826152"/>
            <a:ext cx="1800493" cy="369332"/>
          </a:xfrm>
          <a:prstGeom prst="rect">
            <a:avLst/>
          </a:prstGeom>
          <a:noFill/>
        </p:spPr>
        <p:txBody>
          <a:bodyPr wrap="none" rtlCol="0">
            <a:spAutoFit/>
          </a:bodyPr>
          <a:lstStyle/>
          <a:p>
            <a:r>
              <a:rPr kumimoji="1" lang="ja-JP" altLang="en-US" dirty="0">
                <a:latin typeface="+mn-ea"/>
                <a:ea typeface="+mn-ea"/>
              </a:rPr>
              <a:t>生活の質の向上</a:t>
            </a:r>
          </a:p>
        </p:txBody>
      </p:sp>
      <p:sp>
        <p:nvSpPr>
          <p:cNvPr id="2" name="テキスト ボックス 1"/>
          <p:cNvSpPr txBox="1"/>
          <p:nvPr/>
        </p:nvSpPr>
        <p:spPr>
          <a:xfrm>
            <a:off x="235111" y="436806"/>
            <a:ext cx="8595623" cy="738664"/>
          </a:xfrm>
          <a:prstGeom prst="rect">
            <a:avLst/>
          </a:prstGeom>
          <a:noFill/>
        </p:spPr>
        <p:txBody>
          <a:bodyPr wrap="none" rtlCol="0">
            <a:spAutoFit/>
          </a:bodyPr>
          <a:lstStyle/>
          <a:p>
            <a:r>
              <a:rPr lang="ja-JP" altLang="en-US" sz="2100" dirty="0">
                <a:latin typeface="+mj-ea"/>
                <a:ea typeface="+mj-ea"/>
              </a:rPr>
              <a:t>最初は医療・保健・福祉・介護のサービスの中での暮らしかも・・・</a:t>
            </a:r>
            <a:endParaRPr lang="en-US" altLang="ja-JP" sz="2100" dirty="0">
              <a:latin typeface="+mj-ea"/>
              <a:ea typeface="+mj-ea"/>
            </a:endParaRPr>
          </a:p>
          <a:p>
            <a:r>
              <a:rPr lang="ja-JP" altLang="en-US" sz="2100" dirty="0">
                <a:latin typeface="+mj-ea"/>
                <a:ea typeface="+mj-ea"/>
              </a:rPr>
              <a:t>　　　生活をしていく中で地域の中で地域の人に支えられた暮らしの実現に</a:t>
            </a:r>
          </a:p>
        </p:txBody>
      </p:sp>
      <p:sp>
        <p:nvSpPr>
          <p:cNvPr id="3" name="テキスト ボックス 2"/>
          <p:cNvSpPr txBox="1"/>
          <p:nvPr/>
        </p:nvSpPr>
        <p:spPr>
          <a:xfrm>
            <a:off x="633002" y="5959840"/>
            <a:ext cx="8172430" cy="369332"/>
          </a:xfrm>
          <a:prstGeom prst="rect">
            <a:avLst/>
          </a:prstGeom>
          <a:noFill/>
        </p:spPr>
        <p:txBody>
          <a:bodyPr wrap="none" rtlCol="0">
            <a:spAutoFit/>
          </a:bodyPr>
          <a:lstStyle/>
          <a:p>
            <a:r>
              <a:rPr kumimoji="1" lang="ja-JP" altLang="en-US" dirty="0">
                <a:latin typeface="+mn-ea"/>
                <a:ea typeface="+mn-ea"/>
              </a:rPr>
              <a:t>望んでいる暮らしの実現のために誰と連携するのか？その</a:t>
            </a:r>
            <a:r>
              <a:rPr lang="ja-JP" altLang="en-US" dirty="0">
                <a:latin typeface="+mn-ea"/>
                <a:ea typeface="+mn-ea"/>
              </a:rPr>
              <a:t>仕掛け</a:t>
            </a:r>
            <a:r>
              <a:rPr kumimoji="1" lang="ja-JP" altLang="en-US" dirty="0">
                <a:latin typeface="+mn-ea"/>
                <a:ea typeface="+mn-ea"/>
              </a:rPr>
              <a:t>をどう創るのか？</a:t>
            </a:r>
          </a:p>
        </p:txBody>
      </p:sp>
      <p:sp>
        <p:nvSpPr>
          <p:cNvPr id="5" name="スライド番号プレースホルダー 4">
            <a:extLst>
              <a:ext uri="{FF2B5EF4-FFF2-40B4-BE49-F238E27FC236}">
                <a16:creationId xmlns:a16="http://schemas.microsoft.com/office/drawing/2014/main" xmlns="" id="{1EDE2B39-1940-4CDF-B28E-70A1D14B7436}"/>
              </a:ext>
            </a:extLst>
          </p:cNvPr>
          <p:cNvSpPr>
            <a:spLocks noGrp="1"/>
          </p:cNvSpPr>
          <p:nvPr>
            <p:ph type="sldNum" sz="quarter" idx="12"/>
          </p:nvPr>
        </p:nvSpPr>
        <p:spPr/>
        <p:txBody>
          <a:bodyPr/>
          <a:lstStyle/>
          <a:p>
            <a:pPr>
              <a:defRPr/>
            </a:pPr>
            <a:fld id="{431CAECD-5926-4741-A906-A08E04809A27}" type="slidenum">
              <a:rPr lang="en-US" altLang="ja-JP" smtClean="0"/>
              <a:pPr>
                <a:defRPr/>
              </a:pPr>
              <a:t>26</a:t>
            </a:fld>
            <a:endParaRPr lang="en-US" altLang="ja-JP"/>
          </a:p>
        </p:txBody>
      </p:sp>
      <p:sp>
        <p:nvSpPr>
          <p:cNvPr id="8" name="フッター プレースホルダー 7">
            <a:extLst>
              <a:ext uri="{FF2B5EF4-FFF2-40B4-BE49-F238E27FC236}">
                <a16:creationId xmlns:a16="http://schemas.microsoft.com/office/drawing/2014/main" xmlns="" id="{281C3036-1EEF-43CC-8B11-E78E9E917201}"/>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52693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5755" y="1027493"/>
            <a:ext cx="8941877" cy="49241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円/楕円 3"/>
          <p:cNvSpPr/>
          <p:nvPr/>
        </p:nvSpPr>
        <p:spPr>
          <a:xfrm>
            <a:off x="1742303" y="1543051"/>
            <a:ext cx="5606174" cy="370702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3" name="円/楕円 2"/>
          <p:cNvSpPr/>
          <p:nvPr/>
        </p:nvSpPr>
        <p:spPr>
          <a:xfrm>
            <a:off x="2911023" y="2370903"/>
            <a:ext cx="3066482" cy="20513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6958" y="2883398"/>
            <a:ext cx="791503" cy="792598"/>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54" y="1407531"/>
            <a:ext cx="771531" cy="68277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30542" y="1083991"/>
            <a:ext cx="1140298" cy="90938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2961" y="1925554"/>
            <a:ext cx="773582" cy="773582"/>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0970" y="5045470"/>
            <a:ext cx="920299" cy="579788"/>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1248" y="2470581"/>
            <a:ext cx="771105" cy="769178"/>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9128" y="4894820"/>
            <a:ext cx="1040381" cy="701715"/>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7396" y="4815289"/>
            <a:ext cx="1073737" cy="911837"/>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98450" y="4113583"/>
            <a:ext cx="562851" cy="877001"/>
          </a:xfrm>
          <a:prstGeom prst="rect">
            <a:avLst/>
          </a:prstGeom>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9188" y="4570967"/>
            <a:ext cx="648480" cy="575695"/>
          </a:xfrm>
          <a:prstGeom prst="rect">
            <a:avLst/>
          </a:prstGeom>
        </p:spPr>
      </p:pic>
      <p:sp>
        <p:nvSpPr>
          <p:cNvPr id="16" name="テキスト ボックス 15"/>
          <p:cNvSpPr txBox="1"/>
          <p:nvPr/>
        </p:nvSpPr>
        <p:spPr>
          <a:xfrm>
            <a:off x="4725212" y="3321027"/>
            <a:ext cx="819455" cy="369332"/>
          </a:xfrm>
          <a:prstGeom prst="rect">
            <a:avLst/>
          </a:prstGeom>
          <a:noFill/>
        </p:spPr>
        <p:txBody>
          <a:bodyPr wrap="none" rtlCol="0">
            <a:spAutoFit/>
          </a:bodyPr>
          <a:lstStyle/>
          <a:p>
            <a:r>
              <a:rPr kumimoji="1" lang="ja-JP" altLang="en-US" dirty="0"/>
              <a:t>住まい</a:t>
            </a:r>
          </a:p>
        </p:txBody>
      </p:sp>
      <p:sp>
        <p:nvSpPr>
          <p:cNvPr id="17" name="テキスト ボックス 16"/>
          <p:cNvSpPr txBox="1"/>
          <p:nvPr/>
        </p:nvSpPr>
        <p:spPr>
          <a:xfrm>
            <a:off x="479876" y="1062173"/>
            <a:ext cx="646331" cy="369332"/>
          </a:xfrm>
          <a:prstGeom prst="rect">
            <a:avLst/>
          </a:prstGeom>
          <a:noFill/>
        </p:spPr>
        <p:txBody>
          <a:bodyPr wrap="none" rtlCol="0">
            <a:spAutoFit/>
          </a:bodyPr>
          <a:lstStyle/>
          <a:p>
            <a:r>
              <a:rPr kumimoji="1" lang="ja-JP" altLang="en-US" dirty="0"/>
              <a:t>医療</a:t>
            </a:r>
          </a:p>
        </p:txBody>
      </p:sp>
      <p:sp>
        <p:nvSpPr>
          <p:cNvPr id="18" name="テキスト ボックス 17"/>
          <p:cNvSpPr txBox="1"/>
          <p:nvPr/>
        </p:nvSpPr>
        <p:spPr>
          <a:xfrm>
            <a:off x="7358856" y="3321027"/>
            <a:ext cx="1685077" cy="369332"/>
          </a:xfrm>
          <a:prstGeom prst="rect">
            <a:avLst/>
          </a:prstGeom>
          <a:noFill/>
        </p:spPr>
        <p:txBody>
          <a:bodyPr wrap="none" rtlCol="0">
            <a:spAutoFit/>
          </a:bodyPr>
          <a:lstStyle/>
          <a:p>
            <a:r>
              <a:rPr kumimoji="1" lang="ja-JP" altLang="en-US" dirty="0"/>
              <a:t>障害福祉・介護</a:t>
            </a:r>
          </a:p>
        </p:txBody>
      </p:sp>
      <p:sp>
        <p:nvSpPr>
          <p:cNvPr id="19" name="テキスト ボックス 18"/>
          <p:cNvSpPr txBox="1"/>
          <p:nvPr/>
        </p:nvSpPr>
        <p:spPr>
          <a:xfrm>
            <a:off x="2673747" y="5631842"/>
            <a:ext cx="4089581" cy="369332"/>
          </a:xfrm>
          <a:prstGeom prst="rect">
            <a:avLst/>
          </a:prstGeom>
          <a:noFill/>
        </p:spPr>
        <p:txBody>
          <a:bodyPr wrap="none" rtlCol="0">
            <a:spAutoFit/>
          </a:bodyPr>
          <a:lstStyle/>
          <a:p>
            <a:r>
              <a:rPr kumimoji="1" lang="ja-JP" altLang="en-US" dirty="0"/>
              <a:t>社会参加（就労）、地域の支えあい、教育</a:t>
            </a:r>
          </a:p>
        </p:txBody>
      </p:sp>
      <p:sp>
        <p:nvSpPr>
          <p:cNvPr id="20" name="テキスト ボックス 19"/>
          <p:cNvSpPr txBox="1"/>
          <p:nvPr/>
        </p:nvSpPr>
        <p:spPr>
          <a:xfrm>
            <a:off x="128963" y="3675995"/>
            <a:ext cx="1773242" cy="369332"/>
          </a:xfrm>
          <a:prstGeom prst="rect">
            <a:avLst/>
          </a:prstGeom>
          <a:noFill/>
        </p:spPr>
        <p:txBody>
          <a:bodyPr wrap="none" rtlCol="0">
            <a:spAutoFit/>
          </a:bodyPr>
          <a:lstStyle/>
          <a:p>
            <a:r>
              <a:rPr kumimoji="1" lang="ja-JP" altLang="en-US" dirty="0"/>
              <a:t>様々な相談窓口</a:t>
            </a:r>
          </a:p>
        </p:txBody>
      </p:sp>
      <p:sp>
        <p:nvSpPr>
          <p:cNvPr id="21" name="テキスト ボックス 20"/>
          <p:cNvSpPr txBox="1"/>
          <p:nvPr/>
        </p:nvSpPr>
        <p:spPr>
          <a:xfrm>
            <a:off x="3872240" y="4113584"/>
            <a:ext cx="1184768" cy="646331"/>
          </a:xfrm>
          <a:prstGeom prst="rect">
            <a:avLst/>
          </a:prstGeom>
          <a:noFill/>
        </p:spPr>
        <p:txBody>
          <a:bodyPr wrap="square" rtlCol="0">
            <a:spAutoFit/>
          </a:bodyPr>
          <a:lstStyle/>
          <a:p>
            <a:r>
              <a:rPr kumimoji="1" lang="ja-JP" altLang="en-US" dirty="0">
                <a:solidFill>
                  <a:schemeClr val="accent1">
                    <a:lumMod val="75000"/>
                  </a:schemeClr>
                </a:solidFill>
              </a:rPr>
              <a:t>日常生活圏域</a:t>
            </a:r>
          </a:p>
        </p:txBody>
      </p:sp>
      <p:sp>
        <p:nvSpPr>
          <p:cNvPr id="22" name="テキスト ボックス 21"/>
          <p:cNvSpPr txBox="1"/>
          <p:nvPr/>
        </p:nvSpPr>
        <p:spPr>
          <a:xfrm>
            <a:off x="4028765" y="1596559"/>
            <a:ext cx="1107996" cy="369332"/>
          </a:xfrm>
          <a:prstGeom prst="rect">
            <a:avLst/>
          </a:prstGeom>
          <a:noFill/>
        </p:spPr>
        <p:txBody>
          <a:bodyPr wrap="none" rtlCol="0">
            <a:spAutoFit/>
          </a:bodyPr>
          <a:lstStyle/>
          <a:p>
            <a:r>
              <a:rPr kumimoji="1" lang="ja-JP" altLang="en-US" dirty="0">
                <a:solidFill>
                  <a:schemeClr val="accent2"/>
                </a:solidFill>
              </a:rPr>
              <a:t>基本圏域</a:t>
            </a:r>
          </a:p>
        </p:txBody>
      </p:sp>
      <p:sp>
        <p:nvSpPr>
          <p:cNvPr id="23" name="テキスト ボックス 22"/>
          <p:cNvSpPr txBox="1"/>
          <p:nvPr/>
        </p:nvSpPr>
        <p:spPr>
          <a:xfrm>
            <a:off x="3702876" y="1027493"/>
            <a:ext cx="2031325" cy="369332"/>
          </a:xfrm>
          <a:prstGeom prst="rect">
            <a:avLst/>
          </a:prstGeom>
          <a:noFill/>
        </p:spPr>
        <p:txBody>
          <a:bodyPr wrap="none" rtlCol="0">
            <a:spAutoFit/>
          </a:bodyPr>
          <a:lstStyle/>
          <a:p>
            <a:r>
              <a:rPr kumimoji="1" lang="ja-JP" altLang="en-US" dirty="0">
                <a:solidFill>
                  <a:schemeClr val="accent6"/>
                </a:solidFill>
              </a:rPr>
              <a:t>障害保健福祉圏域</a:t>
            </a:r>
          </a:p>
        </p:txBody>
      </p:sp>
      <p:sp>
        <p:nvSpPr>
          <p:cNvPr id="24" name="スライド番号プレースホルダー 23">
            <a:extLst>
              <a:ext uri="{FF2B5EF4-FFF2-40B4-BE49-F238E27FC236}">
                <a16:creationId xmlns:a16="http://schemas.microsoft.com/office/drawing/2014/main" xmlns="" id="{85920103-5D3F-4C2F-95DA-608D59C4AAE0}"/>
              </a:ext>
            </a:extLst>
          </p:cNvPr>
          <p:cNvSpPr>
            <a:spLocks noGrp="1"/>
          </p:cNvSpPr>
          <p:nvPr>
            <p:ph type="sldNum" sz="quarter" idx="12"/>
          </p:nvPr>
        </p:nvSpPr>
        <p:spPr/>
        <p:txBody>
          <a:bodyPr/>
          <a:lstStyle/>
          <a:p>
            <a:pPr>
              <a:defRPr/>
            </a:pPr>
            <a:fld id="{431CAECD-5926-4741-A906-A08E04809A27}" type="slidenum">
              <a:rPr lang="en-US" altLang="ja-JP" smtClean="0"/>
              <a:pPr>
                <a:defRPr/>
              </a:pPr>
              <a:t>27</a:t>
            </a:fld>
            <a:endParaRPr lang="en-US" altLang="ja-JP"/>
          </a:p>
        </p:txBody>
      </p:sp>
      <p:sp>
        <p:nvSpPr>
          <p:cNvPr id="26" name="フッター プレースホルダー 25">
            <a:extLst>
              <a:ext uri="{FF2B5EF4-FFF2-40B4-BE49-F238E27FC236}">
                <a16:creationId xmlns:a16="http://schemas.microsoft.com/office/drawing/2014/main" xmlns="" id="{E8A6A33B-BDC1-4032-91F4-AA021790EF75}"/>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1796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a:xfrm>
            <a:off x="1043608" y="4149080"/>
            <a:ext cx="7200800" cy="936104"/>
          </a:xfrm>
          <a:prstGeom prst="wedgeRoundRectCallout">
            <a:avLst>
              <a:gd name="adj1" fmla="val -9176"/>
              <a:gd name="adj2" fmla="val -1153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多職種協働をするのは・・・</a:t>
            </a:r>
            <a:endParaRPr kumimoji="1" lang="ja-JP" altLang="en-US" dirty="0"/>
          </a:p>
        </p:txBody>
      </p:sp>
      <p:sp>
        <p:nvSpPr>
          <p:cNvPr id="6" name="コンテンツ プレースホルダー 5"/>
          <p:cNvSpPr>
            <a:spLocks noGrp="1"/>
          </p:cNvSpPr>
          <p:nvPr>
            <p:ph idx="1"/>
          </p:nvPr>
        </p:nvSpPr>
        <p:spPr>
          <a:xfrm>
            <a:off x="309904" y="2035894"/>
            <a:ext cx="8726592" cy="4209331"/>
          </a:xfrm>
        </p:spPr>
        <p:txBody>
          <a:bodyPr/>
          <a:lstStyle/>
          <a:p>
            <a:r>
              <a:rPr kumimoji="1" lang="ja-JP" altLang="en-US" dirty="0">
                <a:latin typeface="+mj-ea"/>
                <a:ea typeface="+mj-ea"/>
              </a:rPr>
              <a:t>医療・保健・福祉・介護・教育・</a:t>
            </a:r>
            <a:r>
              <a:rPr lang="ja-JP" altLang="en-US" dirty="0">
                <a:latin typeface="+mj-ea"/>
                <a:ea typeface="+mj-ea"/>
              </a:rPr>
              <a:t>雇用</a:t>
            </a:r>
            <a:r>
              <a:rPr kumimoji="1" lang="ja-JP" altLang="en-US" dirty="0">
                <a:latin typeface="+mj-ea"/>
                <a:ea typeface="+mj-ea"/>
              </a:rPr>
              <a:t>・司法・行政</a:t>
            </a:r>
            <a:endParaRPr kumimoji="1" lang="en-US" altLang="ja-JP" dirty="0">
              <a:latin typeface="+mj-ea"/>
              <a:ea typeface="+mj-ea"/>
            </a:endParaRPr>
          </a:p>
          <a:p>
            <a:r>
              <a:rPr lang="ja-JP" altLang="en-US" dirty="0">
                <a:latin typeface="+mj-ea"/>
                <a:ea typeface="+mj-ea"/>
              </a:rPr>
              <a:t>商業・工業・農業などの産業</a:t>
            </a:r>
            <a:endParaRPr lang="en-US" altLang="ja-JP" dirty="0">
              <a:latin typeface="+mj-ea"/>
              <a:ea typeface="+mj-ea"/>
            </a:endParaRPr>
          </a:p>
          <a:p>
            <a:r>
              <a:rPr kumimoji="1" lang="ja-JP" altLang="en-US" dirty="0">
                <a:latin typeface="+mj-ea"/>
                <a:ea typeface="+mj-ea"/>
              </a:rPr>
              <a:t>地域住民　　　　　　　　　　　　　　　　　など　</a:t>
            </a:r>
          </a:p>
        </p:txBody>
      </p:sp>
      <p:sp>
        <p:nvSpPr>
          <p:cNvPr id="8" name="テキスト ボックス 7"/>
          <p:cNvSpPr txBox="1"/>
          <p:nvPr/>
        </p:nvSpPr>
        <p:spPr>
          <a:xfrm>
            <a:off x="1043608" y="4324744"/>
            <a:ext cx="7298793" cy="584775"/>
          </a:xfrm>
          <a:prstGeom prst="rect">
            <a:avLst/>
          </a:prstGeom>
          <a:noFill/>
        </p:spPr>
        <p:txBody>
          <a:bodyPr wrap="none" rtlCol="0">
            <a:spAutoFit/>
          </a:bodyPr>
          <a:lstStyle/>
          <a:p>
            <a:r>
              <a:rPr kumimoji="1" lang="ja-JP" altLang="en-US" sz="3200" dirty="0">
                <a:latin typeface="+mn-ea"/>
                <a:ea typeface="+mn-ea"/>
              </a:rPr>
              <a:t>地域にある“あらゆる人・物・場所”が対象</a:t>
            </a:r>
          </a:p>
        </p:txBody>
      </p:sp>
      <p:sp>
        <p:nvSpPr>
          <p:cNvPr id="5" name="スライド番号プレースホルダー 4">
            <a:extLst>
              <a:ext uri="{FF2B5EF4-FFF2-40B4-BE49-F238E27FC236}">
                <a16:creationId xmlns:a16="http://schemas.microsoft.com/office/drawing/2014/main" xmlns="" id="{8EFB393E-07A3-401D-968F-B23CFBD1F09C}"/>
              </a:ext>
            </a:extLst>
          </p:cNvPr>
          <p:cNvSpPr>
            <a:spLocks noGrp="1"/>
          </p:cNvSpPr>
          <p:nvPr>
            <p:ph type="sldNum" sz="quarter" idx="12"/>
          </p:nvPr>
        </p:nvSpPr>
        <p:spPr/>
        <p:txBody>
          <a:bodyPr/>
          <a:lstStyle/>
          <a:p>
            <a:pPr>
              <a:defRPr/>
            </a:pPr>
            <a:fld id="{804D6B79-3AEB-42FE-A736-A41F7AEA0445}" type="slidenum">
              <a:rPr lang="en-US" altLang="ja-JP" smtClean="0"/>
              <a:pPr>
                <a:defRPr/>
              </a:pPr>
              <a:t>28</a:t>
            </a:fld>
            <a:endParaRPr lang="en-US" altLang="ja-JP"/>
          </a:p>
        </p:txBody>
      </p:sp>
      <p:sp>
        <p:nvSpPr>
          <p:cNvPr id="7" name="フッター プレースホルダー 6">
            <a:extLst>
              <a:ext uri="{FF2B5EF4-FFF2-40B4-BE49-F238E27FC236}">
                <a16:creationId xmlns:a16="http://schemas.microsoft.com/office/drawing/2014/main" xmlns="" id="{62F1A9C9-9EF1-4091-B847-09DF43206B7A}"/>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70063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5536" y="1873748"/>
            <a:ext cx="8449749" cy="3970318"/>
          </a:xfrm>
          <a:prstGeom prst="rect">
            <a:avLst/>
          </a:prstGeom>
        </p:spPr>
        <p:txBody>
          <a:bodyPr wrap="none">
            <a:spAutoFit/>
          </a:bodyPr>
          <a:lstStyle/>
          <a:p>
            <a:pPr marL="0" indent="0">
              <a:buNone/>
            </a:pPr>
            <a:r>
              <a:rPr lang="ja-JP" altLang="en-US" sz="2800" dirty="0">
                <a:latin typeface="+mn-ea"/>
                <a:ea typeface="+mn-ea"/>
              </a:rPr>
              <a:t>ひとりの当事者の支援をしているから協働はあたりまえ</a:t>
            </a:r>
            <a:endParaRPr lang="en-US" altLang="ja-JP" sz="2800" dirty="0">
              <a:latin typeface="+mn-ea"/>
              <a:ea typeface="+mn-ea"/>
            </a:endParaRPr>
          </a:p>
          <a:p>
            <a:pPr marL="0" indent="0">
              <a:buNone/>
            </a:pPr>
            <a:endParaRPr lang="en-US" altLang="ja-JP" sz="2800" dirty="0">
              <a:latin typeface="+mn-ea"/>
              <a:ea typeface="+mn-ea"/>
            </a:endParaRPr>
          </a:p>
          <a:p>
            <a:pPr marL="0" indent="0">
              <a:buNone/>
            </a:pPr>
            <a:r>
              <a:rPr lang="ja-JP" altLang="en-US" sz="2800" dirty="0">
                <a:latin typeface="+mn-ea"/>
                <a:ea typeface="+mn-ea"/>
              </a:rPr>
              <a:t>　　　　　　事業所で・・・学校で・・・家庭で・・・</a:t>
            </a:r>
            <a:endParaRPr lang="en-US" altLang="ja-JP" sz="2800" dirty="0">
              <a:latin typeface="+mn-ea"/>
              <a:ea typeface="+mn-ea"/>
            </a:endParaRPr>
          </a:p>
          <a:p>
            <a:pPr marL="0" indent="0">
              <a:buNone/>
            </a:pPr>
            <a:r>
              <a:rPr lang="ja-JP" altLang="en-US" sz="2800" dirty="0">
                <a:latin typeface="+mn-ea"/>
                <a:ea typeface="+mn-ea"/>
              </a:rPr>
              <a:t>　　　　　　　　生活が変わるわけではない</a:t>
            </a:r>
            <a:endParaRPr lang="en-US" altLang="ja-JP" sz="2800" dirty="0">
              <a:latin typeface="+mn-ea"/>
              <a:ea typeface="+mn-ea"/>
            </a:endParaRPr>
          </a:p>
          <a:p>
            <a:pPr marL="0" indent="0">
              <a:buNone/>
            </a:pPr>
            <a:r>
              <a:rPr lang="ja-JP" altLang="en-US" sz="2800" dirty="0">
                <a:latin typeface="+mn-ea"/>
                <a:ea typeface="+mn-ea"/>
              </a:rPr>
              <a:t>　　　　　　　　　人が変わるわけではない</a:t>
            </a:r>
            <a:endParaRPr lang="en-US" altLang="ja-JP" sz="2800" dirty="0">
              <a:latin typeface="+mn-ea"/>
              <a:ea typeface="+mn-ea"/>
            </a:endParaRPr>
          </a:p>
          <a:p>
            <a:pPr marL="0" indent="0">
              <a:buNone/>
            </a:pPr>
            <a:endParaRPr lang="en-US" altLang="ja-JP" sz="2800" dirty="0">
              <a:latin typeface="+mn-ea"/>
              <a:ea typeface="+mn-ea"/>
            </a:endParaRPr>
          </a:p>
          <a:p>
            <a:pPr marL="0" indent="0">
              <a:buNone/>
            </a:pPr>
            <a:r>
              <a:rPr lang="ja-JP" altLang="en-US" sz="2800" dirty="0">
                <a:latin typeface="+mn-ea"/>
                <a:ea typeface="+mn-ea"/>
              </a:rPr>
              <a:t>　　　とてもシンプルな話です！情報を共有し、</a:t>
            </a:r>
            <a:endParaRPr lang="en-US" altLang="ja-JP" sz="2800" dirty="0">
              <a:latin typeface="+mn-ea"/>
              <a:ea typeface="+mn-ea"/>
            </a:endParaRPr>
          </a:p>
          <a:p>
            <a:pPr marL="0" indent="0">
              <a:buNone/>
            </a:pPr>
            <a:r>
              <a:rPr lang="ja-JP" altLang="en-US" sz="2800" dirty="0">
                <a:latin typeface="+mn-ea"/>
                <a:ea typeface="+mn-ea"/>
              </a:rPr>
              <a:t>　　　一緒に実践知を出し合い、役割分担をし、</a:t>
            </a:r>
            <a:endParaRPr lang="en-US" altLang="ja-JP" sz="2800" dirty="0">
              <a:latin typeface="+mn-ea"/>
              <a:ea typeface="+mn-ea"/>
            </a:endParaRPr>
          </a:p>
          <a:p>
            <a:pPr marL="0" indent="0">
              <a:buNone/>
            </a:pPr>
            <a:r>
              <a:rPr lang="ja-JP" altLang="en-US" sz="2800" dirty="0">
                <a:latin typeface="+mn-ea"/>
                <a:ea typeface="+mn-ea"/>
              </a:rPr>
              <a:t>利用者中心にともに喜べる関係を創ればよいのです。</a:t>
            </a:r>
          </a:p>
        </p:txBody>
      </p:sp>
      <p:sp>
        <p:nvSpPr>
          <p:cNvPr id="5" name="テキスト ボックス 4"/>
          <p:cNvSpPr txBox="1"/>
          <p:nvPr/>
        </p:nvSpPr>
        <p:spPr>
          <a:xfrm>
            <a:off x="1561985" y="655709"/>
            <a:ext cx="6290505" cy="707886"/>
          </a:xfrm>
          <a:prstGeom prst="rect">
            <a:avLst/>
          </a:prstGeom>
          <a:noFill/>
        </p:spPr>
        <p:txBody>
          <a:bodyPr wrap="none" rtlCol="0">
            <a:spAutoFit/>
          </a:bodyPr>
          <a:lstStyle/>
          <a:p>
            <a:r>
              <a:rPr kumimoji="1" lang="ja-JP" altLang="en-US" sz="4000" dirty="0">
                <a:latin typeface="+mn-ea"/>
                <a:ea typeface="+mn-ea"/>
              </a:rPr>
              <a:t>なぜ</a:t>
            </a:r>
            <a:r>
              <a:rPr lang="ja-JP" altLang="en-US" sz="4000" dirty="0">
                <a:latin typeface="+mn-ea"/>
                <a:ea typeface="+mn-ea"/>
              </a:rPr>
              <a:t>多職種協働</a:t>
            </a:r>
            <a:r>
              <a:rPr kumimoji="1" lang="ja-JP" altLang="en-US" sz="4000" dirty="0">
                <a:latin typeface="+mn-ea"/>
                <a:ea typeface="+mn-ea"/>
              </a:rPr>
              <a:t>は必要か？</a:t>
            </a:r>
          </a:p>
        </p:txBody>
      </p:sp>
      <p:sp>
        <p:nvSpPr>
          <p:cNvPr id="6" name="下矢印 5"/>
          <p:cNvSpPr/>
          <p:nvPr/>
        </p:nvSpPr>
        <p:spPr>
          <a:xfrm>
            <a:off x="4188362" y="2356238"/>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4188362" y="4134872"/>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xmlns="" id="{46A06E80-4C44-485C-9581-C7970D8062C2}"/>
              </a:ext>
            </a:extLst>
          </p:cNvPr>
          <p:cNvSpPr>
            <a:spLocks noGrp="1"/>
          </p:cNvSpPr>
          <p:nvPr>
            <p:ph type="sldNum" sz="quarter" idx="12"/>
          </p:nvPr>
        </p:nvSpPr>
        <p:spPr/>
        <p:txBody>
          <a:bodyPr/>
          <a:lstStyle/>
          <a:p>
            <a:pPr>
              <a:defRPr/>
            </a:pPr>
            <a:fld id="{431CAECD-5926-4741-A906-A08E04809A27}" type="slidenum">
              <a:rPr lang="en-US" altLang="ja-JP" smtClean="0"/>
              <a:pPr>
                <a:defRPr/>
              </a:pPr>
              <a:t>29</a:t>
            </a:fld>
            <a:endParaRPr lang="en-US" altLang="ja-JP"/>
          </a:p>
        </p:txBody>
      </p:sp>
      <p:sp>
        <p:nvSpPr>
          <p:cNvPr id="9" name="フッター プレースホルダー 8">
            <a:extLst>
              <a:ext uri="{FF2B5EF4-FFF2-40B4-BE49-F238E27FC236}">
                <a16:creationId xmlns:a16="http://schemas.microsoft.com/office/drawing/2014/main" xmlns="" id="{6E83EDBF-6AAA-4545-95AF-E05D72812AFC}"/>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5323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0063"/>
            <a:ext cx="8229600" cy="346050"/>
          </a:xfrm>
        </p:spPr>
        <p:txBody>
          <a:bodyPr/>
          <a:lstStyle/>
          <a:p>
            <a:r>
              <a:rPr lang="ja-JP" altLang="en-US" sz="3600" dirty="0"/>
              <a:t>本日の講義と演習の流れ</a:t>
            </a:r>
            <a:endParaRPr kumimoji="1" lang="ja-JP" altLang="en-US" sz="3600" dirty="0"/>
          </a:p>
        </p:txBody>
      </p:sp>
      <p:graphicFrame>
        <p:nvGraphicFramePr>
          <p:cNvPr id="6" name="表 5"/>
          <p:cNvGraphicFramePr>
            <a:graphicFrameLocks noGrp="1"/>
          </p:cNvGraphicFramePr>
          <p:nvPr>
            <p:extLst>
              <p:ext uri="{D42A27DB-BD31-4B8C-83A1-F6EECF244321}">
                <p14:modId xmlns:p14="http://schemas.microsoft.com/office/powerpoint/2010/main" val="1524334511"/>
              </p:ext>
            </p:extLst>
          </p:nvPr>
        </p:nvGraphicFramePr>
        <p:xfrm>
          <a:off x="433137" y="692696"/>
          <a:ext cx="8459343" cy="5456082"/>
        </p:xfrm>
        <a:graphic>
          <a:graphicData uri="http://schemas.openxmlformats.org/drawingml/2006/table">
            <a:tbl>
              <a:tblPr firstRow="1" bandRow="1">
                <a:tableStyleId>{21E4AEA4-8DFA-4A89-87EB-49C32662AFE0}</a:tableStyleId>
              </a:tblPr>
              <a:tblGrid>
                <a:gridCol w="3274767">
                  <a:extLst>
                    <a:ext uri="{9D8B030D-6E8A-4147-A177-3AD203B41FA5}">
                      <a16:colId xmlns:a16="http://schemas.microsoft.com/office/drawing/2014/main" xmlns="" val="20000"/>
                    </a:ext>
                  </a:extLst>
                </a:gridCol>
                <a:gridCol w="3672408">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tblGrid>
              <a:tr h="360040">
                <a:tc>
                  <a:txBody>
                    <a:bodyPr/>
                    <a:lstStyle/>
                    <a:p>
                      <a:pPr algn="ctr"/>
                      <a:r>
                        <a:rPr kumimoji="1" lang="ja-JP" altLang="en-US" dirty="0"/>
                        <a:t>講義・演習内容</a:t>
                      </a:r>
                    </a:p>
                  </a:txBody>
                  <a:tcPr/>
                </a:tc>
                <a:tc>
                  <a:txBody>
                    <a:bodyPr/>
                    <a:lstStyle/>
                    <a:p>
                      <a:pPr algn="ctr"/>
                      <a:r>
                        <a:rPr kumimoji="1" lang="ja-JP" altLang="en-US" dirty="0"/>
                        <a:t>ポイント</a:t>
                      </a:r>
                    </a:p>
                  </a:txBody>
                  <a:tcPr/>
                </a:tc>
                <a:tc>
                  <a:txBody>
                    <a:bodyPr/>
                    <a:lstStyle/>
                    <a:p>
                      <a:pPr algn="ctr"/>
                      <a:r>
                        <a:rPr kumimoji="1" lang="ja-JP" altLang="en-US" dirty="0"/>
                        <a:t>分</a:t>
                      </a:r>
                    </a:p>
                  </a:txBody>
                  <a:tcPr/>
                </a:tc>
                <a:extLst>
                  <a:ext uri="{0D108BD9-81ED-4DB2-BD59-A6C34878D82A}">
                    <a16:rowId xmlns:a16="http://schemas.microsoft.com/office/drawing/2014/main" xmlns="" val="10000"/>
                  </a:ext>
                </a:extLst>
              </a:tr>
              <a:tr h="642352">
                <a:tc>
                  <a:txBody>
                    <a:bodyPr/>
                    <a:lstStyle/>
                    <a:p>
                      <a:r>
                        <a:rPr kumimoji="1" lang="ja-JP" altLang="en-US" dirty="0"/>
                        <a:t>１．導入</a:t>
                      </a:r>
                    </a:p>
                  </a:txBody>
                  <a:tcPr/>
                </a:tc>
                <a:tc>
                  <a:txBody>
                    <a:bodyPr/>
                    <a:lstStyle/>
                    <a:p>
                      <a:r>
                        <a:rPr kumimoji="1" lang="ja-JP" altLang="en-US" dirty="0"/>
                        <a:t>獲得目標の説明および主任として必要な多職種協働の柱について講義</a:t>
                      </a:r>
                    </a:p>
                  </a:txBody>
                  <a:tcPr/>
                </a:tc>
                <a:tc>
                  <a:txBody>
                    <a:bodyPr/>
                    <a:lstStyle/>
                    <a:p>
                      <a:r>
                        <a:rPr kumimoji="1" lang="en-US" altLang="ja-JP" dirty="0"/>
                        <a:t>5</a:t>
                      </a:r>
                      <a:r>
                        <a:rPr kumimoji="1" lang="ja-JP" altLang="en-US" dirty="0"/>
                        <a:t>分</a:t>
                      </a:r>
                    </a:p>
                  </a:txBody>
                  <a:tcPr/>
                </a:tc>
                <a:extLst>
                  <a:ext uri="{0D108BD9-81ED-4DB2-BD59-A6C34878D82A}">
                    <a16:rowId xmlns:a16="http://schemas.microsoft.com/office/drawing/2014/main" xmlns="" val="10001"/>
                  </a:ext>
                </a:extLst>
              </a:tr>
              <a:tr h="936104">
                <a:tc>
                  <a:txBody>
                    <a:bodyPr/>
                    <a:lstStyle/>
                    <a:p>
                      <a:r>
                        <a:rPr kumimoji="1" lang="ja-JP" altLang="en-US" dirty="0"/>
                        <a:t>２．講義①</a:t>
                      </a:r>
                      <a:endParaRPr kumimoji="1" lang="en-US" altLang="ja-JP" dirty="0"/>
                    </a:p>
                    <a:p>
                      <a:r>
                        <a:rPr kumimoji="1" lang="ja-JP" altLang="en-US" dirty="0"/>
                        <a:t>　　制度・事業からみえる</a:t>
                      </a:r>
                      <a:endParaRPr kumimoji="1" lang="en-US" altLang="ja-JP" dirty="0"/>
                    </a:p>
                    <a:p>
                      <a:r>
                        <a:rPr kumimoji="1" lang="ja-JP" altLang="en-US" dirty="0"/>
                        <a:t>　　　　　　　　　　多職種協働</a:t>
                      </a:r>
                    </a:p>
                  </a:txBody>
                  <a:tcPr/>
                </a:tc>
                <a:tc>
                  <a:txBody>
                    <a:bodyPr/>
                    <a:lstStyle/>
                    <a:p>
                      <a:r>
                        <a:rPr kumimoji="1" lang="ja-JP" altLang="en-US" dirty="0"/>
                        <a:t>いろいろな制度や事業からみえる多職種協働について講義</a:t>
                      </a:r>
                    </a:p>
                  </a:txBody>
                  <a:tcPr/>
                </a:tc>
                <a:tc>
                  <a:txBody>
                    <a:bodyPr/>
                    <a:lstStyle/>
                    <a:p>
                      <a:r>
                        <a:rPr kumimoji="1" lang="en-US" altLang="ja-JP" dirty="0"/>
                        <a:t>15</a:t>
                      </a:r>
                      <a:r>
                        <a:rPr kumimoji="1" lang="ja-JP" altLang="en-US" dirty="0"/>
                        <a:t>分</a:t>
                      </a:r>
                    </a:p>
                  </a:txBody>
                  <a:tcPr/>
                </a:tc>
                <a:extLst>
                  <a:ext uri="{0D108BD9-81ED-4DB2-BD59-A6C34878D82A}">
                    <a16:rowId xmlns:a16="http://schemas.microsoft.com/office/drawing/2014/main" xmlns="" val="10002"/>
                  </a:ext>
                </a:extLst>
              </a:tr>
              <a:tr h="1800200">
                <a:tc>
                  <a:txBody>
                    <a:bodyPr/>
                    <a:lstStyle/>
                    <a:p>
                      <a:r>
                        <a:rPr kumimoji="1" lang="ja-JP" altLang="en-US" dirty="0"/>
                        <a:t>３．演習</a:t>
                      </a:r>
                      <a:endParaRPr kumimoji="1" lang="en-US" altLang="ja-JP" dirty="0"/>
                    </a:p>
                    <a:p>
                      <a:r>
                        <a:rPr kumimoji="1" lang="ja-JP" altLang="en-US" dirty="0"/>
                        <a:t>　　主任相談支援専門員として</a:t>
                      </a:r>
                      <a:endParaRPr kumimoji="1" lang="en-US" altLang="ja-JP" dirty="0"/>
                    </a:p>
                    <a:p>
                      <a:r>
                        <a:rPr kumimoji="1" lang="ja-JP" altLang="en-US" dirty="0"/>
                        <a:t>　多職種との連携におけるアプ</a:t>
                      </a:r>
                      <a:endParaRPr kumimoji="1" lang="en-US" altLang="ja-JP" dirty="0"/>
                    </a:p>
                    <a:p>
                      <a:r>
                        <a:rPr kumimoji="1" lang="ja-JP" altLang="en-US" dirty="0"/>
                        <a:t>　ローチ方法について考える</a:t>
                      </a:r>
                    </a:p>
                  </a:txBody>
                  <a:tcPr/>
                </a:tc>
                <a:tc>
                  <a:txBody>
                    <a:bodyPr/>
                    <a:lstStyle/>
                    <a:p>
                      <a:r>
                        <a:rPr kumimoji="1" lang="ja-JP" altLang="en-US" dirty="0"/>
                        <a:t>１．介護との連携について実践事例</a:t>
                      </a:r>
                      <a:endParaRPr kumimoji="1" lang="en-US" altLang="ja-JP" dirty="0"/>
                    </a:p>
                    <a:p>
                      <a:r>
                        <a:rPr kumimoji="1" lang="ja-JP" altLang="en-US" dirty="0"/>
                        <a:t>２．介護との連携について</a:t>
                      </a:r>
                      <a:endParaRPr kumimoji="1" lang="en-US" altLang="ja-JP" dirty="0"/>
                    </a:p>
                    <a:p>
                      <a:r>
                        <a:rPr kumimoji="1" lang="ja-JP" altLang="en-US" dirty="0"/>
                        <a:t>　（困っていること・アプローチ方法）</a:t>
                      </a:r>
                      <a:endParaRPr kumimoji="1" lang="en-US" altLang="ja-JP" dirty="0"/>
                    </a:p>
                    <a:p>
                      <a:r>
                        <a:rPr kumimoji="1" lang="ja-JP" altLang="en-US" dirty="0"/>
                        <a:t>３．医療・教育・雇用・司法等との</a:t>
                      </a:r>
                      <a:endParaRPr kumimoji="1" lang="en-US" altLang="ja-JP" dirty="0"/>
                    </a:p>
                    <a:p>
                      <a:r>
                        <a:rPr kumimoji="1" lang="ja-JP" altLang="en-US" dirty="0"/>
                        <a:t>　　連携について</a:t>
                      </a:r>
                      <a:endParaRPr kumimoji="1" lang="en-US" altLang="ja-JP" dirty="0"/>
                    </a:p>
                    <a:p>
                      <a:r>
                        <a:rPr kumimoji="1" lang="ja-JP" altLang="en-US" dirty="0"/>
                        <a:t>　（困っていること・アプローチ方法）</a:t>
                      </a:r>
                    </a:p>
                  </a:txBody>
                  <a:tcPr/>
                </a:tc>
                <a:tc>
                  <a:txBody>
                    <a:bodyPr/>
                    <a:lstStyle/>
                    <a:p>
                      <a:r>
                        <a:rPr kumimoji="1" lang="en-US" altLang="ja-JP" dirty="0"/>
                        <a:t>5</a:t>
                      </a:r>
                      <a:r>
                        <a:rPr kumimoji="1" lang="ja-JP" altLang="en-US" dirty="0"/>
                        <a:t>分</a:t>
                      </a:r>
                      <a:endParaRPr kumimoji="1" lang="en-US" altLang="ja-JP" dirty="0"/>
                    </a:p>
                    <a:p>
                      <a:r>
                        <a:rPr kumimoji="1" lang="en-US" altLang="ja-JP" dirty="0"/>
                        <a:t>40</a:t>
                      </a:r>
                      <a:r>
                        <a:rPr kumimoji="1" lang="ja-JP" altLang="en-US" dirty="0"/>
                        <a:t>分</a:t>
                      </a:r>
                      <a:endParaRPr kumimoji="1" lang="en-US" altLang="ja-JP" dirty="0"/>
                    </a:p>
                    <a:p>
                      <a:r>
                        <a:rPr kumimoji="1" lang="ja-JP" altLang="en-US" dirty="0"/>
                        <a:t>（</a:t>
                      </a:r>
                      <a:r>
                        <a:rPr kumimoji="1" lang="en-US" altLang="ja-JP" dirty="0"/>
                        <a:t>15</a:t>
                      </a:r>
                      <a:r>
                        <a:rPr kumimoji="1" lang="ja-JP" altLang="en-US" dirty="0"/>
                        <a:t>分・</a:t>
                      </a:r>
                      <a:r>
                        <a:rPr kumimoji="1" lang="en-US" altLang="ja-JP" dirty="0"/>
                        <a:t>25</a:t>
                      </a:r>
                      <a:r>
                        <a:rPr kumimoji="1" lang="ja-JP" altLang="en-US" dirty="0"/>
                        <a:t>分）</a:t>
                      </a:r>
                      <a:endParaRPr kumimoji="1" lang="en-US" altLang="ja-JP" dirty="0"/>
                    </a:p>
                    <a:p>
                      <a:endParaRPr kumimoji="1" lang="en-US" altLang="ja-JP" dirty="0"/>
                    </a:p>
                    <a:p>
                      <a:r>
                        <a:rPr kumimoji="1" lang="en-US" altLang="ja-JP" dirty="0"/>
                        <a:t>40</a:t>
                      </a:r>
                      <a:r>
                        <a:rPr kumimoji="1" lang="ja-JP" altLang="en-US" dirty="0"/>
                        <a:t>分</a:t>
                      </a:r>
                      <a:endParaRPr kumimoji="1" lang="en-US" altLang="ja-JP" dirty="0"/>
                    </a:p>
                    <a:p>
                      <a:r>
                        <a:rPr kumimoji="1" lang="ja-JP" altLang="en-US" dirty="0"/>
                        <a:t>（</a:t>
                      </a:r>
                      <a:r>
                        <a:rPr kumimoji="1" lang="en-US" altLang="ja-JP" dirty="0"/>
                        <a:t>15</a:t>
                      </a:r>
                      <a:r>
                        <a:rPr kumimoji="1" lang="ja-JP" altLang="en-US" dirty="0"/>
                        <a:t>分・</a:t>
                      </a:r>
                      <a:r>
                        <a:rPr kumimoji="1" lang="en-US" altLang="ja-JP" dirty="0"/>
                        <a:t>25</a:t>
                      </a:r>
                      <a:r>
                        <a:rPr kumimoji="1" lang="ja-JP" altLang="en-US" dirty="0"/>
                        <a:t>分）</a:t>
                      </a:r>
                      <a:endParaRPr kumimoji="1" lang="en-US" altLang="ja-JP" dirty="0"/>
                    </a:p>
                  </a:txBody>
                  <a:tcPr/>
                </a:tc>
                <a:extLst>
                  <a:ext uri="{0D108BD9-81ED-4DB2-BD59-A6C34878D82A}">
                    <a16:rowId xmlns:a16="http://schemas.microsoft.com/office/drawing/2014/main" xmlns="" val="10003"/>
                  </a:ext>
                </a:extLst>
              </a:tr>
              <a:tr h="705876">
                <a:tc>
                  <a:txBody>
                    <a:bodyPr/>
                    <a:lstStyle/>
                    <a:p>
                      <a:r>
                        <a:rPr kumimoji="1" lang="ja-JP" altLang="en-US" dirty="0"/>
                        <a:t>４．講義②</a:t>
                      </a:r>
                      <a:endParaRPr kumimoji="1" lang="en-US" altLang="ja-JP" dirty="0"/>
                    </a:p>
                    <a:p>
                      <a:r>
                        <a:rPr kumimoji="1" lang="ja-JP" altLang="en-US" dirty="0"/>
                        <a:t>　　多職種連携のポイント</a:t>
                      </a:r>
                    </a:p>
                  </a:txBody>
                  <a:tcPr/>
                </a:tc>
                <a:tc>
                  <a:txBody>
                    <a:bodyPr/>
                    <a:lstStyle/>
                    <a:p>
                      <a:r>
                        <a:rPr kumimoji="1" lang="ja-JP" altLang="en-US" dirty="0"/>
                        <a:t>医療・介護・教育・雇用との連携のポイントについて</a:t>
                      </a:r>
                    </a:p>
                  </a:txBody>
                  <a:tcPr/>
                </a:tc>
                <a:tc>
                  <a:txBody>
                    <a:bodyPr/>
                    <a:lstStyle/>
                    <a:p>
                      <a:r>
                        <a:rPr kumimoji="1" lang="en-US" altLang="ja-JP" dirty="0"/>
                        <a:t>25</a:t>
                      </a:r>
                      <a:r>
                        <a:rPr kumimoji="1" lang="ja-JP" altLang="en-US" dirty="0"/>
                        <a:t>分</a:t>
                      </a:r>
                    </a:p>
                  </a:txBody>
                  <a:tcPr/>
                </a:tc>
                <a:extLst>
                  <a:ext uri="{0D108BD9-81ED-4DB2-BD59-A6C34878D82A}">
                    <a16:rowId xmlns:a16="http://schemas.microsoft.com/office/drawing/2014/main" xmlns="" val="10004"/>
                  </a:ext>
                </a:extLst>
              </a:tr>
              <a:tr h="1005790">
                <a:tc>
                  <a:txBody>
                    <a:bodyPr/>
                    <a:lstStyle/>
                    <a:p>
                      <a:r>
                        <a:rPr kumimoji="1" lang="ja-JP" altLang="en-US" dirty="0"/>
                        <a:t>５．講義③</a:t>
                      </a:r>
                      <a:endParaRPr kumimoji="1" lang="en-US" altLang="ja-JP" dirty="0"/>
                    </a:p>
                    <a:p>
                      <a:r>
                        <a:rPr kumimoji="1" lang="ja-JP" altLang="en-US" dirty="0"/>
                        <a:t>　　多職種協働するために</a:t>
                      </a:r>
                    </a:p>
                  </a:txBody>
                  <a:tcPr/>
                </a:tc>
                <a:tc>
                  <a:txBody>
                    <a:bodyPr/>
                    <a:lstStyle/>
                    <a:p>
                      <a:r>
                        <a:rPr kumimoji="1" lang="en-US" altLang="ja-JP" dirty="0"/>
                        <a:t>3</a:t>
                      </a:r>
                      <a:r>
                        <a:rPr kumimoji="1" lang="ja-JP" altLang="en-US" dirty="0" err="1"/>
                        <a:t>つの</a:t>
                      </a:r>
                      <a:r>
                        <a:rPr kumimoji="1" lang="ja-JP" altLang="en-US" dirty="0"/>
                        <a:t>柱を中心に主任相談支援専門員が多職種協働するためのコツについて整理する</a:t>
                      </a:r>
                    </a:p>
                  </a:txBody>
                  <a:tcPr/>
                </a:tc>
                <a:tc>
                  <a:txBody>
                    <a:bodyPr/>
                    <a:lstStyle/>
                    <a:p>
                      <a:r>
                        <a:rPr kumimoji="1" lang="en-US" altLang="ja-JP" dirty="0"/>
                        <a:t>20</a:t>
                      </a:r>
                      <a:r>
                        <a:rPr kumimoji="1" lang="ja-JP" altLang="en-US" dirty="0"/>
                        <a:t>分</a:t>
                      </a:r>
                    </a:p>
                  </a:txBody>
                  <a:tcPr/>
                </a:tc>
                <a:extLst>
                  <a:ext uri="{0D108BD9-81ED-4DB2-BD59-A6C34878D82A}">
                    <a16:rowId xmlns:a16="http://schemas.microsoft.com/office/drawing/2014/main" xmlns="" val="10005"/>
                  </a:ext>
                </a:extLst>
              </a:tr>
            </a:tbl>
          </a:graphicData>
        </a:graphic>
      </p:graphicFrame>
      <p:sp>
        <p:nvSpPr>
          <p:cNvPr id="3" name="スライド番号プレースホルダー 2">
            <a:extLst>
              <a:ext uri="{FF2B5EF4-FFF2-40B4-BE49-F238E27FC236}">
                <a16:creationId xmlns:a16="http://schemas.microsoft.com/office/drawing/2014/main" xmlns="" id="{69840D65-2B52-4E31-BC11-539C5F128F9D}"/>
              </a:ext>
            </a:extLst>
          </p:cNvPr>
          <p:cNvSpPr>
            <a:spLocks noGrp="1"/>
          </p:cNvSpPr>
          <p:nvPr>
            <p:ph type="sldNum" sz="quarter" idx="12"/>
          </p:nvPr>
        </p:nvSpPr>
        <p:spPr/>
        <p:txBody>
          <a:bodyPr/>
          <a:lstStyle/>
          <a:p>
            <a:pPr>
              <a:defRPr/>
            </a:pPr>
            <a:fld id="{EC602E4F-3B58-4928-9C49-10C64EE68D88}" type="slidenum">
              <a:rPr lang="en-US" altLang="ja-JP" smtClean="0"/>
              <a:pPr>
                <a:defRPr/>
              </a:pPr>
              <a:t>3</a:t>
            </a:fld>
            <a:endParaRPr lang="en-US" altLang="ja-JP"/>
          </a:p>
        </p:txBody>
      </p:sp>
      <p:sp>
        <p:nvSpPr>
          <p:cNvPr id="7" name="フッター プレースホルダー 6">
            <a:extLst>
              <a:ext uri="{FF2B5EF4-FFF2-40B4-BE49-F238E27FC236}">
                <a16:creationId xmlns:a16="http://schemas.microsoft.com/office/drawing/2014/main" xmlns="" id="{5637E482-8064-4C77-B6EC-FEBC95942F75}"/>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9355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38336" y="188640"/>
            <a:ext cx="8867328" cy="1143000"/>
          </a:xfrm>
        </p:spPr>
        <p:txBody>
          <a:bodyPr/>
          <a:lstStyle/>
          <a:p>
            <a:r>
              <a:rPr kumimoji="1" lang="ja-JP" altLang="en-US" sz="4000" dirty="0"/>
              <a:t>なぜ多職種協働に困難さを感じるのか？</a:t>
            </a:r>
          </a:p>
        </p:txBody>
      </p:sp>
      <p:sp>
        <p:nvSpPr>
          <p:cNvPr id="4" name="コンテンツ プレースホルダー 3"/>
          <p:cNvSpPr>
            <a:spLocks noGrp="1"/>
          </p:cNvSpPr>
          <p:nvPr>
            <p:ph idx="1"/>
          </p:nvPr>
        </p:nvSpPr>
        <p:spPr>
          <a:xfrm>
            <a:off x="457200" y="1428898"/>
            <a:ext cx="8229600" cy="4525963"/>
          </a:xfrm>
        </p:spPr>
        <p:txBody>
          <a:bodyPr/>
          <a:lstStyle/>
          <a:p>
            <a:r>
              <a:rPr lang="ja-JP" altLang="en-US" sz="2800" dirty="0"/>
              <a:t>相手のことを知らない？</a:t>
            </a:r>
            <a:endParaRPr lang="en-US" altLang="ja-JP" sz="2800" dirty="0"/>
          </a:p>
          <a:p>
            <a:pPr marL="0" indent="0">
              <a:buNone/>
            </a:pPr>
            <a:r>
              <a:rPr kumimoji="1" lang="ja-JP" altLang="en-US" sz="2800" dirty="0"/>
              <a:t>　　　　　　　　　　知ろうとしていない？</a:t>
            </a:r>
            <a:endParaRPr kumimoji="1" lang="en-US" altLang="ja-JP" sz="2800" dirty="0"/>
          </a:p>
          <a:p>
            <a:r>
              <a:rPr kumimoji="1" lang="ja-JP" altLang="en-US" sz="2800" dirty="0"/>
              <a:t>相談支援専門員自身が</a:t>
            </a:r>
            <a:endParaRPr kumimoji="1" lang="en-US" altLang="ja-JP" sz="2800" dirty="0"/>
          </a:p>
          <a:p>
            <a:pPr marL="0" indent="0">
              <a:buNone/>
            </a:pPr>
            <a:r>
              <a:rPr lang="ja-JP" altLang="en-US" sz="2800" dirty="0"/>
              <a:t>　　　自分のことを解かっていない？</a:t>
            </a:r>
            <a:endParaRPr lang="en-US" altLang="ja-JP" sz="2800" dirty="0"/>
          </a:p>
          <a:p>
            <a:pPr marL="0" indent="0">
              <a:buNone/>
            </a:pPr>
            <a:r>
              <a:rPr kumimoji="1" lang="ja-JP" altLang="en-US" sz="2800" dirty="0"/>
              <a:t>　　　　　伝えられていない？　</a:t>
            </a:r>
            <a:r>
              <a:rPr kumimoji="1" lang="en-US" altLang="ja-JP" sz="2800" dirty="0"/>
              <a:t>PR</a:t>
            </a:r>
            <a:r>
              <a:rPr kumimoji="1" lang="ja-JP" altLang="en-US" sz="2800" dirty="0"/>
              <a:t>できていない？</a:t>
            </a:r>
            <a:endParaRPr kumimoji="1" lang="en-US" altLang="ja-JP" sz="2800" dirty="0"/>
          </a:p>
          <a:p>
            <a:pPr marL="0" indent="0">
              <a:buNone/>
            </a:pPr>
            <a:r>
              <a:rPr lang="ja-JP" altLang="en-US" sz="2800" dirty="0"/>
              <a:t>　　　　　（仕事の内容もできることも得意分野も・・・）</a:t>
            </a:r>
            <a:endParaRPr kumimoji="1" lang="en-US" altLang="ja-JP" sz="2800" dirty="0"/>
          </a:p>
          <a:p>
            <a:pPr marL="0" indent="0">
              <a:buNone/>
            </a:pPr>
            <a:r>
              <a:rPr lang="ja-JP" altLang="en-US" sz="2800" dirty="0"/>
              <a:t>　　　　　　　　　　　</a:t>
            </a:r>
            <a:endParaRPr kumimoji="1" lang="ja-JP" altLang="en-US" sz="2800" dirty="0"/>
          </a:p>
        </p:txBody>
      </p:sp>
      <p:sp>
        <p:nvSpPr>
          <p:cNvPr id="5" name="テキスト ボックス 4"/>
          <p:cNvSpPr txBox="1"/>
          <p:nvPr/>
        </p:nvSpPr>
        <p:spPr>
          <a:xfrm>
            <a:off x="1259632" y="5044896"/>
            <a:ext cx="5649303" cy="1200329"/>
          </a:xfrm>
          <a:prstGeom prst="rect">
            <a:avLst/>
          </a:prstGeom>
          <a:noFill/>
          <a:ln w="34925">
            <a:solidFill>
              <a:srgbClr val="FF0000"/>
            </a:solidFill>
          </a:ln>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意外と知られていない・・・</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相談支援専門員という名称や仕事内容</a:t>
            </a:r>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（どこにいるの？　何をしてくれる人？</a:t>
            </a:r>
            <a:r>
              <a:rPr lang="ja-JP" altLang="en-US" sz="2400" dirty="0">
                <a:latin typeface="ＭＳ Ｐゴシック" panose="020B0600070205080204" pitchFamily="50" charset="-128"/>
                <a:ea typeface="ＭＳ Ｐゴシック" panose="020B0600070205080204" pitchFamily="50" charset="-128"/>
              </a:rPr>
              <a:t>）</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7049786" y="4675564"/>
            <a:ext cx="1242648"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ここ</a:t>
            </a:r>
            <a:r>
              <a:rPr kumimoji="1" lang="ja-JP" altLang="en-US" dirty="0">
                <a:latin typeface="ＭＳ Ｐゴシック" panose="020B0600070205080204" pitchFamily="50" charset="-128"/>
                <a:ea typeface="ＭＳ Ｐゴシック" panose="020B0600070205080204" pitchFamily="50" charset="-128"/>
              </a:rPr>
              <a:t>が課題</a:t>
            </a:r>
          </a:p>
        </p:txBody>
      </p:sp>
      <p:sp>
        <p:nvSpPr>
          <p:cNvPr id="7" name="フローチャート: 順次アクセス記憶 6"/>
          <p:cNvSpPr/>
          <p:nvPr/>
        </p:nvSpPr>
        <p:spPr>
          <a:xfrm flipH="1">
            <a:off x="7010951" y="4572198"/>
            <a:ext cx="1400831" cy="576064"/>
          </a:xfrm>
          <a:prstGeom prst="flowChartMagneticTap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xmlns="" id="{89D2084C-62DE-4299-BB18-6A955DEAE194}"/>
              </a:ext>
            </a:extLst>
          </p:cNvPr>
          <p:cNvSpPr>
            <a:spLocks noGrp="1"/>
          </p:cNvSpPr>
          <p:nvPr>
            <p:ph type="sldNum" sz="quarter" idx="12"/>
          </p:nvPr>
        </p:nvSpPr>
        <p:spPr/>
        <p:txBody>
          <a:bodyPr/>
          <a:lstStyle/>
          <a:p>
            <a:pPr>
              <a:defRPr/>
            </a:pPr>
            <a:fld id="{804D6B79-3AEB-42FE-A736-A41F7AEA0445}" type="slidenum">
              <a:rPr lang="en-US" altLang="ja-JP" smtClean="0"/>
              <a:pPr>
                <a:defRPr/>
              </a:pPr>
              <a:t>30</a:t>
            </a:fld>
            <a:endParaRPr lang="en-US" altLang="ja-JP"/>
          </a:p>
        </p:txBody>
      </p:sp>
      <p:sp>
        <p:nvSpPr>
          <p:cNvPr id="10" name="フッター プレースホルダー 9">
            <a:extLst>
              <a:ext uri="{FF2B5EF4-FFF2-40B4-BE49-F238E27FC236}">
                <a16:creationId xmlns:a16="http://schemas.microsoft.com/office/drawing/2014/main" xmlns="" id="{94C8F64F-0416-4F7A-9292-FA12C70862A0}"/>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18125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なぜ多職種協働に困難さを感じるのか？</a:t>
            </a:r>
            <a:endParaRPr kumimoji="1" lang="ja-JP" altLang="en-US" sz="3600" dirty="0"/>
          </a:p>
        </p:txBody>
      </p:sp>
      <p:sp>
        <p:nvSpPr>
          <p:cNvPr id="3" name="コンテンツ プレースホルダー 2"/>
          <p:cNvSpPr>
            <a:spLocks noGrp="1"/>
          </p:cNvSpPr>
          <p:nvPr>
            <p:ph idx="1"/>
          </p:nvPr>
        </p:nvSpPr>
        <p:spPr>
          <a:xfrm>
            <a:off x="318356" y="1597999"/>
            <a:ext cx="8507288" cy="4525963"/>
          </a:xfrm>
        </p:spPr>
        <p:txBody>
          <a:bodyPr/>
          <a:lstStyle/>
          <a:p>
            <a:r>
              <a:rPr kumimoji="1" lang="ja-JP" altLang="en-US" dirty="0"/>
              <a:t>職種による違い</a:t>
            </a:r>
            <a:endParaRPr kumimoji="1" lang="en-US" altLang="ja-JP" dirty="0"/>
          </a:p>
          <a:p>
            <a:pPr marL="0" indent="0">
              <a:buNone/>
            </a:pPr>
            <a:r>
              <a:rPr lang="ja-JP" altLang="en-US" dirty="0"/>
              <a:t>　　　歴史・文化・教育背景・アイデンティティ</a:t>
            </a:r>
            <a:endParaRPr lang="en-US" altLang="ja-JP" dirty="0"/>
          </a:p>
          <a:p>
            <a:pPr marL="0" indent="0">
              <a:buNone/>
            </a:pPr>
            <a:r>
              <a:rPr lang="ja-JP" altLang="en-US" dirty="0"/>
              <a:t>　　　大切にしている倫理・価値観など・・・</a:t>
            </a:r>
            <a:endParaRPr lang="en-US" altLang="ja-JP" dirty="0"/>
          </a:p>
          <a:p>
            <a:pPr marL="0" indent="0">
              <a:buNone/>
            </a:pPr>
            <a:r>
              <a:rPr lang="ja-JP" altLang="en-US" dirty="0"/>
              <a:t>　　　</a:t>
            </a:r>
            <a:r>
              <a:rPr lang="ja-JP" altLang="en-US" u="sng" dirty="0"/>
              <a:t>言語の違いや表現の違い</a:t>
            </a:r>
            <a:r>
              <a:rPr lang="ja-JP" altLang="en-US" dirty="0"/>
              <a:t>もある・・・</a:t>
            </a:r>
            <a:endParaRPr lang="en-US" altLang="ja-JP" dirty="0"/>
          </a:p>
          <a:p>
            <a:r>
              <a:rPr kumimoji="1" lang="ja-JP" altLang="en-US" dirty="0"/>
              <a:t>法人による違い</a:t>
            </a:r>
            <a:endParaRPr kumimoji="1" lang="en-US" altLang="ja-JP" dirty="0"/>
          </a:p>
          <a:p>
            <a:pPr marL="0" indent="0">
              <a:buNone/>
            </a:pPr>
            <a:r>
              <a:rPr lang="ja-JP" altLang="en-US" dirty="0"/>
              <a:t>　　　理念・目的・目標・実践・大切にすること</a:t>
            </a:r>
            <a:endParaRPr lang="en-US" altLang="ja-JP" dirty="0"/>
          </a:p>
          <a:p>
            <a:pPr marL="0" indent="0">
              <a:buNone/>
            </a:pPr>
            <a:r>
              <a:rPr lang="ja-JP" altLang="en-US" dirty="0"/>
              <a:t>　　　　　　　　　　　　　　人材育成ビジョンなど・・・</a:t>
            </a:r>
            <a:endParaRPr kumimoji="1" lang="ja-JP" altLang="en-US" dirty="0"/>
          </a:p>
        </p:txBody>
      </p:sp>
      <p:sp>
        <p:nvSpPr>
          <p:cNvPr id="5" name="テキスト ボックス 4"/>
          <p:cNvSpPr txBox="1"/>
          <p:nvPr/>
        </p:nvSpPr>
        <p:spPr>
          <a:xfrm>
            <a:off x="1464148" y="5749771"/>
            <a:ext cx="6155852" cy="523220"/>
          </a:xfrm>
          <a:prstGeom prst="rect">
            <a:avLst/>
          </a:prstGeom>
          <a:noFill/>
          <a:ln w="41275">
            <a:solidFill>
              <a:srgbClr val="FF0000"/>
            </a:solidFill>
          </a:ln>
        </p:spPr>
        <p:txBody>
          <a:bodyPr wrap="none" rtlCol="0">
            <a:spAutoFit/>
          </a:bodyPr>
          <a:lstStyle/>
          <a:p>
            <a:r>
              <a:rPr kumimoji="1" lang="ja-JP" altLang="en-US" sz="2800" dirty="0">
                <a:latin typeface="ＭＳ Ｐゴシック" panose="020B0600070205080204" pitchFamily="50" charset="-128"/>
                <a:ea typeface="ＭＳ Ｐゴシック" panose="020B0600070205080204" pitchFamily="50" charset="-128"/>
              </a:rPr>
              <a:t>それぞれの分野に独特の世界観がある</a:t>
            </a:r>
          </a:p>
        </p:txBody>
      </p:sp>
      <p:sp>
        <p:nvSpPr>
          <p:cNvPr id="6" name="テキスト ボックス 5"/>
          <p:cNvSpPr txBox="1"/>
          <p:nvPr/>
        </p:nvSpPr>
        <p:spPr>
          <a:xfrm>
            <a:off x="4139952" y="1318715"/>
            <a:ext cx="4247828" cy="646331"/>
          </a:xfrm>
          <a:prstGeom prst="rect">
            <a:avLst/>
          </a:prstGeom>
          <a:noFill/>
        </p:spPr>
        <p:txBody>
          <a:bodyPr wrap="square" rtlCol="0">
            <a:spAutoFit/>
          </a:bodyPr>
          <a:lstStyle/>
          <a:p>
            <a:r>
              <a:rPr kumimoji="1" lang="ja-JP" altLang="en-US" dirty="0">
                <a:latin typeface="+mj-ea"/>
                <a:ea typeface="+mj-ea"/>
              </a:rPr>
              <a:t>相談支援専門員自体も基礎資格としては</a:t>
            </a:r>
            <a:endParaRPr kumimoji="1" lang="en-US" altLang="ja-JP" dirty="0">
              <a:latin typeface="+mj-ea"/>
              <a:ea typeface="+mj-ea"/>
            </a:endParaRPr>
          </a:p>
          <a:p>
            <a:r>
              <a:rPr lang="ja-JP" altLang="en-US" dirty="0">
                <a:latin typeface="+mj-ea"/>
                <a:ea typeface="+mj-ea"/>
              </a:rPr>
              <a:t>　　　</a:t>
            </a:r>
            <a:r>
              <a:rPr kumimoji="1" lang="ja-JP" altLang="en-US" dirty="0">
                <a:latin typeface="+mj-ea"/>
                <a:ea typeface="+mj-ea"/>
              </a:rPr>
              <a:t>　　　　　多様な文化をもっている・・・</a:t>
            </a:r>
          </a:p>
        </p:txBody>
      </p:sp>
      <p:sp>
        <p:nvSpPr>
          <p:cNvPr id="7" name="角丸四角形吹き出し 6"/>
          <p:cNvSpPr/>
          <p:nvPr/>
        </p:nvSpPr>
        <p:spPr>
          <a:xfrm>
            <a:off x="3995936" y="1306818"/>
            <a:ext cx="4248472" cy="670125"/>
          </a:xfrm>
          <a:prstGeom prst="wedgeRoundRectCallout">
            <a:avLst>
              <a:gd name="adj1" fmla="val -63421"/>
              <a:gd name="adj2" fmla="val 72661"/>
              <a:gd name="adj3" fmla="val 16667"/>
            </a:avLst>
          </a:prstGeom>
          <a:no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779912" y="4005064"/>
            <a:ext cx="5221301" cy="369332"/>
          </a:xfrm>
          <a:prstGeom prst="rect">
            <a:avLst/>
          </a:prstGeom>
          <a:noFill/>
        </p:spPr>
        <p:txBody>
          <a:bodyPr wrap="none" rtlCol="0">
            <a:spAutoFit/>
          </a:bodyPr>
          <a:lstStyle/>
          <a:p>
            <a:r>
              <a:rPr kumimoji="1" lang="ja-JP" altLang="en-US" dirty="0">
                <a:solidFill>
                  <a:srgbClr val="FF0000"/>
                </a:solidFill>
              </a:rPr>
              <a:t>同じ言葉を使っていても意味合いが違う場合も多い</a:t>
            </a:r>
          </a:p>
        </p:txBody>
      </p:sp>
      <p:sp>
        <p:nvSpPr>
          <p:cNvPr id="10" name="角丸四角形吹き出し 9"/>
          <p:cNvSpPr/>
          <p:nvPr/>
        </p:nvSpPr>
        <p:spPr>
          <a:xfrm>
            <a:off x="3707904" y="3933056"/>
            <a:ext cx="5184576" cy="504056"/>
          </a:xfrm>
          <a:prstGeom prst="wedgeRoundRectCallout">
            <a:avLst>
              <a:gd name="adj1" fmla="val -60377"/>
              <a:gd name="adj2" fmla="val -57803"/>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a:extLst>
              <a:ext uri="{FF2B5EF4-FFF2-40B4-BE49-F238E27FC236}">
                <a16:creationId xmlns:a16="http://schemas.microsoft.com/office/drawing/2014/main" xmlns="" id="{E76209F0-4A26-4D58-9D3C-5139DEB7A2E7}"/>
              </a:ext>
            </a:extLst>
          </p:cNvPr>
          <p:cNvSpPr>
            <a:spLocks noGrp="1"/>
          </p:cNvSpPr>
          <p:nvPr>
            <p:ph type="sldNum" sz="quarter" idx="12"/>
          </p:nvPr>
        </p:nvSpPr>
        <p:spPr/>
        <p:txBody>
          <a:bodyPr/>
          <a:lstStyle/>
          <a:p>
            <a:pPr>
              <a:defRPr/>
            </a:pPr>
            <a:fld id="{804D6B79-3AEB-42FE-A736-A41F7AEA0445}" type="slidenum">
              <a:rPr lang="en-US" altLang="ja-JP" smtClean="0"/>
              <a:pPr>
                <a:defRPr/>
              </a:pPr>
              <a:t>31</a:t>
            </a:fld>
            <a:endParaRPr lang="en-US" altLang="ja-JP"/>
          </a:p>
        </p:txBody>
      </p:sp>
      <p:sp>
        <p:nvSpPr>
          <p:cNvPr id="12" name="フッター プレースホルダー 11">
            <a:extLst>
              <a:ext uri="{FF2B5EF4-FFF2-40B4-BE49-F238E27FC236}">
                <a16:creationId xmlns:a16="http://schemas.microsoft.com/office/drawing/2014/main" xmlns="" id="{1AFA373E-C05A-44B2-9DDF-616C0F85401B}"/>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947542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11560" y="908720"/>
            <a:ext cx="8106706" cy="4401205"/>
          </a:xfrm>
          <a:prstGeom prst="rect">
            <a:avLst/>
          </a:prstGeom>
          <a:noFill/>
        </p:spPr>
        <p:txBody>
          <a:bodyPr wrap="none" rtlCol="0">
            <a:spAutoFit/>
          </a:bodyPr>
          <a:lstStyle/>
          <a:p>
            <a:r>
              <a:rPr kumimoji="1" lang="ja-JP" altLang="en-US" sz="2800" dirty="0">
                <a:latin typeface="+mj-ea"/>
                <a:ea typeface="+mj-ea"/>
              </a:rPr>
              <a:t>演習　</a:t>
            </a:r>
            <a:endParaRPr kumimoji="1" lang="en-US" altLang="ja-JP" sz="2800" dirty="0">
              <a:latin typeface="+mj-ea"/>
              <a:ea typeface="+mj-ea"/>
            </a:endParaRPr>
          </a:p>
          <a:p>
            <a:endParaRPr lang="en-US" altLang="ja-JP" sz="2800" dirty="0">
              <a:latin typeface="+mj-ea"/>
              <a:ea typeface="+mj-ea"/>
            </a:endParaRPr>
          </a:p>
          <a:p>
            <a:r>
              <a:rPr kumimoji="1" lang="ja-JP" altLang="en-US" sz="2800" dirty="0">
                <a:latin typeface="+mj-ea"/>
                <a:ea typeface="+mj-ea"/>
              </a:rPr>
              <a:t>　　１．連携実践事例報告</a:t>
            </a:r>
            <a:endParaRPr kumimoji="1" lang="en-US" altLang="ja-JP" sz="2800" dirty="0">
              <a:latin typeface="+mj-ea"/>
              <a:ea typeface="+mj-ea"/>
            </a:endParaRPr>
          </a:p>
          <a:p>
            <a:endParaRPr kumimoji="1" lang="en-US" altLang="ja-JP" sz="2800" dirty="0">
              <a:latin typeface="+mj-ea"/>
              <a:ea typeface="+mj-ea"/>
            </a:endParaRPr>
          </a:p>
          <a:p>
            <a:r>
              <a:rPr lang="ja-JP" altLang="en-US" sz="2800" dirty="0">
                <a:latin typeface="+mj-ea"/>
                <a:ea typeface="+mj-ea"/>
              </a:rPr>
              <a:t>　　２．セッション</a:t>
            </a:r>
            <a:r>
              <a:rPr lang="en-US" altLang="ja-JP" sz="2800" dirty="0">
                <a:latin typeface="+mj-ea"/>
                <a:ea typeface="+mj-ea"/>
              </a:rPr>
              <a:t>1</a:t>
            </a:r>
          </a:p>
          <a:p>
            <a:r>
              <a:rPr lang="ja-JP" altLang="en-US" sz="2800" dirty="0">
                <a:latin typeface="+mj-ea"/>
                <a:ea typeface="+mj-ea"/>
              </a:rPr>
              <a:t>　　　　　　介護との連携について考えよう</a:t>
            </a:r>
            <a:endParaRPr lang="en-US" altLang="ja-JP" sz="2800" dirty="0">
              <a:latin typeface="+mj-ea"/>
              <a:ea typeface="+mj-ea"/>
            </a:endParaRPr>
          </a:p>
          <a:p>
            <a:endParaRPr lang="en-US" altLang="ja-JP" sz="2800" dirty="0">
              <a:latin typeface="+mj-ea"/>
              <a:ea typeface="+mj-ea"/>
            </a:endParaRPr>
          </a:p>
          <a:p>
            <a:r>
              <a:rPr kumimoji="1" lang="ja-JP" altLang="en-US" sz="2800" dirty="0">
                <a:latin typeface="+mj-ea"/>
                <a:ea typeface="+mj-ea"/>
              </a:rPr>
              <a:t>　　３．セッション</a:t>
            </a:r>
            <a:r>
              <a:rPr kumimoji="1" lang="en-US" altLang="ja-JP" sz="2800" dirty="0">
                <a:latin typeface="+mj-ea"/>
                <a:ea typeface="+mj-ea"/>
              </a:rPr>
              <a:t>2</a:t>
            </a:r>
          </a:p>
          <a:p>
            <a:r>
              <a:rPr lang="ja-JP" altLang="en-US" sz="2800" dirty="0">
                <a:latin typeface="+mj-ea"/>
                <a:ea typeface="+mj-ea"/>
              </a:rPr>
              <a:t>　　　　　　医療・教育・雇用・司法等との連携の中から</a:t>
            </a:r>
            <a:endParaRPr lang="en-US" altLang="ja-JP" sz="2800" dirty="0">
              <a:latin typeface="+mj-ea"/>
              <a:ea typeface="+mj-ea"/>
            </a:endParaRPr>
          </a:p>
          <a:p>
            <a:r>
              <a:rPr lang="ja-JP" altLang="en-US" sz="2800" dirty="0">
                <a:latin typeface="+mj-ea"/>
                <a:ea typeface="+mj-ea"/>
              </a:rPr>
              <a:t>　　　　　　ひとつ選んで考えよう</a:t>
            </a:r>
            <a:endParaRPr kumimoji="1" lang="ja-JP" altLang="en-US" sz="2800" dirty="0">
              <a:latin typeface="+mj-ea"/>
              <a:ea typeface="+mj-ea"/>
            </a:endParaRPr>
          </a:p>
        </p:txBody>
      </p:sp>
      <p:sp>
        <p:nvSpPr>
          <p:cNvPr id="2" name="スライド番号プレースホルダー 1">
            <a:extLst>
              <a:ext uri="{FF2B5EF4-FFF2-40B4-BE49-F238E27FC236}">
                <a16:creationId xmlns:a16="http://schemas.microsoft.com/office/drawing/2014/main" xmlns="" id="{24909875-3D3A-4147-947C-72EC95AB609E}"/>
              </a:ext>
            </a:extLst>
          </p:cNvPr>
          <p:cNvSpPr>
            <a:spLocks noGrp="1"/>
          </p:cNvSpPr>
          <p:nvPr>
            <p:ph type="sldNum" sz="quarter" idx="12"/>
          </p:nvPr>
        </p:nvSpPr>
        <p:spPr/>
        <p:txBody>
          <a:bodyPr/>
          <a:lstStyle/>
          <a:p>
            <a:pPr>
              <a:defRPr/>
            </a:pPr>
            <a:fld id="{431CAECD-5926-4741-A906-A08E04809A27}" type="slidenum">
              <a:rPr lang="en-US" altLang="ja-JP" smtClean="0"/>
              <a:pPr>
                <a:defRPr/>
              </a:pPr>
              <a:t>32</a:t>
            </a:fld>
            <a:endParaRPr lang="en-US" altLang="ja-JP"/>
          </a:p>
        </p:txBody>
      </p:sp>
      <p:sp>
        <p:nvSpPr>
          <p:cNvPr id="3" name="フッター プレースホルダー 2">
            <a:extLst>
              <a:ext uri="{FF2B5EF4-FFF2-40B4-BE49-F238E27FC236}">
                <a16:creationId xmlns:a16="http://schemas.microsoft.com/office/drawing/2014/main" xmlns="" id="{089BA99A-81DE-4ABB-A3E4-3DDCAD8F1975}"/>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188747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010050"/>
            <a:ext cx="8473647" cy="857250"/>
          </a:xfrm>
        </p:spPr>
        <p:txBody>
          <a:bodyPr>
            <a:noAutofit/>
          </a:bodyPr>
          <a:lstStyle/>
          <a:p>
            <a:r>
              <a:rPr lang="ja-JP" altLang="en-US" sz="2700" dirty="0">
                <a:latin typeface="HGP創英角ﾎﾟｯﾌﾟ体" panose="040B0A00000000000000" pitchFamily="50" charset="-128"/>
                <a:ea typeface="HGP創英角ﾎﾟｯﾌﾟ体" panose="040B0A00000000000000" pitchFamily="50" charset="-128"/>
              </a:rPr>
              <a:t>　</a:t>
            </a:r>
            <a:r>
              <a:rPr lang="ja-JP" altLang="en-US" sz="2700" dirty="0">
                <a:latin typeface="+mj-ea"/>
              </a:rPr>
              <a:t>男性　統合失調症 　人とのつながりが難しく少しづつ</a:t>
            </a:r>
            <a:r>
              <a:rPr lang="en-US" altLang="ja-JP" sz="2700" dirty="0">
                <a:latin typeface="+mj-ea"/>
              </a:rPr>
              <a:t/>
            </a:r>
            <a:br>
              <a:rPr lang="en-US" altLang="ja-JP" sz="2700" dirty="0">
                <a:latin typeface="+mj-ea"/>
              </a:rPr>
            </a:br>
            <a:r>
              <a:rPr lang="ja-JP" altLang="en-US" sz="2700" dirty="0">
                <a:latin typeface="+mj-ea"/>
              </a:rPr>
              <a:t>　　移行準備を始めた事例　　要介護１・障害支援区分４</a:t>
            </a:r>
          </a:p>
        </p:txBody>
      </p:sp>
      <p:sp>
        <p:nvSpPr>
          <p:cNvPr id="3" name="コンテンツ プレースホルダー 2"/>
          <p:cNvSpPr>
            <a:spLocks noGrp="1"/>
          </p:cNvSpPr>
          <p:nvPr>
            <p:ph idx="1"/>
          </p:nvPr>
        </p:nvSpPr>
        <p:spPr>
          <a:xfrm>
            <a:off x="323528" y="2010450"/>
            <a:ext cx="8820472" cy="3696588"/>
          </a:xfrm>
        </p:spPr>
        <p:txBody>
          <a:bodyPr>
            <a:normAutofit fontScale="77500" lnSpcReduction="20000"/>
          </a:bodyPr>
          <a:lstStyle/>
          <a:p>
            <a:pPr marL="0" indent="0">
              <a:buNone/>
            </a:pPr>
            <a:r>
              <a:rPr lang="ja-JP" altLang="en-US" sz="2800" b="1" dirty="0">
                <a:latin typeface="+mn-ea"/>
              </a:rPr>
              <a:t>統合失調症で通院治療中　身寄りは誰もおらず天涯孤独　単身生活</a:t>
            </a:r>
            <a:endParaRPr lang="en-US" altLang="ja-JP" sz="1600" b="1" dirty="0">
              <a:latin typeface="+mn-ea"/>
            </a:endParaRPr>
          </a:p>
          <a:p>
            <a:pPr marL="0" indent="0">
              <a:buNone/>
            </a:pPr>
            <a:r>
              <a:rPr lang="ja-JP" altLang="en-US" sz="1800" b="1" dirty="0">
                <a:latin typeface="+mn-ea"/>
              </a:rPr>
              <a:t>　　　⇒一番信頼していたのが相談支援専門員</a:t>
            </a:r>
            <a:endParaRPr lang="en-US" altLang="ja-JP" sz="1800" b="1" dirty="0">
              <a:latin typeface="+mn-ea"/>
            </a:endParaRPr>
          </a:p>
          <a:p>
            <a:pPr marL="0" indent="0">
              <a:buNone/>
            </a:pPr>
            <a:r>
              <a:rPr lang="ja-JP" altLang="en-US" sz="1800" b="1" dirty="0">
                <a:latin typeface="+mn-ea"/>
              </a:rPr>
              <a:t>　　　⇒</a:t>
            </a:r>
            <a:r>
              <a:rPr lang="en-US" altLang="ja-JP" sz="1800" b="1" dirty="0">
                <a:latin typeface="+mn-ea"/>
              </a:rPr>
              <a:t>60</a:t>
            </a:r>
            <a:r>
              <a:rPr lang="ja-JP" altLang="en-US" sz="1800" b="1" dirty="0">
                <a:latin typeface="+mn-ea"/>
              </a:rPr>
              <a:t>歳頃から移行に向けて、相談支援で検討</a:t>
            </a:r>
            <a:r>
              <a:rPr lang="en-US" altLang="ja-JP" sz="1800" b="1" dirty="0">
                <a:latin typeface="+mn-ea"/>
              </a:rPr>
              <a:t>(</a:t>
            </a:r>
            <a:r>
              <a:rPr lang="ja-JP" altLang="en-US" sz="1800" b="1" dirty="0">
                <a:latin typeface="+mn-ea"/>
              </a:rPr>
              <a:t>信頼できる人を増やすために）</a:t>
            </a:r>
            <a:endParaRPr lang="en-US" altLang="ja-JP" sz="1800" b="1" dirty="0">
              <a:latin typeface="+mn-ea"/>
            </a:endParaRPr>
          </a:p>
          <a:p>
            <a:pPr marL="0" indent="0">
              <a:buNone/>
            </a:pPr>
            <a:r>
              <a:rPr lang="ja-JP" altLang="en-US" sz="1800" b="1" dirty="0">
                <a:latin typeface="+mn-ea"/>
              </a:rPr>
              <a:t>　　　⇒相談支援専門員の複数体制（指定特定相談支援事業所と基幹相談支援センターの相談支援専門員）</a:t>
            </a:r>
            <a:endParaRPr lang="en-US" altLang="ja-JP" sz="1800" b="1" dirty="0">
              <a:latin typeface="+mn-ea"/>
            </a:endParaRPr>
          </a:p>
          <a:p>
            <a:pPr marL="0" indent="0">
              <a:buNone/>
            </a:pPr>
            <a:r>
              <a:rPr lang="ja-JP" altLang="en-US" sz="1800" b="1" dirty="0">
                <a:latin typeface="+mn-ea"/>
              </a:rPr>
              <a:t>　　　⇒劣悪な環境での生活改善に向けて何度もヘルパー導入を提案するが拒否</a:t>
            </a:r>
            <a:endParaRPr lang="en-US" altLang="ja-JP" sz="1800" b="1" dirty="0">
              <a:latin typeface="+mn-ea"/>
            </a:endParaRPr>
          </a:p>
          <a:p>
            <a:pPr marL="0" indent="0">
              <a:buNone/>
            </a:pPr>
            <a:r>
              <a:rPr lang="ja-JP" altLang="en-US" sz="1800" b="1" dirty="0">
                <a:latin typeface="+mn-ea"/>
              </a:rPr>
              <a:t>　　　⇒身体的な訴えの増加に伴い訪問看護の導入</a:t>
            </a:r>
            <a:endParaRPr lang="en-US" altLang="ja-JP" sz="1800" b="1" dirty="0">
              <a:latin typeface="+mn-ea"/>
            </a:endParaRPr>
          </a:p>
          <a:p>
            <a:pPr marL="0" indent="0">
              <a:buNone/>
            </a:pPr>
            <a:r>
              <a:rPr lang="ja-JP" altLang="en-US" sz="1800" b="1" dirty="0">
                <a:latin typeface="+mn-ea"/>
              </a:rPr>
              <a:t>　　　⇒訪問看護師と一緒に掃除等を実施（ヘルパー導入に向けてのイメージづくり）</a:t>
            </a:r>
            <a:endParaRPr lang="en-US" altLang="ja-JP" sz="1800" b="1" dirty="0">
              <a:latin typeface="+mn-ea"/>
            </a:endParaRPr>
          </a:p>
          <a:p>
            <a:pPr marL="0" indent="0">
              <a:buNone/>
            </a:pPr>
            <a:r>
              <a:rPr lang="ja-JP" altLang="en-US" sz="1800" b="1" dirty="0">
                <a:latin typeface="+mn-ea"/>
              </a:rPr>
              <a:t>　　　⇒ヘルパー導入（介護保険になっても利用できる事業所を選定）</a:t>
            </a:r>
            <a:endParaRPr lang="en-US" altLang="ja-JP" sz="1800" b="1" dirty="0">
              <a:latin typeface="+mn-ea"/>
            </a:endParaRPr>
          </a:p>
          <a:p>
            <a:pPr marL="0" indent="0">
              <a:buNone/>
            </a:pPr>
            <a:r>
              <a:rPr lang="ja-JP" altLang="en-US" sz="1800" b="1" dirty="0">
                <a:latin typeface="+mn-ea"/>
              </a:rPr>
              <a:t>　　　⇒</a:t>
            </a:r>
            <a:r>
              <a:rPr lang="en-US" altLang="ja-JP" sz="1800" b="1" dirty="0">
                <a:latin typeface="+mn-ea"/>
              </a:rPr>
              <a:t>64</a:t>
            </a:r>
            <a:r>
              <a:rPr lang="ja-JP" altLang="en-US" sz="1800" b="1" dirty="0">
                <a:latin typeface="+mn-ea"/>
              </a:rPr>
              <a:t>歳仮調査　⇒介護保険導入に向けての準備</a:t>
            </a:r>
            <a:endParaRPr lang="en-US" altLang="ja-JP" sz="1800" b="1" dirty="0">
              <a:latin typeface="+mn-ea"/>
            </a:endParaRPr>
          </a:p>
          <a:p>
            <a:pPr marL="0" indent="0">
              <a:buNone/>
            </a:pPr>
            <a:r>
              <a:rPr lang="ja-JP" altLang="en-US" sz="1800" b="1" dirty="0">
                <a:latin typeface="+mn-ea"/>
              </a:rPr>
              <a:t>　　　⇒介護保険でのサービス開始・福祉サービスとして地域定着支援を継続</a:t>
            </a:r>
            <a:endParaRPr lang="en-US" altLang="ja-JP" sz="1800" b="1" dirty="0">
              <a:latin typeface="+mn-ea"/>
            </a:endParaRPr>
          </a:p>
          <a:p>
            <a:pPr marL="0" indent="0">
              <a:buNone/>
            </a:pPr>
            <a:r>
              <a:rPr lang="ja-JP" altLang="en-US" sz="1800" b="1" dirty="0">
                <a:latin typeface="+mn-ea"/>
              </a:rPr>
              <a:t>　　　　　　　　　（介護支援専門員の選定は相談支援専門員のネットワークから）</a:t>
            </a:r>
            <a:endParaRPr lang="en-US" altLang="ja-JP" sz="1800" b="1" dirty="0">
              <a:latin typeface="+mn-ea"/>
            </a:endParaRPr>
          </a:p>
          <a:p>
            <a:pPr marL="0" indent="0">
              <a:buNone/>
            </a:pPr>
            <a:r>
              <a:rPr lang="ja-JP" altLang="en-US" sz="1800" b="1" dirty="0">
                <a:latin typeface="+mn-ea"/>
              </a:rPr>
              <a:t>　　　⇒個別支援会議ではケアマネのよいところを表現しながら、相談支援専門員の声掛けの仕方や関わり方を</a:t>
            </a:r>
            <a:endParaRPr lang="en-US" altLang="ja-JP" sz="1800" b="1" dirty="0">
              <a:latin typeface="+mn-ea"/>
            </a:endParaRPr>
          </a:p>
          <a:p>
            <a:pPr marL="0" indent="0">
              <a:buNone/>
            </a:pPr>
            <a:r>
              <a:rPr lang="ja-JP" altLang="en-US" sz="1800" b="1" dirty="0">
                <a:latin typeface="+mn-ea"/>
              </a:rPr>
              <a:t>　　　　見てもらう（認定調査も同行する）</a:t>
            </a:r>
            <a:endParaRPr lang="en-US" altLang="ja-JP" sz="1800" b="1" dirty="0">
              <a:latin typeface="+mn-ea"/>
            </a:endParaRPr>
          </a:p>
          <a:p>
            <a:pPr marL="0" indent="0">
              <a:buNone/>
            </a:pPr>
            <a:r>
              <a:rPr lang="ja-JP" altLang="en-US" sz="1800" b="1" dirty="0">
                <a:latin typeface="+mn-ea"/>
              </a:rPr>
              <a:t>　　　⇒定着支援でケアマネが関わるときには同行（約半年）</a:t>
            </a:r>
            <a:endParaRPr lang="en-US" altLang="ja-JP" sz="1800" b="1" dirty="0">
              <a:latin typeface="+mn-ea"/>
            </a:endParaRPr>
          </a:p>
        </p:txBody>
      </p:sp>
      <p:sp>
        <p:nvSpPr>
          <p:cNvPr id="4" name="正方形/長方形 3"/>
          <p:cNvSpPr/>
          <p:nvPr/>
        </p:nvSpPr>
        <p:spPr>
          <a:xfrm>
            <a:off x="1187624" y="246447"/>
            <a:ext cx="6649577" cy="584775"/>
          </a:xfrm>
          <a:prstGeom prst="rect">
            <a:avLst/>
          </a:prstGeom>
        </p:spPr>
        <p:txBody>
          <a:bodyPr wrap="none">
            <a:spAutoFit/>
          </a:bodyPr>
          <a:lstStyle/>
          <a:p>
            <a:r>
              <a:rPr lang="ja-JP" altLang="en-US" sz="3200" dirty="0">
                <a:latin typeface="+mj-ea"/>
                <a:ea typeface="+mj-ea"/>
              </a:rPr>
              <a:t>演習　　～ケアマネとの連携実践例～</a:t>
            </a:r>
          </a:p>
        </p:txBody>
      </p:sp>
      <p:sp>
        <p:nvSpPr>
          <p:cNvPr id="5" name="テキスト ボックス 4"/>
          <p:cNvSpPr txBox="1"/>
          <p:nvPr/>
        </p:nvSpPr>
        <p:spPr>
          <a:xfrm>
            <a:off x="3059832" y="5143294"/>
            <a:ext cx="5405647" cy="1569660"/>
          </a:xfrm>
          <a:prstGeom prst="rect">
            <a:avLst/>
          </a:prstGeom>
          <a:noFill/>
          <a:ln w="28575">
            <a:solidFill>
              <a:srgbClr val="FF0000"/>
            </a:solidFill>
          </a:ln>
        </p:spPr>
        <p:txBody>
          <a:bodyPr wrap="none" rtlCol="0">
            <a:spAutoFit/>
          </a:bodyPr>
          <a:lstStyle/>
          <a:p>
            <a:r>
              <a:rPr kumimoji="1" lang="ja-JP" altLang="en-US" sz="1600" dirty="0">
                <a:latin typeface="+mn-ea"/>
                <a:ea typeface="+mn-ea"/>
              </a:rPr>
              <a:t>ポイントは・・・</a:t>
            </a:r>
            <a:endParaRPr kumimoji="1" lang="en-US" altLang="ja-JP" sz="1600" dirty="0">
              <a:latin typeface="+mn-ea"/>
              <a:ea typeface="+mn-ea"/>
            </a:endParaRPr>
          </a:p>
          <a:p>
            <a:r>
              <a:rPr kumimoji="1" lang="ja-JP" altLang="en-US" sz="1600" dirty="0">
                <a:latin typeface="+mn-ea"/>
                <a:ea typeface="+mn-ea"/>
              </a:rPr>
              <a:t>　介護保険移行を視野に関わる人を少しづつ増やしていく</a:t>
            </a:r>
            <a:endParaRPr kumimoji="1" lang="en-US" altLang="ja-JP" sz="1600" dirty="0">
              <a:latin typeface="+mn-ea"/>
              <a:ea typeface="+mn-ea"/>
            </a:endParaRPr>
          </a:p>
          <a:p>
            <a:r>
              <a:rPr lang="ja-JP" altLang="en-US" sz="1600" dirty="0">
                <a:latin typeface="+mn-ea"/>
                <a:ea typeface="+mn-ea"/>
              </a:rPr>
              <a:t>　サービスについて具体的に理解できるように支援</a:t>
            </a:r>
            <a:endParaRPr lang="en-US" altLang="ja-JP" sz="1600" dirty="0">
              <a:latin typeface="+mn-ea"/>
              <a:ea typeface="+mn-ea"/>
            </a:endParaRPr>
          </a:p>
          <a:p>
            <a:r>
              <a:rPr kumimoji="1" lang="ja-JP" altLang="en-US" sz="1600" dirty="0">
                <a:latin typeface="+mn-ea"/>
                <a:ea typeface="+mn-ea"/>
              </a:rPr>
              <a:t>　本人にとってのなじみの人がいる事業所の設定</a:t>
            </a:r>
            <a:endParaRPr kumimoji="1" lang="en-US" altLang="ja-JP" sz="1600" dirty="0">
              <a:latin typeface="+mn-ea"/>
              <a:ea typeface="+mn-ea"/>
            </a:endParaRPr>
          </a:p>
          <a:p>
            <a:r>
              <a:rPr lang="ja-JP" altLang="en-US" sz="1600" dirty="0">
                <a:latin typeface="+mn-ea"/>
                <a:ea typeface="+mn-ea"/>
              </a:rPr>
              <a:t>　ケアマネと同行訪問し関わり方の実際を複数回見てもらう</a:t>
            </a:r>
            <a:endParaRPr lang="en-US" altLang="ja-JP" sz="1600" dirty="0">
              <a:latin typeface="+mn-ea"/>
              <a:ea typeface="+mn-ea"/>
            </a:endParaRPr>
          </a:p>
          <a:p>
            <a:r>
              <a:rPr kumimoji="1" lang="ja-JP" altLang="en-US" sz="1600" dirty="0">
                <a:latin typeface="+mn-ea"/>
                <a:ea typeface="+mn-ea"/>
              </a:rPr>
              <a:t>　専門的に支援ができる支援者をプラスし安心感を与える</a:t>
            </a:r>
          </a:p>
        </p:txBody>
      </p:sp>
      <p:sp>
        <p:nvSpPr>
          <p:cNvPr id="8" name="スライド番号プレースホルダー 7">
            <a:extLst>
              <a:ext uri="{FF2B5EF4-FFF2-40B4-BE49-F238E27FC236}">
                <a16:creationId xmlns:a16="http://schemas.microsoft.com/office/drawing/2014/main" xmlns="" id="{FEFAA6D0-6A64-4381-B352-1346032F8F46}"/>
              </a:ext>
            </a:extLst>
          </p:cNvPr>
          <p:cNvSpPr>
            <a:spLocks noGrp="1"/>
          </p:cNvSpPr>
          <p:nvPr>
            <p:ph type="sldNum" sz="quarter" idx="12"/>
          </p:nvPr>
        </p:nvSpPr>
        <p:spPr/>
        <p:txBody>
          <a:bodyPr/>
          <a:lstStyle/>
          <a:p>
            <a:pPr>
              <a:defRPr/>
            </a:pPr>
            <a:fld id="{804D6B79-3AEB-42FE-A736-A41F7AEA0445}" type="slidenum">
              <a:rPr lang="en-US" altLang="ja-JP" smtClean="0"/>
              <a:pPr>
                <a:defRPr/>
              </a:pPr>
              <a:t>33</a:t>
            </a:fld>
            <a:endParaRPr lang="en-US" altLang="ja-JP"/>
          </a:p>
        </p:txBody>
      </p:sp>
      <p:sp>
        <p:nvSpPr>
          <p:cNvPr id="9" name="フッター プレースホルダー 8">
            <a:extLst>
              <a:ext uri="{FF2B5EF4-FFF2-40B4-BE49-F238E27FC236}">
                <a16:creationId xmlns:a16="http://schemas.microsoft.com/office/drawing/2014/main" xmlns="" id="{B435C12F-7C6A-43E3-BFBD-1E368537271B}"/>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509680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229600" cy="706090"/>
          </a:xfrm>
        </p:spPr>
        <p:txBody>
          <a:bodyPr/>
          <a:lstStyle/>
          <a:p>
            <a:pPr algn="l"/>
            <a:r>
              <a:rPr kumimoji="1" lang="ja-JP" altLang="en-US" dirty="0"/>
              <a:t>演習</a:t>
            </a:r>
          </a:p>
        </p:txBody>
      </p:sp>
      <p:sp>
        <p:nvSpPr>
          <p:cNvPr id="3" name="コンテンツ プレースホルダー 2"/>
          <p:cNvSpPr>
            <a:spLocks noGrp="1"/>
          </p:cNvSpPr>
          <p:nvPr>
            <p:ph idx="1"/>
          </p:nvPr>
        </p:nvSpPr>
        <p:spPr>
          <a:xfrm>
            <a:off x="251520" y="822722"/>
            <a:ext cx="8712968" cy="4525963"/>
          </a:xfrm>
        </p:spPr>
        <p:txBody>
          <a:bodyPr/>
          <a:lstStyle/>
          <a:p>
            <a:pPr marL="0" indent="0">
              <a:buNone/>
            </a:pPr>
            <a:r>
              <a:rPr kumimoji="1" lang="ja-JP" altLang="en-US" dirty="0"/>
              <a:t> 　</a:t>
            </a:r>
            <a:r>
              <a:rPr kumimoji="1" lang="ja-JP" altLang="en-US" sz="2400" dirty="0"/>
              <a:t>各グループ（</a:t>
            </a:r>
            <a:r>
              <a:rPr kumimoji="1" lang="en-US" altLang="ja-JP" sz="2400" dirty="0"/>
              <a:t>6</a:t>
            </a:r>
            <a:r>
              <a:rPr kumimoji="1" lang="ja-JP" altLang="en-US" sz="2400" dirty="0"/>
              <a:t>人程度）で他職種と連携するにあたり、主任相談支援専門員としてすべきことを考えていただきます。</a:t>
            </a:r>
            <a:endParaRPr kumimoji="1" lang="en-US" altLang="ja-JP" sz="2400" dirty="0"/>
          </a:p>
          <a:p>
            <a:pPr marL="0" indent="0">
              <a:buNone/>
            </a:pPr>
            <a:endParaRPr kumimoji="1" lang="en-US" altLang="ja-JP" sz="2400" dirty="0"/>
          </a:p>
          <a:p>
            <a:pPr marL="0" indent="0">
              <a:buNone/>
            </a:pPr>
            <a:r>
              <a:rPr lang="en-US" altLang="ja-JP" sz="2400" dirty="0"/>
              <a:t>〔</a:t>
            </a:r>
            <a:r>
              <a:rPr lang="ja-JP" altLang="en-US" sz="2400" dirty="0"/>
              <a:t>セッション１</a:t>
            </a:r>
            <a:r>
              <a:rPr lang="en-US" altLang="ja-JP" sz="2400" dirty="0"/>
              <a:t>〕</a:t>
            </a:r>
            <a:endParaRPr kumimoji="1" lang="en-US" altLang="ja-JP" sz="2400" dirty="0"/>
          </a:p>
          <a:p>
            <a:r>
              <a:rPr lang="ja-JP" altLang="en-US" sz="2400" dirty="0"/>
              <a:t>介護との連携について・・・</a:t>
            </a:r>
            <a:endParaRPr lang="en-US" altLang="ja-JP" sz="2400" dirty="0"/>
          </a:p>
          <a:p>
            <a:pPr marL="0" indent="0">
              <a:buNone/>
            </a:pPr>
            <a:r>
              <a:rPr lang="ja-JP" altLang="en-US" sz="2400" dirty="0"/>
              <a:t>　　介護保険への移行時または世帯支援等においてケアマネと連</a:t>
            </a:r>
            <a:endParaRPr lang="en-US" altLang="ja-JP" sz="2400" dirty="0"/>
          </a:p>
          <a:p>
            <a:pPr marL="0" indent="0">
              <a:buNone/>
            </a:pPr>
            <a:r>
              <a:rPr lang="ja-JP" altLang="en-US" sz="2400" dirty="0"/>
              <a:t>　　</a:t>
            </a:r>
            <a:r>
              <a:rPr lang="ja-JP" altLang="en-US" sz="2400" dirty="0" err="1"/>
              <a:t>携する</a:t>
            </a:r>
            <a:r>
              <a:rPr lang="ja-JP" altLang="en-US" sz="2400" dirty="0"/>
              <a:t>場面を想定して考えてみましょう。</a:t>
            </a:r>
            <a:endParaRPr lang="en-US" altLang="ja-JP" sz="2400" dirty="0"/>
          </a:p>
          <a:p>
            <a:pPr marL="0" indent="0">
              <a:buNone/>
            </a:pPr>
            <a:r>
              <a:rPr lang="ja-JP" altLang="en-US" dirty="0"/>
              <a:t>　</a:t>
            </a:r>
            <a:r>
              <a:rPr lang="ja-JP" altLang="en-US" sz="2400" dirty="0">
                <a:latin typeface="+mj-ea"/>
              </a:rPr>
              <a:t>１．連携で困っている点・理想とする形をあげてみよう（</a:t>
            </a:r>
            <a:r>
              <a:rPr lang="en-US" altLang="ja-JP" sz="2400" dirty="0">
                <a:latin typeface="+mj-ea"/>
              </a:rPr>
              <a:t>15</a:t>
            </a:r>
            <a:r>
              <a:rPr lang="ja-JP" altLang="en-US" sz="2400" dirty="0">
                <a:latin typeface="+mj-ea"/>
              </a:rPr>
              <a:t>分）</a:t>
            </a:r>
            <a:endParaRPr lang="en-US" altLang="ja-JP" sz="2400" dirty="0">
              <a:latin typeface="+mj-ea"/>
            </a:endParaRPr>
          </a:p>
          <a:p>
            <a:pPr marL="0" indent="0">
              <a:buNone/>
            </a:pPr>
            <a:r>
              <a:rPr lang="ja-JP" altLang="en-US" sz="2400" dirty="0">
                <a:latin typeface="+mj-ea"/>
              </a:rPr>
              <a:t>　　　　　</a:t>
            </a:r>
            <a:r>
              <a:rPr lang="en-US" altLang="ja-JP" sz="1800" dirty="0">
                <a:latin typeface="+mj-ea"/>
              </a:rPr>
              <a:t>(</a:t>
            </a:r>
            <a:r>
              <a:rPr lang="ja-JP" altLang="en-US" sz="1800" dirty="0">
                <a:latin typeface="+mj-ea"/>
              </a:rPr>
              <a:t>自分が困っていることでも相談されて解決できないことでも</a:t>
            </a:r>
            <a:r>
              <a:rPr lang="en-US" altLang="ja-JP" sz="1800" dirty="0">
                <a:latin typeface="+mj-ea"/>
              </a:rPr>
              <a:t>)</a:t>
            </a:r>
            <a:endParaRPr lang="en-US" altLang="ja-JP" sz="2400" dirty="0">
              <a:latin typeface="+mj-ea"/>
            </a:endParaRPr>
          </a:p>
          <a:p>
            <a:pPr marL="0" indent="0">
              <a:buNone/>
            </a:pPr>
            <a:r>
              <a:rPr lang="ja-JP" altLang="en-US" sz="2400" dirty="0">
                <a:latin typeface="+mj-ea"/>
              </a:rPr>
              <a:t>　 ２．困っている点をどのようにすれば乗り越えられるか？</a:t>
            </a:r>
            <a:endParaRPr lang="en-US" altLang="ja-JP" sz="2400" dirty="0">
              <a:latin typeface="+mj-ea"/>
            </a:endParaRPr>
          </a:p>
          <a:p>
            <a:pPr marL="0" indent="0">
              <a:buNone/>
            </a:pPr>
            <a:r>
              <a:rPr lang="ja-JP" altLang="en-US" sz="2400" dirty="0">
                <a:latin typeface="+mj-ea"/>
              </a:rPr>
              <a:t>　　　主任相談支援専門員として工夫すべきことを考えてみよう</a:t>
            </a:r>
            <a:endParaRPr lang="en-US" altLang="ja-JP" sz="2400" dirty="0">
              <a:latin typeface="+mj-ea"/>
            </a:endParaRPr>
          </a:p>
          <a:p>
            <a:pPr marL="0" indent="0">
              <a:buNone/>
            </a:pPr>
            <a:r>
              <a:rPr lang="en-US" altLang="ja-JP" sz="2400" dirty="0">
                <a:latin typeface="+mj-ea"/>
              </a:rPr>
              <a:t>                                                                            </a:t>
            </a:r>
            <a:r>
              <a:rPr lang="ja-JP" altLang="en-US" sz="2400" dirty="0">
                <a:latin typeface="+mj-ea"/>
              </a:rPr>
              <a:t>（</a:t>
            </a:r>
            <a:r>
              <a:rPr lang="en-US" altLang="ja-JP" sz="2400" dirty="0">
                <a:latin typeface="+mj-ea"/>
              </a:rPr>
              <a:t>25</a:t>
            </a:r>
            <a:r>
              <a:rPr lang="ja-JP" altLang="en-US" sz="2400" dirty="0">
                <a:latin typeface="+mj-ea"/>
              </a:rPr>
              <a:t>分）</a:t>
            </a:r>
            <a:endParaRPr lang="en-US" altLang="ja-JP" sz="2400" dirty="0">
              <a:latin typeface="+mj-ea"/>
            </a:endParaRPr>
          </a:p>
          <a:p>
            <a:pPr marL="0" indent="0">
              <a:buNone/>
            </a:pPr>
            <a:r>
              <a:rPr lang="ja-JP" altLang="en-US" sz="2400" dirty="0">
                <a:latin typeface="+mj-ea"/>
              </a:rPr>
              <a:t>　　　　</a:t>
            </a:r>
            <a:r>
              <a:rPr lang="ja-JP" altLang="en-US" sz="1800" dirty="0">
                <a:latin typeface="+mj-ea"/>
              </a:rPr>
              <a:t>　</a:t>
            </a:r>
            <a:endParaRPr lang="ja-JP" altLang="en-US" sz="2400" dirty="0">
              <a:latin typeface="+mj-ea"/>
            </a:endParaRPr>
          </a:p>
          <a:p>
            <a:pPr marL="0" indent="0">
              <a:buNone/>
            </a:pPr>
            <a:endParaRPr lang="en-US" altLang="ja-JP" dirty="0"/>
          </a:p>
        </p:txBody>
      </p:sp>
      <p:sp>
        <p:nvSpPr>
          <p:cNvPr id="5" name="スライド番号プレースホルダー 4">
            <a:extLst>
              <a:ext uri="{FF2B5EF4-FFF2-40B4-BE49-F238E27FC236}">
                <a16:creationId xmlns:a16="http://schemas.microsoft.com/office/drawing/2014/main" xmlns="" id="{769D4150-B564-4D1C-A7A8-CF1E67F24597}"/>
              </a:ext>
            </a:extLst>
          </p:cNvPr>
          <p:cNvSpPr>
            <a:spLocks noGrp="1"/>
          </p:cNvSpPr>
          <p:nvPr>
            <p:ph type="sldNum" sz="quarter" idx="12"/>
          </p:nvPr>
        </p:nvSpPr>
        <p:spPr/>
        <p:txBody>
          <a:bodyPr/>
          <a:lstStyle/>
          <a:p>
            <a:pPr>
              <a:defRPr/>
            </a:pPr>
            <a:fld id="{804D6B79-3AEB-42FE-A736-A41F7AEA0445}" type="slidenum">
              <a:rPr lang="en-US" altLang="ja-JP" smtClean="0"/>
              <a:pPr>
                <a:defRPr/>
              </a:pPr>
              <a:t>34</a:t>
            </a:fld>
            <a:endParaRPr lang="en-US" altLang="ja-JP"/>
          </a:p>
        </p:txBody>
      </p:sp>
      <p:sp>
        <p:nvSpPr>
          <p:cNvPr id="6" name="フッター プレースホルダー 5">
            <a:extLst>
              <a:ext uri="{FF2B5EF4-FFF2-40B4-BE49-F238E27FC236}">
                <a16:creationId xmlns:a16="http://schemas.microsoft.com/office/drawing/2014/main" xmlns="" id="{1C5C7E5A-8990-4082-AC7B-8DB50FD3992A}"/>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898537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23528" y="188640"/>
            <a:ext cx="8229600" cy="432048"/>
          </a:xfrm>
        </p:spPr>
        <p:txBody>
          <a:bodyPr/>
          <a:lstStyle/>
          <a:p>
            <a:r>
              <a:rPr kumimoji="1" lang="ja-JP" altLang="en-US" sz="2800" dirty="0"/>
              <a:t>ワークシート</a:t>
            </a:r>
          </a:p>
        </p:txBody>
      </p:sp>
      <p:sp>
        <p:nvSpPr>
          <p:cNvPr id="5" name="角丸四角形 4"/>
          <p:cNvSpPr/>
          <p:nvPr/>
        </p:nvSpPr>
        <p:spPr>
          <a:xfrm>
            <a:off x="323528" y="908720"/>
            <a:ext cx="3816424"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dirty="0"/>
          </a:p>
        </p:txBody>
      </p:sp>
      <p:sp>
        <p:nvSpPr>
          <p:cNvPr id="6" name="角丸四角形 5"/>
          <p:cNvSpPr/>
          <p:nvPr/>
        </p:nvSpPr>
        <p:spPr>
          <a:xfrm>
            <a:off x="4860032" y="908720"/>
            <a:ext cx="3960440"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7" name="角丸四角形 6"/>
          <p:cNvSpPr/>
          <p:nvPr/>
        </p:nvSpPr>
        <p:spPr>
          <a:xfrm>
            <a:off x="323528" y="3827162"/>
            <a:ext cx="8496944" cy="2440359"/>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467544" y="980728"/>
            <a:ext cx="1576072" cy="369332"/>
          </a:xfrm>
          <a:prstGeom prst="rect">
            <a:avLst/>
          </a:prstGeom>
          <a:noFill/>
        </p:spPr>
        <p:txBody>
          <a:bodyPr wrap="none" rtlCol="0">
            <a:spAutoFit/>
          </a:bodyPr>
          <a:lstStyle/>
          <a:p>
            <a:r>
              <a:rPr kumimoji="1" lang="ja-JP" altLang="en-US" dirty="0"/>
              <a:t>困っていること</a:t>
            </a:r>
          </a:p>
        </p:txBody>
      </p:sp>
      <p:sp>
        <p:nvSpPr>
          <p:cNvPr id="9" name="テキスト ボックス 8"/>
          <p:cNvSpPr txBox="1"/>
          <p:nvPr/>
        </p:nvSpPr>
        <p:spPr>
          <a:xfrm>
            <a:off x="4966974" y="980728"/>
            <a:ext cx="1090363" cy="369332"/>
          </a:xfrm>
          <a:prstGeom prst="rect">
            <a:avLst/>
          </a:prstGeom>
          <a:noFill/>
        </p:spPr>
        <p:txBody>
          <a:bodyPr wrap="none" rtlCol="0">
            <a:spAutoFit/>
          </a:bodyPr>
          <a:lstStyle/>
          <a:p>
            <a:r>
              <a:rPr kumimoji="1" lang="ja-JP" altLang="en-US" dirty="0"/>
              <a:t>理想の形</a:t>
            </a:r>
          </a:p>
        </p:txBody>
      </p:sp>
      <p:sp>
        <p:nvSpPr>
          <p:cNvPr id="10" name="テキスト ボックス 9"/>
          <p:cNvSpPr txBox="1"/>
          <p:nvPr/>
        </p:nvSpPr>
        <p:spPr>
          <a:xfrm>
            <a:off x="466007" y="3865592"/>
            <a:ext cx="4322017" cy="369332"/>
          </a:xfrm>
          <a:prstGeom prst="rect">
            <a:avLst/>
          </a:prstGeom>
          <a:noFill/>
        </p:spPr>
        <p:txBody>
          <a:bodyPr wrap="none" rtlCol="0">
            <a:spAutoFit/>
          </a:bodyPr>
          <a:lstStyle/>
          <a:p>
            <a:r>
              <a:rPr kumimoji="1" lang="ja-JP" altLang="en-US" dirty="0"/>
              <a:t>主任相談支援専門員として工夫すべきこと</a:t>
            </a:r>
          </a:p>
        </p:txBody>
      </p:sp>
      <p:sp>
        <p:nvSpPr>
          <p:cNvPr id="11" name="左右矢印 10"/>
          <p:cNvSpPr/>
          <p:nvPr/>
        </p:nvSpPr>
        <p:spPr>
          <a:xfrm>
            <a:off x="4139952" y="1916832"/>
            <a:ext cx="720080" cy="36004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flipH="1">
            <a:off x="4283968" y="2304249"/>
            <a:ext cx="432048" cy="147828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xmlns="" id="{A6E926EC-EC4F-49FB-80F2-8A184D71F12E}"/>
              </a:ext>
            </a:extLst>
          </p:cNvPr>
          <p:cNvSpPr>
            <a:spLocks noGrp="1"/>
          </p:cNvSpPr>
          <p:nvPr>
            <p:ph type="sldNum" sz="quarter" idx="12"/>
          </p:nvPr>
        </p:nvSpPr>
        <p:spPr/>
        <p:txBody>
          <a:bodyPr/>
          <a:lstStyle/>
          <a:p>
            <a:pPr>
              <a:defRPr/>
            </a:pPr>
            <a:fld id="{431CAECD-5926-4741-A906-A08E04809A27}" type="slidenum">
              <a:rPr lang="en-US" altLang="ja-JP" smtClean="0"/>
              <a:pPr>
                <a:defRPr/>
              </a:pPr>
              <a:t>35</a:t>
            </a:fld>
            <a:endParaRPr lang="en-US" altLang="ja-JP"/>
          </a:p>
        </p:txBody>
      </p:sp>
      <p:sp>
        <p:nvSpPr>
          <p:cNvPr id="14" name="フッター プレースホルダー 13">
            <a:extLst>
              <a:ext uri="{FF2B5EF4-FFF2-40B4-BE49-F238E27FC236}">
                <a16:creationId xmlns:a16="http://schemas.microsoft.com/office/drawing/2014/main" xmlns="" id="{84ABA007-B79A-4A95-B29C-FD7CCBD8212F}"/>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81664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229600" cy="706090"/>
          </a:xfrm>
        </p:spPr>
        <p:txBody>
          <a:bodyPr/>
          <a:lstStyle/>
          <a:p>
            <a:pPr algn="l"/>
            <a:r>
              <a:rPr kumimoji="1" lang="ja-JP" altLang="en-US" dirty="0"/>
              <a:t>演習</a:t>
            </a:r>
          </a:p>
        </p:txBody>
      </p:sp>
      <p:sp>
        <p:nvSpPr>
          <p:cNvPr id="3" name="コンテンツ プレースホルダー 2"/>
          <p:cNvSpPr>
            <a:spLocks noGrp="1"/>
          </p:cNvSpPr>
          <p:nvPr>
            <p:ph idx="1"/>
          </p:nvPr>
        </p:nvSpPr>
        <p:spPr>
          <a:xfrm>
            <a:off x="251520" y="980728"/>
            <a:ext cx="8712968" cy="4525963"/>
          </a:xfrm>
        </p:spPr>
        <p:txBody>
          <a:bodyPr/>
          <a:lstStyle/>
          <a:p>
            <a:pPr marL="0" indent="0">
              <a:buNone/>
            </a:pPr>
            <a:r>
              <a:rPr kumimoji="1" lang="ja-JP" altLang="en-US" dirty="0"/>
              <a:t> 　</a:t>
            </a:r>
            <a:r>
              <a:rPr kumimoji="1" lang="ja-JP" altLang="en-US" sz="2400" dirty="0"/>
              <a:t>各グループで他職種と連携するにあたり、主任相談支援専門員</a:t>
            </a:r>
            <a:endParaRPr kumimoji="1" lang="en-US" altLang="ja-JP" sz="2400" dirty="0"/>
          </a:p>
          <a:p>
            <a:pPr marL="0" indent="0">
              <a:buNone/>
            </a:pPr>
            <a:r>
              <a:rPr kumimoji="1" lang="ja-JP" altLang="en-US" sz="2400" dirty="0"/>
              <a:t>　としてすべきことを考えていただきます。</a:t>
            </a:r>
            <a:endParaRPr kumimoji="1" lang="en-US" altLang="ja-JP" sz="2400" dirty="0"/>
          </a:p>
          <a:p>
            <a:pPr marL="0" indent="0">
              <a:buNone/>
            </a:pPr>
            <a:endParaRPr kumimoji="1" lang="en-US" altLang="ja-JP" sz="2400" dirty="0"/>
          </a:p>
          <a:p>
            <a:pPr marL="0" indent="0">
              <a:buNone/>
            </a:pPr>
            <a:r>
              <a:rPr lang="en-US" altLang="ja-JP" sz="2400" dirty="0"/>
              <a:t>〔</a:t>
            </a:r>
            <a:r>
              <a:rPr lang="ja-JP" altLang="en-US" sz="2400" dirty="0"/>
              <a:t>セッション２</a:t>
            </a:r>
            <a:r>
              <a:rPr lang="en-US" altLang="ja-JP" sz="2400" dirty="0"/>
              <a:t>〕</a:t>
            </a:r>
            <a:endParaRPr kumimoji="1" lang="en-US" altLang="ja-JP" sz="2400" dirty="0"/>
          </a:p>
          <a:p>
            <a:pPr>
              <a:buFont typeface="Arial" panose="020B0604020202020204" pitchFamily="34" charset="0"/>
              <a:buChar char="•"/>
            </a:pPr>
            <a:r>
              <a:rPr lang="ja-JP" altLang="en-US" sz="2400" dirty="0">
                <a:latin typeface="+mn-ea"/>
              </a:rPr>
              <a:t>医療・教育・雇用・司法等</a:t>
            </a:r>
            <a:r>
              <a:rPr lang="ja-JP" altLang="en-US" sz="2400" dirty="0"/>
              <a:t>との連携について・・・ひとつ選んで</a:t>
            </a:r>
            <a:endParaRPr lang="en-US" altLang="ja-JP" sz="2400" dirty="0"/>
          </a:p>
          <a:p>
            <a:pPr marL="0" indent="0">
              <a:buNone/>
            </a:pPr>
            <a:r>
              <a:rPr lang="ja-JP" altLang="en-US" sz="2400" dirty="0"/>
              <a:t>　　考えてみましょう</a:t>
            </a:r>
            <a:endParaRPr lang="en-US" altLang="ja-JP" sz="2400" dirty="0"/>
          </a:p>
          <a:p>
            <a:pPr marL="0" indent="0">
              <a:buNone/>
            </a:pPr>
            <a:r>
              <a:rPr lang="ja-JP" altLang="en-US" dirty="0"/>
              <a:t>　</a:t>
            </a:r>
            <a:r>
              <a:rPr lang="ja-JP" altLang="en-US" sz="2400" dirty="0">
                <a:latin typeface="+mj-ea"/>
              </a:rPr>
              <a:t>１．連携で困っている点・理想とする形をあげてみよう（</a:t>
            </a:r>
            <a:r>
              <a:rPr lang="en-US" altLang="ja-JP" sz="2400" dirty="0">
                <a:latin typeface="+mj-ea"/>
              </a:rPr>
              <a:t>15</a:t>
            </a:r>
            <a:r>
              <a:rPr lang="ja-JP" altLang="en-US" sz="2400" dirty="0">
                <a:latin typeface="+mj-ea"/>
              </a:rPr>
              <a:t>分）</a:t>
            </a:r>
            <a:endParaRPr lang="en-US" altLang="ja-JP" sz="2400" dirty="0">
              <a:latin typeface="+mj-ea"/>
            </a:endParaRPr>
          </a:p>
          <a:p>
            <a:pPr marL="0" indent="0">
              <a:buNone/>
            </a:pPr>
            <a:r>
              <a:rPr lang="ja-JP" altLang="en-US" sz="2400" dirty="0">
                <a:latin typeface="+mj-ea"/>
              </a:rPr>
              <a:t>　　　　　</a:t>
            </a:r>
            <a:r>
              <a:rPr lang="en-US" altLang="ja-JP" sz="1800" dirty="0">
                <a:latin typeface="+mj-ea"/>
              </a:rPr>
              <a:t>(</a:t>
            </a:r>
            <a:r>
              <a:rPr lang="ja-JP" altLang="en-US" sz="1800" dirty="0">
                <a:latin typeface="+mj-ea"/>
              </a:rPr>
              <a:t>自分が困っていることでも相談されて解決できないことでも</a:t>
            </a:r>
            <a:r>
              <a:rPr lang="en-US" altLang="ja-JP" sz="1800" dirty="0">
                <a:latin typeface="+mj-ea"/>
              </a:rPr>
              <a:t>)</a:t>
            </a:r>
            <a:endParaRPr lang="en-US" altLang="ja-JP" sz="2400" dirty="0">
              <a:latin typeface="+mj-ea"/>
            </a:endParaRPr>
          </a:p>
          <a:p>
            <a:pPr marL="0" indent="0">
              <a:buNone/>
            </a:pPr>
            <a:r>
              <a:rPr lang="ja-JP" altLang="en-US" sz="2400" dirty="0">
                <a:latin typeface="+mj-ea"/>
              </a:rPr>
              <a:t>　 ２．困っている点をどのようにすれば乗り越えられるか？</a:t>
            </a:r>
            <a:endParaRPr lang="en-US" altLang="ja-JP" sz="2400" dirty="0">
              <a:latin typeface="+mj-ea"/>
            </a:endParaRPr>
          </a:p>
          <a:p>
            <a:pPr marL="0" indent="0">
              <a:buNone/>
            </a:pPr>
            <a:r>
              <a:rPr lang="ja-JP" altLang="en-US" sz="2400" dirty="0">
                <a:latin typeface="+mj-ea"/>
              </a:rPr>
              <a:t>　　　主任相談支援専門員として工夫すべきことを考えてみよう</a:t>
            </a:r>
            <a:endParaRPr lang="en-US" altLang="ja-JP" sz="2400" dirty="0">
              <a:latin typeface="+mj-ea"/>
            </a:endParaRPr>
          </a:p>
          <a:p>
            <a:pPr marL="0" indent="0">
              <a:buNone/>
            </a:pPr>
            <a:r>
              <a:rPr lang="ja-JP" altLang="en-US" sz="2400" dirty="0">
                <a:latin typeface="+mj-ea"/>
              </a:rPr>
              <a:t>　　　　　　　　　　　　　　　　　　　　　　　　　　　　　　　　　　（</a:t>
            </a:r>
            <a:r>
              <a:rPr lang="en-US" altLang="ja-JP" sz="2400" dirty="0">
                <a:latin typeface="+mj-ea"/>
              </a:rPr>
              <a:t>25</a:t>
            </a:r>
            <a:r>
              <a:rPr lang="ja-JP" altLang="en-US" sz="2400" dirty="0">
                <a:latin typeface="+mj-ea"/>
              </a:rPr>
              <a:t>分）</a:t>
            </a:r>
            <a:endParaRPr lang="en-US" altLang="ja-JP" sz="2400" dirty="0">
              <a:latin typeface="+mj-ea"/>
            </a:endParaRPr>
          </a:p>
          <a:p>
            <a:pPr marL="0" indent="0">
              <a:buNone/>
            </a:pPr>
            <a:r>
              <a:rPr lang="ja-JP" altLang="en-US" sz="2400" dirty="0">
                <a:latin typeface="+mj-ea"/>
              </a:rPr>
              <a:t>　　　　　　　　　　　　　　　　　　　　　　　　　　　</a:t>
            </a:r>
            <a:endParaRPr lang="en-US" altLang="ja-JP" sz="2400" dirty="0">
              <a:latin typeface="+mj-ea"/>
            </a:endParaRPr>
          </a:p>
          <a:p>
            <a:pPr marL="0" indent="0">
              <a:buNone/>
            </a:pPr>
            <a:r>
              <a:rPr lang="ja-JP" altLang="en-US" sz="2400" dirty="0">
                <a:latin typeface="+mj-ea"/>
              </a:rPr>
              <a:t>　　　　</a:t>
            </a:r>
            <a:r>
              <a:rPr lang="ja-JP" altLang="en-US" sz="1800" dirty="0">
                <a:latin typeface="+mj-ea"/>
              </a:rPr>
              <a:t>　</a:t>
            </a:r>
            <a:endParaRPr lang="ja-JP" altLang="en-US" sz="2400" dirty="0">
              <a:latin typeface="+mj-ea"/>
            </a:endParaRPr>
          </a:p>
          <a:p>
            <a:pPr marL="0" indent="0">
              <a:buNone/>
            </a:pPr>
            <a:endParaRPr lang="en-US" altLang="ja-JP" dirty="0"/>
          </a:p>
        </p:txBody>
      </p:sp>
      <p:sp>
        <p:nvSpPr>
          <p:cNvPr id="5" name="スライド番号プレースホルダー 4">
            <a:extLst>
              <a:ext uri="{FF2B5EF4-FFF2-40B4-BE49-F238E27FC236}">
                <a16:creationId xmlns:a16="http://schemas.microsoft.com/office/drawing/2014/main" xmlns="" id="{30831F16-4268-4D86-A55C-644C8E91BFCB}"/>
              </a:ext>
            </a:extLst>
          </p:cNvPr>
          <p:cNvSpPr>
            <a:spLocks noGrp="1"/>
          </p:cNvSpPr>
          <p:nvPr>
            <p:ph type="sldNum" sz="quarter" idx="12"/>
          </p:nvPr>
        </p:nvSpPr>
        <p:spPr/>
        <p:txBody>
          <a:bodyPr/>
          <a:lstStyle/>
          <a:p>
            <a:pPr>
              <a:defRPr/>
            </a:pPr>
            <a:fld id="{804D6B79-3AEB-42FE-A736-A41F7AEA0445}" type="slidenum">
              <a:rPr lang="en-US" altLang="ja-JP" smtClean="0"/>
              <a:pPr>
                <a:defRPr/>
              </a:pPr>
              <a:t>36</a:t>
            </a:fld>
            <a:endParaRPr lang="en-US" altLang="ja-JP"/>
          </a:p>
        </p:txBody>
      </p:sp>
      <p:sp>
        <p:nvSpPr>
          <p:cNvPr id="6" name="フッター プレースホルダー 5">
            <a:extLst>
              <a:ext uri="{FF2B5EF4-FFF2-40B4-BE49-F238E27FC236}">
                <a16:creationId xmlns:a16="http://schemas.microsoft.com/office/drawing/2014/main" xmlns="" id="{34200015-82EB-489F-85F1-E0FE0FFCCDE8}"/>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888528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23528" y="188640"/>
            <a:ext cx="8229600" cy="432048"/>
          </a:xfrm>
        </p:spPr>
        <p:txBody>
          <a:bodyPr/>
          <a:lstStyle/>
          <a:p>
            <a:r>
              <a:rPr kumimoji="1" lang="ja-JP" altLang="en-US" sz="2800" dirty="0"/>
              <a:t>ワークシート</a:t>
            </a:r>
          </a:p>
        </p:txBody>
      </p:sp>
      <p:sp>
        <p:nvSpPr>
          <p:cNvPr id="5" name="角丸四角形 4"/>
          <p:cNvSpPr/>
          <p:nvPr/>
        </p:nvSpPr>
        <p:spPr>
          <a:xfrm>
            <a:off x="323528" y="908720"/>
            <a:ext cx="3816424"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dirty="0"/>
          </a:p>
        </p:txBody>
      </p:sp>
      <p:sp>
        <p:nvSpPr>
          <p:cNvPr id="6" name="角丸四角形 5"/>
          <p:cNvSpPr/>
          <p:nvPr/>
        </p:nvSpPr>
        <p:spPr>
          <a:xfrm>
            <a:off x="4860032" y="908720"/>
            <a:ext cx="3960440"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7" name="角丸四角形 6"/>
          <p:cNvSpPr/>
          <p:nvPr/>
        </p:nvSpPr>
        <p:spPr>
          <a:xfrm>
            <a:off x="323528" y="3827162"/>
            <a:ext cx="8496944" cy="2440359"/>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467544" y="980728"/>
            <a:ext cx="1576072" cy="369332"/>
          </a:xfrm>
          <a:prstGeom prst="rect">
            <a:avLst/>
          </a:prstGeom>
          <a:noFill/>
        </p:spPr>
        <p:txBody>
          <a:bodyPr wrap="none" rtlCol="0">
            <a:spAutoFit/>
          </a:bodyPr>
          <a:lstStyle/>
          <a:p>
            <a:r>
              <a:rPr kumimoji="1" lang="ja-JP" altLang="en-US" dirty="0"/>
              <a:t>困っていること</a:t>
            </a:r>
          </a:p>
        </p:txBody>
      </p:sp>
      <p:sp>
        <p:nvSpPr>
          <p:cNvPr id="9" name="テキスト ボックス 8"/>
          <p:cNvSpPr txBox="1"/>
          <p:nvPr/>
        </p:nvSpPr>
        <p:spPr>
          <a:xfrm>
            <a:off x="4966974" y="980728"/>
            <a:ext cx="1090363" cy="369332"/>
          </a:xfrm>
          <a:prstGeom prst="rect">
            <a:avLst/>
          </a:prstGeom>
          <a:noFill/>
        </p:spPr>
        <p:txBody>
          <a:bodyPr wrap="none" rtlCol="0">
            <a:spAutoFit/>
          </a:bodyPr>
          <a:lstStyle/>
          <a:p>
            <a:r>
              <a:rPr kumimoji="1" lang="ja-JP" altLang="en-US" dirty="0"/>
              <a:t>理想の形</a:t>
            </a:r>
          </a:p>
        </p:txBody>
      </p:sp>
      <p:sp>
        <p:nvSpPr>
          <p:cNvPr id="10" name="テキスト ボックス 9"/>
          <p:cNvSpPr txBox="1"/>
          <p:nvPr/>
        </p:nvSpPr>
        <p:spPr>
          <a:xfrm>
            <a:off x="466007" y="3865592"/>
            <a:ext cx="4322017" cy="369332"/>
          </a:xfrm>
          <a:prstGeom prst="rect">
            <a:avLst/>
          </a:prstGeom>
          <a:noFill/>
        </p:spPr>
        <p:txBody>
          <a:bodyPr wrap="none" rtlCol="0">
            <a:spAutoFit/>
          </a:bodyPr>
          <a:lstStyle/>
          <a:p>
            <a:r>
              <a:rPr kumimoji="1" lang="ja-JP" altLang="en-US" dirty="0"/>
              <a:t>主任相談支援専門員として工夫すべきこと</a:t>
            </a:r>
          </a:p>
        </p:txBody>
      </p:sp>
      <p:sp>
        <p:nvSpPr>
          <p:cNvPr id="11" name="左右矢印 10"/>
          <p:cNvSpPr/>
          <p:nvPr/>
        </p:nvSpPr>
        <p:spPr>
          <a:xfrm>
            <a:off x="4139952" y="1916832"/>
            <a:ext cx="720080" cy="36004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flipH="1">
            <a:off x="4283968" y="2304249"/>
            <a:ext cx="432048" cy="147828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xmlns="" id="{1D4309AD-3939-4ADB-864A-13E4A78AD4DE}"/>
              </a:ext>
            </a:extLst>
          </p:cNvPr>
          <p:cNvSpPr>
            <a:spLocks noGrp="1"/>
          </p:cNvSpPr>
          <p:nvPr>
            <p:ph type="sldNum" sz="quarter" idx="12"/>
          </p:nvPr>
        </p:nvSpPr>
        <p:spPr/>
        <p:txBody>
          <a:bodyPr/>
          <a:lstStyle/>
          <a:p>
            <a:pPr>
              <a:defRPr/>
            </a:pPr>
            <a:fld id="{431CAECD-5926-4741-A906-A08E04809A27}" type="slidenum">
              <a:rPr lang="en-US" altLang="ja-JP" smtClean="0"/>
              <a:pPr>
                <a:defRPr/>
              </a:pPr>
              <a:t>37</a:t>
            </a:fld>
            <a:endParaRPr lang="en-US" altLang="ja-JP"/>
          </a:p>
        </p:txBody>
      </p:sp>
      <p:sp>
        <p:nvSpPr>
          <p:cNvPr id="14" name="フッター プレースホルダー 13">
            <a:extLst>
              <a:ext uri="{FF2B5EF4-FFF2-40B4-BE49-F238E27FC236}">
                <a16:creationId xmlns:a16="http://schemas.microsoft.com/office/drawing/2014/main" xmlns="" id="{D2F31C97-AE0E-489F-9F4F-E081C418565D}"/>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900728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5616" y="980728"/>
            <a:ext cx="6731330" cy="1600438"/>
          </a:xfrm>
          <a:prstGeom prst="rect">
            <a:avLst/>
          </a:prstGeom>
          <a:noFill/>
        </p:spPr>
        <p:txBody>
          <a:bodyPr wrap="none" rtlCol="0">
            <a:spAutoFit/>
          </a:bodyPr>
          <a:lstStyle/>
          <a:p>
            <a:endParaRPr kumimoji="1" lang="en-US" altLang="ja-JP" dirty="0"/>
          </a:p>
          <a:p>
            <a:endParaRPr lang="en-US" altLang="ja-JP" dirty="0"/>
          </a:p>
          <a:p>
            <a:endParaRPr kumimoji="1" lang="en-US" altLang="ja-JP" dirty="0"/>
          </a:p>
          <a:p>
            <a:r>
              <a:rPr lang="ja-JP" altLang="en-US" dirty="0"/>
              <a:t>　　</a:t>
            </a:r>
            <a:r>
              <a:rPr lang="ja-JP" altLang="en-US" sz="4400" dirty="0">
                <a:latin typeface="+mj-ea"/>
                <a:ea typeface="+mj-ea"/>
              </a:rPr>
              <a:t>多職種との連携のポイント</a:t>
            </a:r>
            <a:endParaRPr kumimoji="1" lang="ja-JP" altLang="en-US" sz="4400" dirty="0">
              <a:latin typeface="+mj-ea"/>
              <a:ea typeface="+mj-ea"/>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789" y="2636912"/>
            <a:ext cx="3284984" cy="3284984"/>
          </a:xfrm>
          <a:prstGeom prst="rect">
            <a:avLst/>
          </a:prstGeom>
        </p:spPr>
      </p:pic>
      <p:sp>
        <p:nvSpPr>
          <p:cNvPr id="4" name="スライド番号プレースホルダー 3">
            <a:extLst>
              <a:ext uri="{FF2B5EF4-FFF2-40B4-BE49-F238E27FC236}">
                <a16:creationId xmlns:a16="http://schemas.microsoft.com/office/drawing/2014/main" xmlns="" id="{83BA02CB-3765-455E-86B9-FDBFD1AB525A}"/>
              </a:ext>
            </a:extLst>
          </p:cNvPr>
          <p:cNvSpPr>
            <a:spLocks noGrp="1"/>
          </p:cNvSpPr>
          <p:nvPr>
            <p:ph type="sldNum" sz="quarter" idx="12"/>
          </p:nvPr>
        </p:nvSpPr>
        <p:spPr/>
        <p:txBody>
          <a:bodyPr/>
          <a:lstStyle/>
          <a:p>
            <a:pPr>
              <a:defRPr/>
            </a:pPr>
            <a:fld id="{431CAECD-5926-4741-A906-A08E04809A27}" type="slidenum">
              <a:rPr lang="en-US" altLang="ja-JP" smtClean="0"/>
              <a:pPr>
                <a:defRPr/>
              </a:pPr>
              <a:t>38</a:t>
            </a:fld>
            <a:endParaRPr lang="en-US" altLang="ja-JP"/>
          </a:p>
        </p:txBody>
      </p:sp>
      <p:sp>
        <p:nvSpPr>
          <p:cNvPr id="7" name="フッター プレースホルダー 6">
            <a:extLst>
              <a:ext uri="{FF2B5EF4-FFF2-40B4-BE49-F238E27FC236}">
                <a16:creationId xmlns:a16="http://schemas.microsoft.com/office/drawing/2014/main" xmlns="" id="{F970B228-52E5-4A38-B6B4-3B2D2A3411BB}"/>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000190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医療との連携</a:t>
            </a:r>
          </a:p>
        </p:txBody>
      </p:sp>
      <p:sp>
        <p:nvSpPr>
          <p:cNvPr id="3" name="コンテンツ プレースホルダー 2"/>
          <p:cNvSpPr>
            <a:spLocks noGrp="1"/>
          </p:cNvSpPr>
          <p:nvPr>
            <p:ph idx="1"/>
          </p:nvPr>
        </p:nvSpPr>
        <p:spPr>
          <a:xfrm>
            <a:off x="457200" y="1600200"/>
            <a:ext cx="8435280" cy="4525963"/>
          </a:xfrm>
        </p:spPr>
        <p:txBody>
          <a:bodyPr/>
          <a:lstStyle/>
          <a:p>
            <a:r>
              <a:rPr kumimoji="1" lang="ja-JP" altLang="en-US" dirty="0"/>
              <a:t>医療従事者のつぶやき</a:t>
            </a:r>
            <a:endParaRPr kumimoji="1" lang="en-US" altLang="ja-JP" dirty="0"/>
          </a:p>
          <a:p>
            <a:pPr marL="0" indent="0">
              <a:buNone/>
            </a:pPr>
            <a:r>
              <a:rPr lang="ja-JP" altLang="en-US" dirty="0"/>
              <a:t>　</a:t>
            </a:r>
            <a:r>
              <a:rPr lang="ja-JP" altLang="en-US" sz="2000" dirty="0"/>
              <a:t>　「相談支援って何してくれるの？</a:t>
            </a:r>
            <a:endParaRPr lang="en-US" altLang="ja-JP" sz="2000" dirty="0"/>
          </a:p>
          <a:p>
            <a:pPr marL="0" indent="0">
              <a:buNone/>
            </a:pPr>
            <a:r>
              <a:rPr lang="ja-JP" altLang="en-US" sz="2000" dirty="0"/>
              <a:t>　　　　　　　　　患者さんに会いに来たら調子悪くするし・・・」</a:t>
            </a:r>
            <a:endParaRPr lang="en-US" altLang="ja-JP" sz="2000" dirty="0"/>
          </a:p>
          <a:p>
            <a:pPr marL="0" indent="0">
              <a:buNone/>
            </a:pPr>
            <a:r>
              <a:rPr kumimoji="1" lang="ja-JP" altLang="en-US" sz="2000" dirty="0"/>
              <a:t>　　「指定特定だの･･指定一般だの何回聞いてもわからない」</a:t>
            </a:r>
            <a:endParaRPr kumimoji="1" lang="en-US" altLang="ja-JP" sz="2000" dirty="0"/>
          </a:p>
          <a:p>
            <a:pPr marL="0" indent="0">
              <a:buNone/>
            </a:pPr>
            <a:r>
              <a:rPr lang="ja-JP" altLang="en-US" sz="2000" dirty="0"/>
              <a:t>　　「いつ電話しても電話がつながらない。たまに繋がっても担当者がいない。</a:t>
            </a:r>
            <a:endParaRPr lang="en-US" altLang="ja-JP" sz="2000" dirty="0"/>
          </a:p>
          <a:p>
            <a:pPr marL="0" indent="0">
              <a:buNone/>
            </a:pPr>
            <a:r>
              <a:rPr lang="ja-JP" altLang="en-US" sz="2000" dirty="0"/>
              <a:t>　　　　折り返して来たらこっちが忙しいときで話せないし・・・」</a:t>
            </a:r>
            <a:endParaRPr lang="en-US" altLang="ja-JP" sz="2000" dirty="0"/>
          </a:p>
          <a:p>
            <a:pPr marL="0" indent="0">
              <a:buNone/>
            </a:pPr>
            <a:r>
              <a:rPr kumimoji="1" lang="ja-JP" altLang="en-US" sz="2000" dirty="0"/>
              <a:t>　　「いろいろやってくれるけど、わが街に何人くらいいるの？」</a:t>
            </a:r>
            <a:endParaRPr kumimoji="1" lang="en-US" altLang="ja-JP" sz="2000" dirty="0"/>
          </a:p>
          <a:p>
            <a:pPr marL="0" indent="0">
              <a:buNone/>
            </a:pPr>
            <a:r>
              <a:rPr lang="ja-JP" altLang="en-US" sz="2000" dirty="0"/>
              <a:t>　　「</a:t>
            </a:r>
            <a:r>
              <a:rPr lang="ja-JP" altLang="en-US" sz="2000" dirty="0" err="1"/>
              <a:t>忙し</a:t>
            </a:r>
            <a:r>
              <a:rPr lang="ja-JP" altLang="en-US" sz="2000" dirty="0"/>
              <a:t>いってばっかり言うけどひとりの相談支援専門員さんって何人くらい</a:t>
            </a:r>
            <a:endParaRPr lang="en-US" altLang="ja-JP" sz="2000" dirty="0"/>
          </a:p>
          <a:p>
            <a:pPr marL="0" indent="0">
              <a:buNone/>
            </a:pPr>
            <a:r>
              <a:rPr lang="ja-JP" altLang="en-US" sz="2000" dirty="0"/>
              <a:t>　　　　　　　</a:t>
            </a:r>
            <a:r>
              <a:rPr lang="ja-JP" altLang="en-US" sz="2000" dirty="0" smtClean="0"/>
              <a:t>ひとり</a:t>
            </a:r>
            <a:r>
              <a:rPr lang="ja-JP" altLang="en-US" sz="2000" dirty="0"/>
              <a:t>が担当しているの。担当の人じゃないと全くわからない</a:t>
            </a:r>
            <a:r>
              <a:rPr lang="ja-JP" altLang="en-US" sz="2000" dirty="0" smtClean="0"/>
              <a:t>の？」</a:t>
            </a:r>
            <a:endParaRPr kumimoji="1" lang="en-US" altLang="ja-JP" sz="2000" dirty="0"/>
          </a:p>
          <a:p>
            <a:pPr marL="0" indent="0">
              <a:buNone/>
            </a:pPr>
            <a:r>
              <a:rPr lang="ja-JP" altLang="en-US" sz="2000" dirty="0"/>
              <a:t>　　「何を頼んだらいいのかわからない」</a:t>
            </a:r>
            <a:endParaRPr kumimoji="1" lang="ja-JP" altLang="en-US" sz="20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6228184" y="1052736"/>
            <a:ext cx="1799109" cy="1602260"/>
          </a:xfrm>
          <a:prstGeom prst="rect">
            <a:avLst/>
          </a:prstGeom>
        </p:spPr>
      </p:pic>
      <p:sp>
        <p:nvSpPr>
          <p:cNvPr id="6" name="スライド番号プレースホルダー 5">
            <a:extLst>
              <a:ext uri="{FF2B5EF4-FFF2-40B4-BE49-F238E27FC236}">
                <a16:creationId xmlns:a16="http://schemas.microsoft.com/office/drawing/2014/main" xmlns="" id="{47554098-08BF-4217-B608-F4C1EC20FE76}"/>
              </a:ext>
            </a:extLst>
          </p:cNvPr>
          <p:cNvSpPr>
            <a:spLocks noGrp="1"/>
          </p:cNvSpPr>
          <p:nvPr>
            <p:ph type="sldNum" sz="quarter" idx="12"/>
          </p:nvPr>
        </p:nvSpPr>
        <p:spPr/>
        <p:txBody>
          <a:bodyPr/>
          <a:lstStyle/>
          <a:p>
            <a:pPr>
              <a:defRPr/>
            </a:pPr>
            <a:fld id="{804D6B79-3AEB-42FE-A736-A41F7AEA0445}" type="slidenum">
              <a:rPr lang="en-US" altLang="ja-JP" smtClean="0"/>
              <a:pPr>
                <a:defRPr/>
              </a:pPr>
              <a:t>39</a:t>
            </a:fld>
            <a:endParaRPr lang="en-US" altLang="ja-JP"/>
          </a:p>
        </p:txBody>
      </p:sp>
      <p:sp>
        <p:nvSpPr>
          <p:cNvPr id="8" name="フッター プレースホルダー 7">
            <a:extLst>
              <a:ext uri="{FF2B5EF4-FFF2-40B4-BE49-F238E27FC236}">
                <a16:creationId xmlns:a16="http://schemas.microsoft.com/office/drawing/2014/main" xmlns="" id="{B69F6487-F753-4684-B903-555A266EB755}"/>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5672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主任相談支援専門員としての</a:t>
            </a:r>
            <a:r>
              <a:rPr kumimoji="1" lang="en-US" altLang="ja-JP" dirty="0"/>
              <a:t/>
            </a:r>
            <a:br>
              <a:rPr kumimoji="1" lang="en-US" altLang="ja-JP" dirty="0"/>
            </a:br>
            <a:r>
              <a:rPr lang="ja-JP" altLang="en-US" dirty="0"/>
              <a:t>多</a:t>
            </a:r>
            <a:r>
              <a:rPr kumimoji="1" lang="ja-JP" altLang="en-US" dirty="0"/>
              <a:t>職種協働</a:t>
            </a:r>
            <a:r>
              <a:rPr kumimoji="1" lang="en-US" altLang="ja-JP" dirty="0"/>
              <a:t>3</a:t>
            </a:r>
            <a:r>
              <a:rPr kumimoji="1" lang="ja-JP" altLang="en-US" dirty="0" err="1"/>
              <a:t>つの</a:t>
            </a:r>
            <a:r>
              <a:rPr kumimoji="1" lang="ja-JP" altLang="en-US" dirty="0"/>
              <a:t>柱</a:t>
            </a:r>
          </a:p>
        </p:txBody>
      </p:sp>
      <p:sp>
        <p:nvSpPr>
          <p:cNvPr id="3" name="コンテンツ プレースホルダー 2"/>
          <p:cNvSpPr>
            <a:spLocks noGrp="1"/>
          </p:cNvSpPr>
          <p:nvPr>
            <p:ph idx="1"/>
          </p:nvPr>
        </p:nvSpPr>
        <p:spPr>
          <a:xfrm>
            <a:off x="89756" y="1844824"/>
            <a:ext cx="8964488" cy="4525963"/>
          </a:xfrm>
        </p:spPr>
        <p:txBody>
          <a:bodyPr/>
          <a:lstStyle/>
          <a:p>
            <a:pPr marL="0" indent="0">
              <a:buNone/>
            </a:pPr>
            <a:r>
              <a:rPr kumimoji="1" lang="ja-JP" altLang="en-US" sz="2800" dirty="0"/>
              <a:t>１．個別事例における連携</a:t>
            </a:r>
            <a:endParaRPr kumimoji="1" lang="en-US" altLang="ja-JP" sz="2800" dirty="0"/>
          </a:p>
          <a:p>
            <a:pPr marL="0" indent="0">
              <a:buNone/>
            </a:pPr>
            <a:r>
              <a:rPr lang="ja-JP" altLang="en-US" sz="2800" dirty="0"/>
              <a:t>　　　困難事例のフォローアップの実践およびモデリング　</a:t>
            </a:r>
            <a:endParaRPr kumimoji="1" lang="en-US" altLang="ja-JP" sz="2800" dirty="0"/>
          </a:p>
          <a:p>
            <a:pPr marL="0" indent="0">
              <a:buNone/>
            </a:pPr>
            <a:r>
              <a:rPr kumimoji="1" lang="ja-JP" altLang="en-US" sz="2800" dirty="0"/>
              <a:t>２．地域づくりにおける連携</a:t>
            </a:r>
            <a:endParaRPr kumimoji="1" lang="en-US" altLang="ja-JP" sz="2800" dirty="0"/>
          </a:p>
          <a:p>
            <a:pPr marL="0" indent="0">
              <a:buNone/>
            </a:pPr>
            <a:r>
              <a:rPr lang="ja-JP" altLang="en-US" sz="2800" dirty="0"/>
              <a:t>　　　コミュニティワークの実践およびモデリング</a:t>
            </a:r>
            <a:endParaRPr kumimoji="1" lang="en-US" altLang="ja-JP" sz="2800" dirty="0"/>
          </a:p>
          <a:p>
            <a:pPr marL="0" indent="0">
              <a:buNone/>
            </a:pPr>
            <a:r>
              <a:rPr lang="ja-JP" altLang="en-US" sz="2800" dirty="0"/>
              <a:t>３．</a:t>
            </a:r>
            <a:r>
              <a:rPr lang="ja-JP" altLang="en-US" sz="2800" dirty="0">
                <a:latin typeface="+mn-ea"/>
              </a:rPr>
              <a:t>多職種連携の土壌づくり</a:t>
            </a:r>
            <a:endParaRPr lang="en-US" altLang="ja-JP" sz="2800" dirty="0">
              <a:latin typeface="+mn-ea"/>
            </a:endParaRPr>
          </a:p>
          <a:p>
            <a:pPr marL="0" indent="0">
              <a:buNone/>
            </a:pPr>
            <a:r>
              <a:rPr kumimoji="1" lang="ja-JP" altLang="en-US" sz="2800" dirty="0">
                <a:latin typeface="+mn-ea"/>
              </a:rPr>
              <a:t>　　　他職種・他法人同士のベクトル合わせと</a:t>
            </a:r>
            <a:endParaRPr kumimoji="1" lang="en-US" altLang="ja-JP" sz="2800" dirty="0">
              <a:latin typeface="+mn-ea"/>
            </a:endParaRPr>
          </a:p>
          <a:p>
            <a:pPr marL="0" indent="0">
              <a:buNone/>
            </a:pPr>
            <a:r>
              <a:rPr lang="ja-JP" altLang="en-US" sz="2800" dirty="0">
                <a:latin typeface="+mn-ea"/>
              </a:rPr>
              <a:t>　　　協働できる土壌づくり</a:t>
            </a:r>
            <a:endParaRPr lang="en-US" altLang="ja-JP" sz="2800" dirty="0">
              <a:latin typeface="+mn-ea"/>
            </a:endParaRPr>
          </a:p>
          <a:p>
            <a:pPr marL="0" indent="0">
              <a:buNone/>
            </a:pPr>
            <a:r>
              <a:rPr lang="en-US" altLang="ja-JP" sz="2800" dirty="0">
                <a:latin typeface="+mn-ea"/>
              </a:rPr>
              <a:t>               </a:t>
            </a:r>
            <a:r>
              <a:rPr lang="ja-JP" altLang="en-US" sz="2800" dirty="0">
                <a:latin typeface="+mn-ea"/>
              </a:rPr>
              <a:t>（</a:t>
            </a:r>
            <a:r>
              <a:rPr lang="ja-JP" altLang="en-US" sz="2800">
                <a:latin typeface="+mn-ea"/>
              </a:rPr>
              <a:t>地域生活支援拠点</a:t>
            </a:r>
            <a:r>
              <a:rPr lang="ja-JP" altLang="en-US" sz="2800" dirty="0">
                <a:latin typeface="+mn-ea"/>
              </a:rPr>
              <a:t>の活用も視野に）</a:t>
            </a:r>
            <a:endParaRPr kumimoji="1" lang="ja-JP" altLang="en-US" sz="2800" dirty="0">
              <a:latin typeface="+mn-ea"/>
            </a:endParaRPr>
          </a:p>
        </p:txBody>
      </p:sp>
      <p:sp>
        <p:nvSpPr>
          <p:cNvPr id="6" name="スライド番号プレースホルダー 5">
            <a:extLst>
              <a:ext uri="{FF2B5EF4-FFF2-40B4-BE49-F238E27FC236}">
                <a16:creationId xmlns:a16="http://schemas.microsoft.com/office/drawing/2014/main" xmlns="" id="{337D33C4-6F43-49A2-9B03-BDB38C8536D5}"/>
              </a:ext>
            </a:extLst>
          </p:cNvPr>
          <p:cNvSpPr>
            <a:spLocks noGrp="1"/>
          </p:cNvSpPr>
          <p:nvPr>
            <p:ph type="sldNum" sz="quarter" idx="12"/>
          </p:nvPr>
        </p:nvSpPr>
        <p:spPr/>
        <p:txBody>
          <a:bodyPr/>
          <a:lstStyle/>
          <a:p>
            <a:pPr>
              <a:defRPr/>
            </a:pPr>
            <a:fld id="{804D6B79-3AEB-42FE-A736-A41F7AEA0445}" type="slidenum">
              <a:rPr lang="en-US" altLang="ja-JP" smtClean="0"/>
              <a:pPr>
                <a:defRPr/>
              </a:pPr>
              <a:t>4</a:t>
            </a:fld>
            <a:endParaRPr lang="en-US" altLang="ja-JP"/>
          </a:p>
        </p:txBody>
      </p:sp>
      <p:sp>
        <p:nvSpPr>
          <p:cNvPr id="7" name="フッター プレースホルダー 6">
            <a:extLst>
              <a:ext uri="{FF2B5EF4-FFF2-40B4-BE49-F238E27FC236}">
                <a16:creationId xmlns:a16="http://schemas.microsoft.com/office/drawing/2014/main" xmlns="" id="{1D166BD6-14BF-43F8-8C0A-1031EC2493DC}"/>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296247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医療との連携</a:t>
            </a:r>
            <a:endParaRPr kumimoji="1" lang="ja-JP" altLang="en-US" dirty="0"/>
          </a:p>
        </p:txBody>
      </p:sp>
      <p:sp>
        <p:nvSpPr>
          <p:cNvPr id="3" name="コンテンツ プレースホルダー 2"/>
          <p:cNvSpPr>
            <a:spLocks noGrp="1"/>
          </p:cNvSpPr>
          <p:nvPr>
            <p:ph idx="1"/>
          </p:nvPr>
        </p:nvSpPr>
        <p:spPr>
          <a:xfrm>
            <a:off x="251520" y="1600200"/>
            <a:ext cx="8640960" cy="4525963"/>
          </a:xfrm>
        </p:spPr>
        <p:txBody>
          <a:bodyPr/>
          <a:lstStyle/>
          <a:p>
            <a:r>
              <a:rPr kumimoji="1" lang="ja-JP" altLang="en-US" dirty="0"/>
              <a:t>相談支援専門員のつぶやき</a:t>
            </a:r>
            <a:endParaRPr kumimoji="1" lang="en-US" altLang="ja-JP" dirty="0"/>
          </a:p>
          <a:p>
            <a:pPr marL="0" indent="0">
              <a:buNone/>
            </a:pPr>
            <a:r>
              <a:rPr lang="ja-JP" altLang="en-US" sz="2000" dirty="0"/>
              <a:t>　「電話しても誰につないでもらえばいいのかわからない。ずっと待たされる。</a:t>
            </a:r>
            <a:endParaRPr lang="en-US" altLang="ja-JP" sz="2000" dirty="0"/>
          </a:p>
          <a:p>
            <a:pPr marL="0" indent="0">
              <a:buNone/>
            </a:pPr>
            <a:r>
              <a:rPr lang="ja-JP" altLang="en-US" sz="2000" dirty="0"/>
              <a:t>　　　　　　　出たと思ったらまた変わる。都度同じ説明しないといけないんだよ」</a:t>
            </a:r>
            <a:endParaRPr lang="en-US" altLang="ja-JP" sz="2000" dirty="0"/>
          </a:p>
          <a:p>
            <a:pPr marL="0" indent="0">
              <a:buNone/>
            </a:pPr>
            <a:r>
              <a:rPr lang="ja-JP" altLang="en-US" sz="2000" dirty="0"/>
              <a:t> </a:t>
            </a:r>
            <a:r>
              <a:rPr kumimoji="1" lang="ja-JP" altLang="en-US" sz="2000" dirty="0"/>
              <a:t> </a:t>
            </a:r>
            <a:r>
              <a:rPr lang="ja-JP" altLang="en-US" sz="2000" dirty="0"/>
              <a:t>「主治医に確認します・・・ばっかり。全部医師に確認しないとだめなの？」</a:t>
            </a:r>
            <a:endParaRPr lang="en-US" altLang="ja-JP" sz="2000" dirty="0"/>
          </a:p>
          <a:p>
            <a:pPr marL="0" indent="0">
              <a:buNone/>
            </a:pPr>
            <a:r>
              <a:rPr kumimoji="1" lang="en-US" altLang="ja-JP" sz="2000" dirty="0"/>
              <a:t>  </a:t>
            </a:r>
            <a:r>
              <a:rPr kumimoji="1" lang="ja-JP" altLang="en-US" sz="2000" dirty="0"/>
              <a:t>「入院中なのに家族が居ないからって他科受診に同行してくださいって</a:t>
            </a:r>
            <a:endParaRPr kumimoji="1" lang="en-US" altLang="ja-JP" sz="2000" dirty="0"/>
          </a:p>
          <a:p>
            <a:pPr marL="0" indent="0">
              <a:buNone/>
            </a:pPr>
            <a:r>
              <a:rPr lang="ja-JP" altLang="en-US" sz="2000" dirty="0"/>
              <a:t>　　　</a:t>
            </a:r>
            <a:r>
              <a:rPr kumimoji="1" lang="ja-JP" altLang="en-US" sz="2000" dirty="0"/>
              <a:t>言われた。自分の仕事なのかなぁ。しかも当たり前みたいに言われたよ」</a:t>
            </a:r>
            <a:endParaRPr kumimoji="1" lang="en-US" altLang="ja-JP" sz="2000" dirty="0"/>
          </a:p>
          <a:p>
            <a:pPr marL="0" indent="0">
              <a:buNone/>
            </a:pPr>
            <a:r>
              <a:rPr lang="ja-JP" altLang="en-US" sz="2000" dirty="0"/>
              <a:t>　「医療観察法病棟の人の退院カンファレンスで病状とか聞いたら、そのことは、</a:t>
            </a:r>
            <a:endParaRPr lang="en-US" altLang="ja-JP" sz="2000" dirty="0"/>
          </a:p>
          <a:p>
            <a:pPr marL="0" indent="0">
              <a:buNone/>
            </a:pPr>
            <a:r>
              <a:rPr lang="ja-JP" altLang="en-US" sz="2000" dirty="0"/>
              <a:t>　医療と医療で情報共有しますから、住居探しだけ手伝ってくださいって･･･</a:t>
            </a:r>
            <a:endParaRPr lang="en-US" altLang="ja-JP" sz="2000" dirty="0"/>
          </a:p>
          <a:p>
            <a:pPr marL="0" indent="0">
              <a:buNone/>
            </a:pPr>
            <a:r>
              <a:rPr lang="ja-JP" altLang="en-US" sz="2000" dirty="0"/>
              <a:t>　　　　　　　　　　　　　　　　　　　　　　状況も分からないのに家だけ探せないよね」</a:t>
            </a:r>
            <a:endParaRPr lang="en-US" altLang="ja-JP" sz="2000" dirty="0"/>
          </a:p>
          <a:p>
            <a:pPr marL="0" indent="0">
              <a:buNone/>
            </a:pPr>
            <a:r>
              <a:rPr kumimoji="1" lang="ja-JP" altLang="en-US" sz="2000" dirty="0"/>
              <a:t>　「介護保険に移行する年齢なのに介護認定受けずに退院・・・ヘルパー入れて</a:t>
            </a:r>
            <a:endParaRPr kumimoji="1" lang="en-US" altLang="ja-JP" sz="2000" dirty="0"/>
          </a:p>
          <a:p>
            <a:pPr marL="0" indent="0">
              <a:buNone/>
            </a:pPr>
            <a:r>
              <a:rPr lang="ja-JP" altLang="en-US" sz="2000" dirty="0"/>
              <a:t>　</a:t>
            </a:r>
            <a:r>
              <a:rPr kumimoji="1" lang="ja-JP" altLang="en-US" sz="2000" dirty="0"/>
              <a:t>欲しいって言われても困るよ」</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6720445" y="404664"/>
            <a:ext cx="1799109" cy="1602260"/>
          </a:xfrm>
          <a:prstGeom prst="rect">
            <a:avLst/>
          </a:prstGeom>
        </p:spPr>
      </p:pic>
      <p:sp>
        <p:nvSpPr>
          <p:cNvPr id="6" name="スライド番号プレースホルダー 5">
            <a:extLst>
              <a:ext uri="{FF2B5EF4-FFF2-40B4-BE49-F238E27FC236}">
                <a16:creationId xmlns:a16="http://schemas.microsoft.com/office/drawing/2014/main" xmlns="" id="{0195D638-068B-43CD-B048-BD3610863CBA}"/>
              </a:ext>
            </a:extLst>
          </p:cNvPr>
          <p:cNvSpPr>
            <a:spLocks noGrp="1"/>
          </p:cNvSpPr>
          <p:nvPr>
            <p:ph type="sldNum" sz="quarter" idx="12"/>
          </p:nvPr>
        </p:nvSpPr>
        <p:spPr/>
        <p:txBody>
          <a:bodyPr/>
          <a:lstStyle/>
          <a:p>
            <a:pPr>
              <a:defRPr/>
            </a:pPr>
            <a:fld id="{804D6B79-3AEB-42FE-A736-A41F7AEA0445}" type="slidenum">
              <a:rPr lang="en-US" altLang="ja-JP" smtClean="0"/>
              <a:pPr>
                <a:defRPr/>
              </a:pPr>
              <a:t>40</a:t>
            </a:fld>
            <a:endParaRPr lang="en-US" altLang="ja-JP"/>
          </a:p>
        </p:txBody>
      </p:sp>
      <p:sp>
        <p:nvSpPr>
          <p:cNvPr id="8" name="フッター プレースホルダー 7">
            <a:extLst>
              <a:ext uri="{FF2B5EF4-FFF2-40B4-BE49-F238E27FC236}">
                <a16:creationId xmlns:a16="http://schemas.microsoft.com/office/drawing/2014/main" xmlns="" id="{9124A25D-88C7-4A00-A414-4DB44DF926A4}"/>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39815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25149"/>
          </a:xfrm>
        </p:spPr>
        <p:txBody>
          <a:bodyPr/>
          <a:lstStyle/>
          <a:p>
            <a:r>
              <a:rPr kumimoji="1" lang="ja-JP" altLang="en-US" sz="3600" dirty="0"/>
              <a:t>お互いのつぶやきからみえること</a:t>
            </a:r>
          </a:p>
        </p:txBody>
      </p:sp>
      <p:sp>
        <p:nvSpPr>
          <p:cNvPr id="3" name="コンテンツ プレースホルダー 2"/>
          <p:cNvSpPr>
            <a:spLocks noGrp="1"/>
          </p:cNvSpPr>
          <p:nvPr>
            <p:ph idx="1"/>
          </p:nvPr>
        </p:nvSpPr>
        <p:spPr>
          <a:xfrm>
            <a:off x="467161" y="1256907"/>
            <a:ext cx="8229600" cy="4525963"/>
          </a:xfrm>
        </p:spPr>
        <p:txBody>
          <a:bodyPr/>
          <a:lstStyle/>
          <a:p>
            <a:r>
              <a:rPr kumimoji="1" lang="ja-JP" altLang="en-US" sz="2800" dirty="0"/>
              <a:t>お互いの業務内容も業務時間も体制も理解していないということです</a:t>
            </a:r>
            <a:endParaRPr kumimoji="1" lang="en-US" altLang="ja-JP" sz="2800" dirty="0"/>
          </a:p>
          <a:p>
            <a:r>
              <a:rPr lang="ja-JP" altLang="en-US" sz="2800" dirty="0"/>
              <a:t>日ごろ使わなければ、名称が分からないことは当たり前です</a:t>
            </a:r>
            <a:endParaRPr lang="en-US" altLang="ja-JP" sz="2800" dirty="0"/>
          </a:p>
          <a:p>
            <a:r>
              <a:rPr kumimoji="1" lang="ja-JP" altLang="en-US" sz="2800" dirty="0" smtClean="0"/>
              <a:t>お互いが分からない</a:t>
            </a:r>
            <a:r>
              <a:rPr kumimoji="1" lang="ja-JP" altLang="en-US" sz="2800" dirty="0"/>
              <a:t>・・・では何も進みません</a:t>
            </a:r>
            <a:endParaRPr kumimoji="1" lang="en-US" altLang="ja-JP" sz="2800" dirty="0"/>
          </a:p>
          <a:p>
            <a:endParaRPr lang="en-US" altLang="ja-JP" sz="2800" dirty="0"/>
          </a:p>
          <a:p>
            <a:r>
              <a:rPr kumimoji="1" lang="ja-JP" altLang="en-US" sz="2800" dirty="0"/>
              <a:t>丁寧かつ複数回の説明が必要です</a:t>
            </a:r>
            <a:endParaRPr kumimoji="1" lang="en-US" altLang="ja-JP" sz="2800" dirty="0"/>
          </a:p>
          <a:p>
            <a:r>
              <a:rPr lang="ja-JP" altLang="en-US" sz="2800" dirty="0"/>
              <a:t>パンフレットなどがあればよいかもしれません</a:t>
            </a:r>
            <a:endParaRPr lang="en-US" altLang="ja-JP" sz="2800" dirty="0"/>
          </a:p>
          <a:p>
            <a:r>
              <a:rPr lang="ja-JP" altLang="en-US" sz="2800" dirty="0" smtClean="0"/>
              <a:t>分</a:t>
            </a:r>
            <a:r>
              <a:rPr kumimoji="1" lang="ja-JP" altLang="en-US" sz="2800" dirty="0" smtClean="0"/>
              <a:t>からない</a:t>
            </a:r>
            <a:r>
              <a:rPr kumimoji="1" lang="ja-JP" altLang="en-US" sz="2800" dirty="0"/>
              <a:t>こと</a:t>
            </a:r>
            <a:r>
              <a:rPr kumimoji="1" lang="ja-JP" altLang="en-US" sz="2800" dirty="0" smtClean="0"/>
              <a:t>を分かった</a:t>
            </a:r>
            <a:r>
              <a:rPr kumimoji="1" lang="ja-JP" altLang="en-US" sz="2800" dirty="0"/>
              <a:t>ふりでやり過ごさないようにしましょう</a:t>
            </a:r>
          </a:p>
        </p:txBody>
      </p:sp>
      <p:sp>
        <p:nvSpPr>
          <p:cNvPr id="5" name="下矢印 4"/>
          <p:cNvSpPr/>
          <p:nvPr/>
        </p:nvSpPr>
        <p:spPr>
          <a:xfrm>
            <a:off x="3635896" y="2765528"/>
            <a:ext cx="380503" cy="450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026360" y="2806326"/>
            <a:ext cx="1111202" cy="369332"/>
          </a:xfrm>
          <a:prstGeom prst="rect">
            <a:avLst/>
          </a:prstGeom>
          <a:noFill/>
        </p:spPr>
        <p:txBody>
          <a:bodyPr wrap="none" rtlCol="0">
            <a:spAutoFit/>
          </a:bodyPr>
          <a:lstStyle/>
          <a:p>
            <a:r>
              <a:rPr kumimoji="1" lang="ja-JP" altLang="en-US" dirty="0"/>
              <a:t>しかし・・・</a:t>
            </a:r>
          </a:p>
        </p:txBody>
      </p:sp>
      <p:sp>
        <p:nvSpPr>
          <p:cNvPr id="7" name="下矢印 6"/>
          <p:cNvSpPr/>
          <p:nvPr/>
        </p:nvSpPr>
        <p:spPr>
          <a:xfrm>
            <a:off x="3635896" y="3747797"/>
            <a:ext cx="380503" cy="450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067944" y="3747797"/>
            <a:ext cx="1151277" cy="369332"/>
          </a:xfrm>
          <a:prstGeom prst="rect">
            <a:avLst/>
          </a:prstGeom>
          <a:noFill/>
        </p:spPr>
        <p:txBody>
          <a:bodyPr wrap="none" rtlCol="0">
            <a:spAutoFit/>
          </a:bodyPr>
          <a:lstStyle/>
          <a:p>
            <a:r>
              <a:rPr kumimoji="1" lang="ja-JP" altLang="en-US" dirty="0" err="1"/>
              <a:t>なの</a:t>
            </a:r>
            <a:r>
              <a:rPr kumimoji="1" lang="ja-JP" altLang="en-US" dirty="0"/>
              <a:t>で・・・</a:t>
            </a:r>
          </a:p>
        </p:txBody>
      </p:sp>
      <p:sp>
        <p:nvSpPr>
          <p:cNvPr id="9" name="スライド番号プレースホルダー 8">
            <a:extLst>
              <a:ext uri="{FF2B5EF4-FFF2-40B4-BE49-F238E27FC236}">
                <a16:creationId xmlns:a16="http://schemas.microsoft.com/office/drawing/2014/main" xmlns="" id="{3FF9AF5E-E7BA-4E80-A681-1B748F5232F3}"/>
              </a:ext>
            </a:extLst>
          </p:cNvPr>
          <p:cNvSpPr>
            <a:spLocks noGrp="1"/>
          </p:cNvSpPr>
          <p:nvPr>
            <p:ph type="sldNum" sz="quarter" idx="12"/>
          </p:nvPr>
        </p:nvSpPr>
        <p:spPr/>
        <p:txBody>
          <a:bodyPr/>
          <a:lstStyle/>
          <a:p>
            <a:pPr>
              <a:defRPr/>
            </a:pPr>
            <a:fld id="{804D6B79-3AEB-42FE-A736-A41F7AEA0445}" type="slidenum">
              <a:rPr lang="en-US" altLang="ja-JP" smtClean="0"/>
              <a:pPr>
                <a:defRPr/>
              </a:pPr>
              <a:t>41</a:t>
            </a:fld>
            <a:endParaRPr lang="en-US" altLang="ja-JP"/>
          </a:p>
        </p:txBody>
      </p:sp>
      <p:sp>
        <p:nvSpPr>
          <p:cNvPr id="11" name="フッター プレースホルダー 10">
            <a:extLst>
              <a:ext uri="{FF2B5EF4-FFF2-40B4-BE49-F238E27FC236}">
                <a16:creationId xmlns:a16="http://schemas.microsoft.com/office/drawing/2014/main" xmlns="" id="{F3130176-288C-4CBA-906F-34EBA6FDED30}"/>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775030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3395"/>
            <a:ext cx="8229600" cy="543620"/>
          </a:xfrm>
        </p:spPr>
        <p:txBody>
          <a:bodyPr/>
          <a:lstStyle/>
          <a:p>
            <a:r>
              <a:rPr kumimoji="1" lang="ja-JP" altLang="en-US" sz="3600" dirty="0"/>
              <a:t>医療機関の特徴（一部）</a:t>
            </a:r>
          </a:p>
        </p:txBody>
      </p:sp>
      <p:sp>
        <p:nvSpPr>
          <p:cNvPr id="3" name="コンテンツ プレースホルダー 2"/>
          <p:cNvSpPr>
            <a:spLocks noGrp="1"/>
          </p:cNvSpPr>
          <p:nvPr>
            <p:ph idx="1"/>
          </p:nvPr>
        </p:nvSpPr>
        <p:spPr>
          <a:xfrm>
            <a:off x="323528" y="836712"/>
            <a:ext cx="8686800" cy="5256584"/>
          </a:xfrm>
        </p:spPr>
        <p:txBody>
          <a:bodyPr/>
          <a:lstStyle/>
          <a:p>
            <a:r>
              <a:rPr kumimoji="1" lang="ja-JP" altLang="en-US" sz="2000" dirty="0"/>
              <a:t>大なり小なりヒエラルキーが存在します</a:t>
            </a:r>
            <a:endParaRPr kumimoji="1" lang="en-US" altLang="ja-JP" sz="2000" dirty="0"/>
          </a:p>
          <a:p>
            <a:pPr marL="0" indent="0">
              <a:buNone/>
            </a:pPr>
            <a:r>
              <a:rPr lang="ja-JP" altLang="en-US" sz="2000" dirty="0"/>
              <a:t>　　　　つまり決定権が現場の人に無いことが多いのは事実です</a:t>
            </a:r>
            <a:endParaRPr lang="en-US" altLang="ja-JP" sz="2000" dirty="0"/>
          </a:p>
          <a:p>
            <a:r>
              <a:rPr lang="ja-JP" altLang="en-US" sz="2000" dirty="0"/>
              <a:t>また、ひとりひとりは良いと思っても集団になるとだめなことも起こってきます</a:t>
            </a:r>
            <a:endParaRPr lang="en-US" altLang="ja-JP" sz="2000" dirty="0"/>
          </a:p>
          <a:p>
            <a:endParaRPr kumimoji="1" lang="en-US" altLang="ja-JP" sz="2000" dirty="0"/>
          </a:p>
          <a:p>
            <a:pPr marL="0" indent="0">
              <a:buNone/>
            </a:pPr>
            <a:r>
              <a:rPr kumimoji="1" lang="ja-JP" altLang="en-US" sz="2000" dirty="0"/>
              <a:t>　　　　なので・・・聞きたいことはあらかじめ伝えておいていつまでに返事が</a:t>
            </a:r>
            <a:endParaRPr kumimoji="1" lang="en-US" altLang="ja-JP" sz="2000" dirty="0"/>
          </a:p>
          <a:p>
            <a:pPr marL="0" indent="0">
              <a:buNone/>
            </a:pPr>
            <a:r>
              <a:rPr lang="ja-JP" altLang="en-US" sz="2000" dirty="0"/>
              <a:t>　　　　　　　　　　　　　　　　　　　　　　　　　　　　　　</a:t>
            </a:r>
            <a:r>
              <a:rPr kumimoji="1" lang="ja-JP" altLang="en-US" sz="2000" dirty="0"/>
              <a:t>欲しいか伝えておきましょう</a:t>
            </a:r>
            <a:endParaRPr kumimoji="1" lang="en-US" altLang="ja-JP" sz="2000" dirty="0"/>
          </a:p>
          <a:p>
            <a:pPr marL="0" indent="0">
              <a:buNone/>
            </a:pPr>
            <a:endParaRPr lang="en-US" altLang="ja-JP" sz="2000" dirty="0"/>
          </a:p>
          <a:p>
            <a:r>
              <a:rPr kumimoji="1" lang="ja-JP" altLang="en-US" sz="2000" dirty="0"/>
              <a:t>医療機関外のことは情報が少ないのは事実です</a:t>
            </a:r>
            <a:endParaRPr kumimoji="1" lang="en-US" altLang="ja-JP" sz="2000" dirty="0"/>
          </a:p>
          <a:p>
            <a:r>
              <a:rPr lang="ja-JP" altLang="en-US" sz="2000" dirty="0"/>
              <a:t>また、多職種が存在しているがゆえに情報共有ができていないことが</a:t>
            </a:r>
            <a:endParaRPr lang="en-US" altLang="ja-JP" sz="2000" dirty="0"/>
          </a:p>
          <a:p>
            <a:pPr marL="0" indent="0">
              <a:buNone/>
            </a:pPr>
            <a:r>
              <a:rPr lang="ja-JP" altLang="en-US" sz="2000" dirty="0"/>
              <a:t>　　ありますし情報が客観的に伝わっていないこともあります</a:t>
            </a:r>
            <a:endParaRPr lang="en-US" altLang="ja-JP" sz="2000" dirty="0"/>
          </a:p>
          <a:p>
            <a:pPr marL="0" indent="0">
              <a:buNone/>
            </a:pPr>
            <a:endParaRPr lang="en-US" altLang="ja-JP" sz="2000" dirty="0"/>
          </a:p>
          <a:p>
            <a:pPr marL="0" indent="0">
              <a:buNone/>
            </a:pPr>
            <a:r>
              <a:rPr kumimoji="1" lang="ja-JP" altLang="en-US" sz="2000" dirty="0"/>
              <a:t>　　　　なので・・・持っている情報は丁寧に伝えましょう。</a:t>
            </a:r>
            <a:endParaRPr kumimoji="1" lang="en-US" altLang="ja-JP" sz="2000" dirty="0"/>
          </a:p>
          <a:p>
            <a:pPr marL="0" indent="0">
              <a:buNone/>
            </a:pPr>
            <a:r>
              <a:rPr lang="ja-JP" altLang="en-US" sz="2000" dirty="0"/>
              <a:t>　　　　　　　好意的に少し無理してやってしまうとずっとできると思われがちです。</a:t>
            </a:r>
            <a:endParaRPr lang="en-US" altLang="ja-JP" sz="2000" dirty="0"/>
          </a:p>
          <a:p>
            <a:pPr marL="0" indent="0">
              <a:buNone/>
            </a:pPr>
            <a:r>
              <a:rPr lang="ja-JP" altLang="en-US" sz="2000" dirty="0"/>
              <a:t>　　　　　　　　　できることとできないことははっきり伝えましょう</a:t>
            </a:r>
            <a:endParaRPr kumimoji="1" lang="ja-JP" altLang="en-US" sz="2000" dirty="0"/>
          </a:p>
        </p:txBody>
      </p:sp>
      <p:sp>
        <p:nvSpPr>
          <p:cNvPr id="5" name="下矢印 4"/>
          <p:cNvSpPr/>
          <p:nvPr/>
        </p:nvSpPr>
        <p:spPr>
          <a:xfrm>
            <a:off x="3210860" y="1916832"/>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3210860" y="4509120"/>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xmlns="" id="{1D759D91-3A0E-4A7C-9C83-9DDA08F93896}"/>
              </a:ext>
            </a:extLst>
          </p:cNvPr>
          <p:cNvSpPr>
            <a:spLocks noGrp="1"/>
          </p:cNvSpPr>
          <p:nvPr>
            <p:ph type="sldNum" sz="quarter" idx="12"/>
          </p:nvPr>
        </p:nvSpPr>
        <p:spPr/>
        <p:txBody>
          <a:bodyPr/>
          <a:lstStyle/>
          <a:p>
            <a:pPr>
              <a:defRPr/>
            </a:pPr>
            <a:fld id="{804D6B79-3AEB-42FE-A736-A41F7AEA0445}" type="slidenum">
              <a:rPr lang="en-US" altLang="ja-JP" smtClean="0"/>
              <a:pPr>
                <a:defRPr/>
              </a:pPr>
              <a:t>42</a:t>
            </a:fld>
            <a:endParaRPr lang="en-US" altLang="ja-JP"/>
          </a:p>
        </p:txBody>
      </p:sp>
      <p:sp>
        <p:nvSpPr>
          <p:cNvPr id="9" name="フッター プレースホルダー 8">
            <a:extLst>
              <a:ext uri="{FF2B5EF4-FFF2-40B4-BE49-F238E27FC236}">
                <a16:creationId xmlns:a16="http://schemas.microsoft.com/office/drawing/2014/main" xmlns="" id="{4C9EA336-DBEB-4F96-BC53-2FD166AEB13B}"/>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20265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pPr algn="ctr"/>
            <a:r>
              <a:rPr kumimoji="1" lang="ja-JP" altLang="en-US" sz="3600" dirty="0">
                <a:latin typeface="+mj-ea"/>
              </a:rPr>
              <a:t>コメディカルとの連携</a:t>
            </a:r>
          </a:p>
        </p:txBody>
      </p:sp>
      <p:sp>
        <p:nvSpPr>
          <p:cNvPr id="3" name="コンテンツ プレースホルダー 2"/>
          <p:cNvSpPr>
            <a:spLocks noGrp="1"/>
          </p:cNvSpPr>
          <p:nvPr>
            <p:ph idx="1"/>
          </p:nvPr>
        </p:nvSpPr>
        <p:spPr>
          <a:xfrm>
            <a:off x="220286" y="1052736"/>
            <a:ext cx="8703425" cy="5486195"/>
          </a:xfrm>
        </p:spPr>
        <p:txBody>
          <a:bodyPr>
            <a:noAutofit/>
          </a:bodyPr>
          <a:lstStyle/>
          <a:p>
            <a:pPr marL="0" indent="0">
              <a:buNone/>
            </a:pPr>
            <a:r>
              <a:rPr kumimoji="1" lang="ja-JP" altLang="en-US" sz="1800" dirty="0">
                <a:latin typeface="+mn-ea"/>
              </a:rPr>
              <a:t>精神保健福祉士の役割と連携ポイント</a:t>
            </a:r>
            <a:endParaRPr kumimoji="1" lang="en-US" altLang="ja-JP" sz="1800" dirty="0">
              <a:latin typeface="+mn-ea"/>
            </a:endParaRPr>
          </a:p>
          <a:p>
            <a:pPr marL="0" indent="0">
              <a:buNone/>
            </a:pPr>
            <a:r>
              <a:rPr lang="ja-JP" altLang="en-US" sz="1800" dirty="0">
                <a:latin typeface="+mn-ea"/>
              </a:rPr>
              <a:t>　　福祉制度について・地域資源について知っていることを情報提供し調整しつなぐことが</a:t>
            </a:r>
            <a:endParaRPr lang="en-US" altLang="ja-JP" sz="1800" dirty="0">
              <a:latin typeface="+mn-ea"/>
            </a:endParaRPr>
          </a:p>
          <a:p>
            <a:pPr marL="0" indent="0">
              <a:buNone/>
            </a:pPr>
            <a:r>
              <a:rPr lang="ja-JP" altLang="en-US" sz="1800" dirty="0">
                <a:latin typeface="+mn-ea"/>
              </a:rPr>
              <a:t>　　主な業務です。患者の人権を守るという意識を持っています。</a:t>
            </a:r>
            <a:endParaRPr lang="en-US" altLang="ja-JP" sz="1800" dirty="0">
              <a:latin typeface="+mn-ea"/>
            </a:endParaRPr>
          </a:p>
          <a:p>
            <a:pPr marL="0" indent="0">
              <a:buNone/>
            </a:pPr>
            <a:r>
              <a:rPr lang="ja-JP" altLang="en-US" sz="1800" dirty="0">
                <a:latin typeface="+mn-ea"/>
              </a:rPr>
              <a:t>　　医療機関の中では一番相談支援専門員と共通言語があります。</a:t>
            </a:r>
            <a:endParaRPr lang="en-US" altLang="ja-JP" sz="1800" dirty="0">
              <a:latin typeface="+mn-ea"/>
            </a:endParaRPr>
          </a:p>
          <a:p>
            <a:pPr marL="0" indent="0">
              <a:buNone/>
            </a:pPr>
            <a:r>
              <a:rPr lang="ja-JP" altLang="en-US" sz="1800" dirty="0">
                <a:latin typeface="+mn-ea"/>
              </a:rPr>
              <a:t>　　役割分担を明確にして医療の中ですることと地域ですることを分けましょう。</a:t>
            </a:r>
            <a:endParaRPr lang="en-US" altLang="ja-JP" sz="1800" dirty="0">
              <a:latin typeface="+mn-ea"/>
            </a:endParaRPr>
          </a:p>
          <a:p>
            <a:pPr marL="0" indent="0">
              <a:buNone/>
            </a:pPr>
            <a:r>
              <a:rPr kumimoji="1" lang="ja-JP" altLang="en-US" sz="1800" dirty="0">
                <a:latin typeface="+mn-ea"/>
              </a:rPr>
              <a:t>　　</a:t>
            </a:r>
            <a:endParaRPr kumimoji="1" lang="en-US" altLang="ja-JP" sz="1800" dirty="0">
              <a:latin typeface="+mn-ea"/>
            </a:endParaRPr>
          </a:p>
          <a:p>
            <a:pPr marL="0" indent="0">
              <a:buNone/>
            </a:pPr>
            <a:r>
              <a:rPr lang="ja-JP" altLang="en-US" sz="1800" dirty="0">
                <a:latin typeface="+mn-ea"/>
              </a:rPr>
              <a:t>作業療法士の役割と連携ポイント</a:t>
            </a:r>
            <a:endParaRPr lang="en-US" altLang="ja-JP" sz="1800" dirty="0">
              <a:latin typeface="+mn-ea"/>
            </a:endParaRPr>
          </a:p>
          <a:p>
            <a:pPr marL="0" indent="0">
              <a:buNone/>
            </a:pPr>
            <a:r>
              <a:rPr kumimoji="1" lang="ja-JP" altLang="en-US" sz="1800" dirty="0">
                <a:latin typeface="+mn-ea"/>
              </a:rPr>
              <a:t>　　</a:t>
            </a:r>
            <a:r>
              <a:rPr kumimoji="1" lang="en-US" altLang="ja-JP" sz="1800" dirty="0">
                <a:latin typeface="+mn-ea"/>
              </a:rPr>
              <a:t>Good</a:t>
            </a:r>
            <a:r>
              <a:rPr kumimoji="1" lang="ja-JP" altLang="en-US" sz="1800" dirty="0">
                <a:latin typeface="+mn-ea"/>
              </a:rPr>
              <a:t> </a:t>
            </a:r>
            <a:r>
              <a:rPr kumimoji="1" lang="en-US" altLang="ja-JP" sz="1800" dirty="0">
                <a:latin typeface="+mn-ea"/>
              </a:rPr>
              <a:t>POINT</a:t>
            </a:r>
            <a:r>
              <a:rPr kumimoji="1" lang="ja-JP" altLang="en-US" sz="1800" dirty="0">
                <a:latin typeface="+mn-ea"/>
              </a:rPr>
              <a:t>　を見つけるのは得意なので、生活上の工夫をできることから検討します</a:t>
            </a:r>
            <a:endParaRPr kumimoji="1" lang="en-US" altLang="ja-JP" sz="1800" dirty="0">
              <a:latin typeface="+mn-ea"/>
            </a:endParaRPr>
          </a:p>
          <a:p>
            <a:pPr marL="0" indent="0">
              <a:buNone/>
            </a:pPr>
            <a:r>
              <a:rPr lang="ja-JP" altLang="en-US" sz="1800" dirty="0">
                <a:latin typeface="+mn-ea"/>
              </a:rPr>
              <a:t>　　地域での暮らしを見据えて生活するなかでできる機能訓練等も工夫してくれます。</a:t>
            </a:r>
            <a:endParaRPr lang="en-US" altLang="ja-JP" sz="1800" dirty="0">
              <a:latin typeface="+mn-ea"/>
            </a:endParaRPr>
          </a:p>
          <a:p>
            <a:pPr marL="0" indent="0">
              <a:buNone/>
            </a:pPr>
            <a:r>
              <a:rPr kumimoji="1" lang="ja-JP" altLang="en-US" sz="1800" dirty="0">
                <a:latin typeface="+mn-ea"/>
              </a:rPr>
              <a:t>　　生活リハビリや住宅改修などの相談にのってもらいましょう。</a:t>
            </a:r>
            <a:endParaRPr kumimoji="1" lang="en-US" altLang="ja-JP" sz="1800" dirty="0">
              <a:latin typeface="+mn-ea"/>
            </a:endParaRPr>
          </a:p>
          <a:p>
            <a:pPr marL="0" indent="0">
              <a:buNone/>
            </a:pPr>
            <a:endParaRPr lang="en-US" altLang="ja-JP" sz="1800" dirty="0">
              <a:latin typeface="+mn-ea"/>
            </a:endParaRPr>
          </a:p>
          <a:p>
            <a:pPr marL="0" indent="0">
              <a:buNone/>
            </a:pPr>
            <a:r>
              <a:rPr kumimoji="1" lang="ja-JP" altLang="en-US" sz="1800" dirty="0">
                <a:latin typeface="+mn-ea"/>
              </a:rPr>
              <a:t>　　　　　連携するには・・・</a:t>
            </a:r>
            <a:endParaRPr kumimoji="1" lang="en-US" altLang="ja-JP" sz="1800" dirty="0">
              <a:latin typeface="+mn-ea"/>
            </a:endParaRPr>
          </a:p>
          <a:p>
            <a:pPr marL="0" indent="0">
              <a:buNone/>
            </a:pPr>
            <a:r>
              <a:rPr lang="ja-JP" altLang="en-US" sz="1800" dirty="0">
                <a:latin typeface="+mn-ea"/>
              </a:rPr>
              <a:t>　　　　　　　</a:t>
            </a:r>
            <a:r>
              <a:rPr kumimoji="1" lang="ja-JP" altLang="en-US" sz="1800" dirty="0">
                <a:latin typeface="+mn-ea"/>
              </a:rPr>
              <a:t>まずは、何が得意かを聞いてみましょう・・・</a:t>
            </a:r>
            <a:endParaRPr kumimoji="1" lang="en-US" altLang="ja-JP" sz="1800" dirty="0">
              <a:latin typeface="+mn-ea"/>
            </a:endParaRPr>
          </a:p>
          <a:p>
            <a:pPr marL="0" indent="0">
              <a:buNone/>
            </a:pPr>
            <a:r>
              <a:rPr lang="ja-JP" altLang="en-US" sz="1800" dirty="0">
                <a:latin typeface="+mn-ea"/>
              </a:rPr>
              <a:t>　　　　　　　　次に、相談支援専門員の得意なことを伝えましょう・・・</a:t>
            </a:r>
            <a:endParaRPr lang="en-US" altLang="ja-JP" sz="1800" dirty="0">
              <a:latin typeface="+mn-ea"/>
            </a:endParaRPr>
          </a:p>
          <a:p>
            <a:pPr marL="0" indent="0">
              <a:buNone/>
            </a:pPr>
            <a:r>
              <a:rPr kumimoji="1" lang="ja-JP" altLang="en-US" sz="1800" dirty="0">
                <a:latin typeface="+mn-ea"/>
              </a:rPr>
              <a:t>　　　　　　　　そしてお互いに力を合わせてすることと</a:t>
            </a:r>
            <a:endParaRPr kumimoji="1" lang="en-US" altLang="ja-JP" sz="1800" dirty="0">
              <a:latin typeface="+mn-ea"/>
            </a:endParaRPr>
          </a:p>
          <a:p>
            <a:pPr marL="0" indent="0">
              <a:buNone/>
            </a:pPr>
            <a:r>
              <a:rPr lang="ja-JP" altLang="en-US" sz="1800" dirty="0">
                <a:latin typeface="+mn-ea"/>
              </a:rPr>
              <a:t>　　　　　　　　　　　</a:t>
            </a:r>
            <a:r>
              <a:rPr kumimoji="1" lang="ja-JP" altLang="en-US" sz="1800" dirty="0">
                <a:latin typeface="+mn-ea"/>
              </a:rPr>
              <a:t>それぞれが責任をもってすることを実践して共有しましょう</a:t>
            </a:r>
          </a:p>
        </p:txBody>
      </p:sp>
      <p:sp>
        <p:nvSpPr>
          <p:cNvPr id="4" name="角丸四角形 3"/>
          <p:cNvSpPr/>
          <p:nvPr/>
        </p:nvSpPr>
        <p:spPr>
          <a:xfrm>
            <a:off x="871795" y="4725144"/>
            <a:ext cx="7400405" cy="1714500"/>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xmlns="" id="{CF48679B-7106-4B7E-AF06-79CDA9B13F0B}"/>
              </a:ext>
            </a:extLst>
          </p:cNvPr>
          <p:cNvSpPr>
            <a:spLocks noGrp="1"/>
          </p:cNvSpPr>
          <p:nvPr>
            <p:ph type="sldNum" sz="quarter" idx="12"/>
          </p:nvPr>
        </p:nvSpPr>
        <p:spPr/>
        <p:txBody>
          <a:bodyPr/>
          <a:lstStyle/>
          <a:p>
            <a:pPr>
              <a:defRPr/>
            </a:pPr>
            <a:fld id="{804D6B79-3AEB-42FE-A736-A41F7AEA0445}" type="slidenum">
              <a:rPr lang="en-US" altLang="ja-JP" smtClean="0"/>
              <a:pPr>
                <a:defRPr/>
              </a:pPr>
              <a:t>43</a:t>
            </a:fld>
            <a:endParaRPr lang="en-US" altLang="ja-JP"/>
          </a:p>
        </p:txBody>
      </p:sp>
      <p:sp>
        <p:nvSpPr>
          <p:cNvPr id="8" name="フッター プレースホルダー 7">
            <a:extLst>
              <a:ext uri="{FF2B5EF4-FFF2-40B4-BE49-F238E27FC236}">
                <a16:creationId xmlns:a16="http://schemas.microsoft.com/office/drawing/2014/main" xmlns="" id="{AE17A4E0-190C-46DB-B45E-F9E8CC1652EE}"/>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92487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latin typeface="+mj-ea"/>
              </a:rPr>
              <a:t>主治医との連携</a:t>
            </a:r>
          </a:p>
        </p:txBody>
      </p:sp>
      <p:sp>
        <p:nvSpPr>
          <p:cNvPr id="3" name="コンテンツ プレースホルダー 2"/>
          <p:cNvSpPr>
            <a:spLocks noGrp="1"/>
          </p:cNvSpPr>
          <p:nvPr>
            <p:ph idx="1"/>
          </p:nvPr>
        </p:nvSpPr>
        <p:spPr>
          <a:xfrm>
            <a:off x="457200" y="1600200"/>
            <a:ext cx="8229600" cy="4997152"/>
          </a:xfrm>
        </p:spPr>
        <p:txBody>
          <a:bodyPr>
            <a:normAutofit fontScale="70000" lnSpcReduction="20000"/>
          </a:bodyPr>
          <a:lstStyle/>
          <a:p>
            <a:pPr marL="0" indent="0">
              <a:buNone/>
            </a:pPr>
            <a:r>
              <a:rPr kumimoji="1" lang="ja-JP" altLang="en-US" dirty="0">
                <a:latin typeface="+mn-ea"/>
              </a:rPr>
              <a:t>　緊急時や困った時・対応困難時などは、</a:t>
            </a:r>
            <a:endParaRPr kumimoji="1" lang="en-US" altLang="ja-JP" dirty="0">
              <a:latin typeface="+mn-ea"/>
            </a:endParaRPr>
          </a:p>
          <a:p>
            <a:pPr marL="0" indent="0">
              <a:buNone/>
            </a:pPr>
            <a:r>
              <a:rPr lang="ja-JP" altLang="en-US" dirty="0">
                <a:latin typeface="+mn-ea"/>
              </a:rPr>
              <a:t>　　　　　　　　　　　　　　</a:t>
            </a:r>
            <a:r>
              <a:rPr kumimoji="1" lang="ja-JP" altLang="en-US" dirty="0">
                <a:latin typeface="+mn-ea"/>
              </a:rPr>
              <a:t>主治医に連絡をすることがあたりまえ</a:t>
            </a:r>
            <a:endParaRPr kumimoji="1" lang="en-US" altLang="ja-JP" dirty="0">
              <a:latin typeface="+mn-ea"/>
            </a:endParaRPr>
          </a:p>
          <a:p>
            <a:pPr marL="0" indent="0">
              <a:buNone/>
            </a:pPr>
            <a:endParaRPr lang="en-US" altLang="ja-JP" dirty="0">
              <a:latin typeface="+mn-ea"/>
            </a:endParaRPr>
          </a:p>
          <a:p>
            <a:pPr marL="0" indent="0">
              <a:buNone/>
            </a:pPr>
            <a:r>
              <a:rPr kumimoji="1" lang="ja-JP" altLang="en-US" dirty="0">
                <a:latin typeface="+mn-ea"/>
              </a:rPr>
              <a:t>起きている状況の報告は</a:t>
            </a:r>
            <a:r>
              <a:rPr lang="ja-JP" altLang="en-US" dirty="0">
                <a:latin typeface="+mn-ea"/>
              </a:rPr>
              <a:t>もちろんそこに隠された気持ち</a:t>
            </a:r>
            <a:endParaRPr lang="en-US" altLang="ja-JP" dirty="0">
              <a:latin typeface="+mn-ea"/>
            </a:endParaRPr>
          </a:p>
          <a:p>
            <a:pPr marL="0" indent="0">
              <a:buNone/>
            </a:pPr>
            <a:r>
              <a:rPr kumimoji="1" lang="ja-JP" altLang="en-US" dirty="0">
                <a:latin typeface="+mn-ea"/>
              </a:rPr>
              <a:t>　　　　　　　　　　　　　　　　　　客観的な判断も伝えましょう</a:t>
            </a:r>
            <a:endParaRPr kumimoji="1" lang="en-US" altLang="ja-JP" dirty="0">
              <a:latin typeface="+mn-ea"/>
            </a:endParaRPr>
          </a:p>
          <a:p>
            <a:pPr marL="0" indent="0">
              <a:buNone/>
            </a:pPr>
            <a:endParaRPr lang="en-US" altLang="ja-JP" dirty="0">
              <a:latin typeface="+mn-ea"/>
            </a:endParaRPr>
          </a:p>
          <a:p>
            <a:pPr marL="0" indent="0">
              <a:buNone/>
            </a:pPr>
            <a:r>
              <a:rPr kumimoji="1" lang="ja-JP" altLang="en-US" dirty="0">
                <a:latin typeface="+mn-ea"/>
              </a:rPr>
              <a:t>　　事象がおさまった時の</a:t>
            </a:r>
            <a:r>
              <a:rPr lang="ja-JP" altLang="en-US" dirty="0">
                <a:latin typeface="+mn-ea"/>
              </a:rPr>
              <a:t>報告を忘れずに・・・</a:t>
            </a:r>
            <a:endParaRPr lang="en-US" altLang="ja-JP" dirty="0">
              <a:latin typeface="+mn-ea"/>
            </a:endParaRPr>
          </a:p>
          <a:p>
            <a:pPr marL="0" indent="0">
              <a:buNone/>
            </a:pPr>
            <a:r>
              <a:rPr kumimoji="1" lang="ja-JP" altLang="en-US" dirty="0">
                <a:latin typeface="+mn-ea"/>
              </a:rPr>
              <a:t>　　　　　　よかったことやうれしかったことの報告もすることで</a:t>
            </a:r>
            <a:endParaRPr kumimoji="1" lang="en-US" altLang="ja-JP" dirty="0">
              <a:latin typeface="+mn-ea"/>
            </a:endParaRPr>
          </a:p>
          <a:p>
            <a:pPr marL="0" indent="0">
              <a:buNone/>
            </a:pPr>
            <a:r>
              <a:rPr lang="ja-JP" altLang="en-US" dirty="0">
                <a:latin typeface="+mn-ea"/>
              </a:rPr>
              <a:t>　　　　　　　　　　　　　　　　　　　関係性や絆は深まります</a:t>
            </a:r>
            <a:endParaRPr lang="en-US" altLang="ja-JP" dirty="0">
              <a:latin typeface="+mn-ea"/>
            </a:endParaRPr>
          </a:p>
          <a:p>
            <a:pPr marL="0" indent="0">
              <a:buNone/>
            </a:pPr>
            <a:endParaRPr kumimoji="1" lang="en-US" altLang="ja-JP" dirty="0">
              <a:latin typeface="+mn-ea"/>
            </a:endParaRPr>
          </a:p>
          <a:p>
            <a:pPr marL="0" indent="0">
              <a:buNone/>
            </a:pPr>
            <a:r>
              <a:rPr lang="ja-JP" altLang="en-US" dirty="0">
                <a:latin typeface="+mn-ea"/>
              </a:rPr>
              <a:t>　　　　　　　医師も孤独であり、治療には責任を感じています</a:t>
            </a:r>
            <a:endParaRPr lang="en-US" altLang="ja-JP" dirty="0">
              <a:latin typeface="+mn-ea"/>
            </a:endParaRPr>
          </a:p>
          <a:p>
            <a:pPr marL="0" indent="0">
              <a:buNone/>
            </a:pPr>
            <a:r>
              <a:rPr lang="ja-JP" altLang="en-US" dirty="0">
                <a:latin typeface="+mn-ea"/>
              </a:rPr>
              <a:t>　　　　　　　　支えあえる仲間だと意識することや優しい声かけが</a:t>
            </a:r>
            <a:endParaRPr lang="en-US" altLang="ja-JP" dirty="0">
              <a:latin typeface="+mn-ea"/>
            </a:endParaRPr>
          </a:p>
          <a:p>
            <a:pPr marL="0" indent="0">
              <a:buNone/>
            </a:pPr>
            <a:r>
              <a:rPr lang="ja-JP" altLang="en-US" dirty="0">
                <a:latin typeface="+mn-ea"/>
              </a:rPr>
              <a:t>　　　　　　　　　　　　　　　　　　関係性を強くします</a:t>
            </a:r>
            <a:endParaRPr lang="en-US" altLang="ja-JP" dirty="0">
              <a:latin typeface="+mn-ea"/>
            </a:endParaRPr>
          </a:p>
          <a:p>
            <a:pPr marL="0" indent="0">
              <a:buNone/>
            </a:pPr>
            <a:r>
              <a:rPr kumimoji="1" lang="ja-JP" altLang="en-US" dirty="0">
                <a:latin typeface="+mn-ea"/>
              </a:rPr>
              <a:t>　　　　　　　</a:t>
            </a:r>
          </a:p>
        </p:txBody>
      </p:sp>
      <p:sp>
        <p:nvSpPr>
          <p:cNvPr id="4" name="下矢印 3"/>
          <p:cNvSpPr/>
          <p:nvPr/>
        </p:nvSpPr>
        <p:spPr>
          <a:xfrm>
            <a:off x="3546390" y="2231874"/>
            <a:ext cx="401594" cy="352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3546390" y="3248210"/>
            <a:ext cx="401594" cy="352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36296" y="188640"/>
            <a:ext cx="1086634" cy="1591522"/>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673" y="4778614"/>
            <a:ext cx="1372284" cy="1222136"/>
          </a:xfrm>
          <a:prstGeom prst="rect">
            <a:avLst/>
          </a:prstGeom>
        </p:spPr>
      </p:pic>
      <p:sp>
        <p:nvSpPr>
          <p:cNvPr id="6" name="角丸四角形 5"/>
          <p:cNvSpPr/>
          <p:nvPr/>
        </p:nvSpPr>
        <p:spPr>
          <a:xfrm>
            <a:off x="1691680" y="4869160"/>
            <a:ext cx="6631250" cy="11315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xmlns="" id="{4BEA7E96-D065-47DF-950B-DDC7C68B77AA}"/>
              </a:ext>
            </a:extLst>
          </p:cNvPr>
          <p:cNvSpPr>
            <a:spLocks noGrp="1"/>
          </p:cNvSpPr>
          <p:nvPr>
            <p:ph type="sldNum" sz="quarter" idx="12"/>
          </p:nvPr>
        </p:nvSpPr>
        <p:spPr/>
        <p:txBody>
          <a:bodyPr/>
          <a:lstStyle/>
          <a:p>
            <a:pPr>
              <a:defRPr/>
            </a:pPr>
            <a:fld id="{804D6B79-3AEB-42FE-A736-A41F7AEA0445}" type="slidenum">
              <a:rPr lang="en-US" altLang="ja-JP" smtClean="0"/>
              <a:pPr>
                <a:defRPr/>
              </a:pPr>
              <a:t>44</a:t>
            </a:fld>
            <a:endParaRPr lang="en-US" altLang="ja-JP"/>
          </a:p>
        </p:txBody>
      </p:sp>
      <p:sp>
        <p:nvSpPr>
          <p:cNvPr id="12" name="フッター プレースホルダー 11">
            <a:extLst>
              <a:ext uri="{FF2B5EF4-FFF2-40B4-BE49-F238E27FC236}">
                <a16:creationId xmlns:a16="http://schemas.microsoft.com/office/drawing/2014/main" xmlns="" id="{16A34290-1BD8-466B-854D-D263C659D570}"/>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64089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378141"/>
            <a:ext cx="7886700" cy="994172"/>
          </a:xfrm>
        </p:spPr>
        <p:txBody>
          <a:bodyPr/>
          <a:lstStyle/>
          <a:p>
            <a:pPr algn="ctr"/>
            <a:r>
              <a:rPr kumimoji="1" lang="ja-JP" altLang="en-US" sz="3200" dirty="0">
                <a:latin typeface="+mj-ea"/>
              </a:rPr>
              <a:t>外来看護師や地域連携室看護師との連携</a:t>
            </a:r>
          </a:p>
        </p:txBody>
      </p:sp>
      <p:sp>
        <p:nvSpPr>
          <p:cNvPr id="3" name="コンテンツ プレースホルダー 2"/>
          <p:cNvSpPr>
            <a:spLocks noGrp="1"/>
          </p:cNvSpPr>
          <p:nvPr>
            <p:ph idx="1"/>
          </p:nvPr>
        </p:nvSpPr>
        <p:spPr>
          <a:xfrm>
            <a:off x="467544" y="1628800"/>
            <a:ext cx="8553236" cy="3431381"/>
          </a:xfrm>
        </p:spPr>
        <p:txBody>
          <a:bodyPr>
            <a:normAutofit fontScale="92500"/>
          </a:bodyPr>
          <a:lstStyle/>
          <a:p>
            <a:pPr marL="0" indent="0">
              <a:buNone/>
            </a:pPr>
            <a:r>
              <a:rPr lang="ja-JP" altLang="en-US" dirty="0">
                <a:latin typeface="+mn-ea"/>
              </a:rPr>
              <a:t>医療機関の窓口になっている人たちです</a:t>
            </a:r>
            <a:endParaRPr lang="en-US" altLang="ja-JP" dirty="0">
              <a:latin typeface="+mn-ea"/>
            </a:endParaRPr>
          </a:p>
          <a:p>
            <a:pPr marL="0" indent="0">
              <a:buNone/>
            </a:pPr>
            <a:r>
              <a:rPr lang="ja-JP" altLang="en-US" dirty="0">
                <a:latin typeface="+mn-ea"/>
              </a:rPr>
              <a:t>主治医との橋渡しもしてくれます</a:t>
            </a:r>
            <a:endParaRPr lang="en-US" altLang="ja-JP" dirty="0">
              <a:latin typeface="+mn-ea"/>
            </a:endParaRPr>
          </a:p>
          <a:p>
            <a:pPr marL="0" indent="0">
              <a:buNone/>
            </a:pPr>
            <a:endParaRPr lang="en-US" altLang="ja-JP" dirty="0">
              <a:latin typeface="+mn-ea"/>
            </a:endParaRPr>
          </a:p>
          <a:p>
            <a:pPr marL="0" indent="0">
              <a:buNone/>
            </a:pPr>
            <a:r>
              <a:rPr kumimoji="1" lang="ja-JP" altLang="en-US" dirty="0">
                <a:latin typeface="+mn-ea"/>
              </a:rPr>
              <a:t>報告・連絡・相談を密にしましょう</a:t>
            </a:r>
            <a:endParaRPr kumimoji="1" lang="en-US" altLang="ja-JP" dirty="0">
              <a:latin typeface="+mn-ea"/>
            </a:endParaRPr>
          </a:p>
          <a:p>
            <a:pPr marL="0" indent="0">
              <a:buNone/>
            </a:pPr>
            <a:r>
              <a:rPr lang="ja-JP" altLang="en-US" dirty="0">
                <a:latin typeface="+mn-ea"/>
              </a:rPr>
              <a:t>担当制で動いていることが多いので誰に連絡すればよいかをケースごとに聞いておくとスムーズです</a:t>
            </a:r>
            <a:endParaRPr lang="en-US" altLang="ja-JP" dirty="0">
              <a:latin typeface="+mn-ea"/>
            </a:endParaRPr>
          </a:p>
          <a:p>
            <a:pPr marL="0" indent="0">
              <a:buNone/>
            </a:pPr>
            <a:endParaRPr kumimoji="1" lang="en-US" altLang="ja-JP" dirty="0">
              <a:latin typeface="+mn-ea"/>
            </a:endParaRPr>
          </a:p>
          <a:p>
            <a:pPr marL="0" indent="0">
              <a:buNone/>
            </a:pPr>
            <a:endParaRPr kumimoji="1" lang="en-US" altLang="ja-JP" dirty="0">
              <a:latin typeface="+mn-ea"/>
            </a:endParaRPr>
          </a:p>
        </p:txBody>
      </p:sp>
      <p:sp>
        <p:nvSpPr>
          <p:cNvPr id="4" name="下矢印 3"/>
          <p:cNvSpPr/>
          <p:nvPr/>
        </p:nvSpPr>
        <p:spPr>
          <a:xfrm>
            <a:off x="4156410" y="2708396"/>
            <a:ext cx="343582" cy="5765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123728" y="5157192"/>
            <a:ext cx="5639685" cy="1200329"/>
          </a:xfrm>
          <a:prstGeom prst="rect">
            <a:avLst/>
          </a:prstGeom>
          <a:noFill/>
        </p:spPr>
        <p:txBody>
          <a:bodyPr wrap="none" rtlCol="0">
            <a:spAutoFit/>
          </a:bodyPr>
          <a:lstStyle/>
          <a:p>
            <a:r>
              <a:rPr lang="ja-JP" altLang="en-US" sz="2400" dirty="0">
                <a:solidFill>
                  <a:srgbClr val="FF0000"/>
                </a:solidFill>
                <a:latin typeface="+mn-ea"/>
                <a:ea typeface="+mn-ea"/>
              </a:rPr>
              <a:t>顔の見える関係でいることが重要</a:t>
            </a:r>
            <a:endParaRPr lang="en-US" altLang="ja-JP" sz="2400" dirty="0">
              <a:solidFill>
                <a:srgbClr val="FF0000"/>
              </a:solidFill>
              <a:latin typeface="+mn-ea"/>
              <a:ea typeface="+mn-ea"/>
            </a:endParaRPr>
          </a:p>
          <a:p>
            <a:r>
              <a:rPr lang="ja-JP" altLang="en-US" sz="2400" dirty="0">
                <a:latin typeface="+mn-ea"/>
                <a:ea typeface="+mn-ea"/>
              </a:rPr>
              <a:t>　　　“困ったときに顔が浮かぶ”存在に・・・</a:t>
            </a:r>
          </a:p>
          <a:p>
            <a:endParaRPr lang="ja-JP" altLang="en-US" sz="2400" dirty="0">
              <a:solidFill>
                <a:srgbClr val="FF0000"/>
              </a:solidFill>
              <a:latin typeface="+mn-ea"/>
              <a:ea typeface="+mn-ea"/>
            </a:endParaRPr>
          </a:p>
        </p:txBody>
      </p:sp>
      <p:sp>
        <p:nvSpPr>
          <p:cNvPr id="7" name="角丸四角形 6"/>
          <p:cNvSpPr/>
          <p:nvPr/>
        </p:nvSpPr>
        <p:spPr>
          <a:xfrm>
            <a:off x="2123728" y="5060181"/>
            <a:ext cx="5544616" cy="10331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1526" y="1576922"/>
            <a:ext cx="1042515" cy="1419768"/>
          </a:xfrm>
          <a:prstGeom prst="rect">
            <a:avLst/>
          </a:prstGeom>
        </p:spPr>
      </p:pic>
      <p:sp>
        <p:nvSpPr>
          <p:cNvPr id="5" name="スライド番号プレースホルダー 4">
            <a:extLst>
              <a:ext uri="{FF2B5EF4-FFF2-40B4-BE49-F238E27FC236}">
                <a16:creationId xmlns:a16="http://schemas.microsoft.com/office/drawing/2014/main" xmlns="" id="{59351B52-C6AA-4ED7-AC2D-F97C8EDDE70B}"/>
              </a:ext>
            </a:extLst>
          </p:cNvPr>
          <p:cNvSpPr>
            <a:spLocks noGrp="1"/>
          </p:cNvSpPr>
          <p:nvPr>
            <p:ph type="sldNum" sz="quarter" idx="12"/>
          </p:nvPr>
        </p:nvSpPr>
        <p:spPr/>
        <p:txBody>
          <a:bodyPr/>
          <a:lstStyle/>
          <a:p>
            <a:pPr>
              <a:defRPr/>
            </a:pPr>
            <a:fld id="{804D6B79-3AEB-42FE-A736-A41F7AEA0445}" type="slidenum">
              <a:rPr lang="en-US" altLang="ja-JP" smtClean="0"/>
              <a:pPr>
                <a:defRPr/>
              </a:pPr>
              <a:t>45</a:t>
            </a:fld>
            <a:endParaRPr lang="en-US" altLang="ja-JP"/>
          </a:p>
        </p:txBody>
      </p:sp>
      <p:sp>
        <p:nvSpPr>
          <p:cNvPr id="10" name="フッター プレースホルダー 9">
            <a:extLst>
              <a:ext uri="{FF2B5EF4-FFF2-40B4-BE49-F238E27FC236}">
                <a16:creationId xmlns:a16="http://schemas.microsoft.com/office/drawing/2014/main" xmlns="" id="{9E807A2D-05EF-41BB-8DB8-F74A773F6FDE}"/>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89394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pPr algn="ctr"/>
            <a:r>
              <a:rPr kumimoji="1" lang="ja-JP" altLang="en-US" sz="3600" dirty="0">
                <a:latin typeface="+mj-ea"/>
              </a:rPr>
              <a:t>病棟看護師との連携</a:t>
            </a:r>
          </a:p>
        </p:txBody>
      </p:sp>
      <p:sp>
        <p:nvSpPr>
          <p:cNvPr id="3" name="コンテンツ プレースホルダー 2"/>
          <p:cNvSpPr>
            <a:spLocks noGrp="1"/>
          </p:cNvSpPr>
          <p:nvPr>
            <p:ph idx="1"/>
          </p:nvPr>
        </p:nvSpPr>
        <p:spPr>
          <a:xfrm>
            <a:off x="395536" y="1167150"/>
            <a:ext cx="8686800" cy="4926146"/>
          </a:xfrm>
        </p:spPr>
        <p:txBody>
          <a:bodyPr/>
          <a:lstStyle/>
          <a:p>
            <a:pPr marL="0" indent="0" eaLnBrk="1" hangingPunct="1">
              <a:buNone/>
            </a:pPr>
            <a:r>
              <a:rPr lang="ja-JP" altLang="en-US" sz="2000" dirty="0">
                <a:latin typeface="+mn-ea"/>
              </a:rPr>
              <a:t>担当制で動いていることが多いです</a:t>
            </a:r>
            <a:endParaRPr lang="en-US" altLang="ja-JP" sz="2000" dirty="0">
              <a:latin typeface="+mn-ea"/>
            </a:endParaRPr>
          </a:p>
          <a:p>
            <a:pPr marL="0" indent="0" eaLnBrk="1" hangingPunct="1">
              <a:buNone/>
            </a:pPr>
            <a:r>
              <a:rPr lang="en-US" altLang="ja-JP" sz="2000" dirty="0">
                <a:latin typeface="+mn-ea"/>
              </a:rPr>
              <a:t>24</a:t>
            </a:r>
            <a:r>
              <a:rPr lang="ja-JP" altLang="en-US" sz="2000" dirty="0">
                <a:latin typeface="+mn-ea"/>
              </a:rPr>
              <a:t>時間</a:t>
            </a:r>
            <a:r>
              <a:rPr lang="en-US" altLang="ja-JP" sz="2000" dirty="0">
                <a:latin typeface="+mn-ea"/>
              </a:rPr>
              <a:t>365</a:t>
            </a:r>
            <a:r>
              <a:rPr lang="ja-JP" altLang="en-US" sz="2000" dirty="0">
                <a:latin typeface="+mn-ea"/>
              </a:rPr>
              <a:t>日患者の傍にいてチームで看護しています</a:t>
            </a:r>
            <a:endParaRPr lang="en-US" altLang="ja-JP" sz="2000" dirty="0">
              <a:latin typeface="+mn-ea"/>
            </a:endParaRPr>
          </a:p>
          <a:p>
            <a:pPr marL="0" indent="0" eaLnBrk="1" hangingPunct="1">
              <a:buNone/>
            </a:pPr>
            <a:r>
              <a:rPr lang="ja-JP" altLang="en-US" sz="2000" dirty="0">
                <a:latin typeface="+mn-ea"/>
              </a:rPr>
              <a:t>患者さんのことを大切の思っているがゆえに抱え込んでしまうこともあります</a:t>
            </a:r>
            <a:endParaRPr lang="en-US" altLang="ja-JP" sz="2400" dirty="0">
              <a:latin typeface="+mn-ea"/>
            </a:endParaRPr>
          </a:p>
          <a:p>
            <a:pPr marL="0" indent="0" eaLnBrk="1" hangingPunct="1">
              <a:buNone/>
            </a:pPr>
            <a:r>
              <a:rPr lang="ja-JP" altLang="en-US" sz="2400" dirty="0">
                <a:latin typeface="+mn-ea"/>
              </a:rPr>
              <a:t>　</a:t>
            </a:r>
            <a:endParaRPr lang="en-US" altLang="ja-JP" sz="2400" dirty="0">
              <a:latin typeface="+mn-ea"/>
            </a:endParaRPr>
          </a:p>
          <a:p>
            <a:pPr marL="0" indent="0" eaLnBrk="1" hangingPunct="1">
              <a:buNone/>
            </a:pPr>
            <a:r>
              <a:rPr lang="ja-JP" altLang="en-US" sz="2000" dirty="0">
                <a:latin typeface="+mn-ea"/>
              </a:rPr>
              <a:t>情報共有をするときには病棟で誰に連絡すればよいかの優先順位を</a:t>
            </a:r>
            <a:r>
              <a:rPr lang="en-US" altLang="ja-JP" sz="2000" dirty="0">
                <a:latin typeface="+mn-ea"/>
              </a:rPr>
              <a:t>3</a:t>
            </a:r>
            <a:r>
              <a:rPr lang="ja-JP" altLang="en-US" sz="2000" dirty="0">
                <a:latin typeface="+mn-ea"/>
              </a:rPr>
              <a:t>人程度聞いておくとよいでしょう</a:t>
            </a:r>
            <a:endParaRPr lang="en-US" altLang="ja-JP" sz="2000" dirty="0">
              <a:latin typeface="+mn-ea"/>
            </a:endParaRPr>
          </a:p>
          <a:p>
            <a:pPr marL="0" indent="0" eaLnBrk="1" hangingPunct="1">
              <a:buNone/>
            </a:pPr>
            <a:r>
              <a:rPr lang="ja-JP" altLang="en-US" sz="2000" dirty="0">
                <a:latin typeface="+mn-ea"/>
              </a:rPr>
              <a:t>退院を見据えて課題となっていることについて情報提供しておくと一緒に考えてくれます</a:t>
            </a:r>
            <a:endParaRPr lang="en-US" altLang="ja-JP" sz="2000" dirty="0">
              <a:latin typeface="+mn-ea"/>
            </a:endParaRPr>
          </a:p>
          <a:p>
            <a:pPr marL="0" indent="0" eaLnBrk="1" hangingPunct="1">
              <a:buNone/>
            </a:pPr>
            <a:r>
              <a:rPr lang="ja-JP" altLang="en-US" sz="2000" dirty="0">
                <a:latin typeface="+mn-ea"/>
              </a:rPr>
              <a:t>専門用語を使いやすいので</a:t>
            </a:r>
            <a:r>
              <a:rPr lang="ja-JP" altLang="en-US" sz="2000" dirty="0" smtClean="0">
                <a:latin typeface="+mn-ea"/>
              </a:rPr>
              <a:t>、分からない</a:t>
            </a:r>
            <a:r>
              <a:rPr lang="ja-JP" altLang="en-US" sz="2000" dirty="0">
                <a:latin typeface="+mn-ea"/>
              </a:rPr>
              <a:t>ときには率直に聞くと教えてくれます　</a:t>
            </a:r>
            <a:r>
              <a:rPr lang="ja-JP" altLang="en-US" sz="1800" dirty="0">
                <a:latin typeface="+mn-ea"/>
              </a:rPr>
              <a:t>（専門用語を使っていることに気づいていないだけです）</a:t>
            </a:r>
            <a:endParaRPr lang="en-US" altLang="ja-JP" sz="1800" dirty="0">
              <a:latin typeface="+mn-ea"/>
            </a:endParaRPr>
          </a:p>
          <a:p>
            <a:pPr marL="0" indent="0" eaLnBrk="1" hangingPunct="1">
              <a:buNone/>
            </a:pPr>
            <a:r>
              <a:rPr lang="ja-JP" altLang="en-US" sz="2000" dirty="0">
                <a:latin typeface="+mn-ea"/>
              </a:rPr>
              <a:t>調子が悪いときのサイン</a:t>
            </a:r>
            <a:r>
              <a:rPr lang="ja-JP" altLang="en-US" sz="2000" dirty="0" smtClean="0">
                <a:latin typeface="+mn-ea"/>
              </a:rPr>
              <a:t>や</a:t>
            </a:r>
            <a:r>
              <a:rPr lang="ja-JP" altLang="en-US" sz="2000" dirty="0" smtClean="0">
                <a:latin typeface="+mn-ea"/>
              </a:rPr>
              <a:t>関</a:t>
            </a:r>
            <a:r>
              <a:rPr lang="ja-JP" altLang="en-US" sz="2000" dirty="0" smtClean="0">
                <a:latin typeface="+mn-ea"/>
              </a:rPr>
              <a:t>わり方</a:t>
            </a:r>
            <a:r>
              <a:rPr lang="ja-JP" altLang="en-US" sz="2000" dirty="0">
                <a:latin typeface="+mn-ea"/>
              </a:rPr>
              <a:t>についてはよく知っています</a:t>
            </a:r>
            <a:endParaRPr lang="en-US" altLang="ja-JP" sz="2400" dirty="0">
              <a:latin typeface="+mn-ea"/>
            </a:endParaRPr>
          </a:p>
          <a:p>
            <a:pPr marL="0" indent="0">
              <a:buNone/>
            </a:pP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　　　　　　　　　　　　　　　　　　　　　　</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87449"/>
            <a:ext cx="792088" cy="1024883"/>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16632"/>
            <a:ext cx="720080" cy="980654"/>
          </a:xfrm>
          <a:prstGeom prst="rect">
            <a:avLst/>
          </a:prstGeom>
        </p:spPr>
      </p:pic>
      <p:sp>
        <p:nvSpPr>
          <p:cNvPr id="6" name="下矢印 5"/>
          <p:cNvSpPr/>
          <p:nvPr/>
        </p:nvSpPr>
        <p:spPr>
          <a:xfrm>
            <a:off x="3923928" y="2276872"/>
            <a:ext cx="360040"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85734" y="5358708"/>
            <a:ext cx="6239209" cy="646331"/>
          </a:xfrm>
          <a:prstGeom prst="rect">
            <a:avLst/>
          </a:prstGeom>
          <a:noFill/>
        </p:spPr>
        <p:txBody>
          <a:bodyPr wrap="none" rtlCol="0">
            <a:spAutoFit/>
          </a:bodyPr>
          <a:lstStyle/>
          <a:p>
            <a:r>
              <a:rPr lang="ja-JP" altLang="en-US" dirty="0">
                <a:latin typeface="+mn-ea"/>
                <a:ea typeface="+mn-ea"/>
              </a:rPr>
              <a:t>元気になった患者さんの事を知らせることで関係が深まります</a:t>
            </a:r>
            <a:endParaRPr lang="en-US" altLang="ja-JP" dirty="0">
              <a:latin typeface="+mn-ea"/>
              <a:ea typeface="+mn-ea"/>
            </a:endParaRPr>
          </a:p>
          <a:p>
            <a:r>
              <a:rPr lang="ja-JP" altLang="en-US" dirty="0">
                <a:latin typeface="+mn-ea"/>
                <a:ea typeface="+mn-ea"/>
              </a:rPr>
              <a:t>一人のケースでうまくいくと次のケースのハードルは下がります</a:t>
            </a:r>
            <a:endParaRPr kumimoji="1" lang="ja-JP" altLang="en-US" dirty="0">
              <a:latin typeface="+mn-ea"/>
              <a:ea typeface="+mn-ea"/>
            </a:endParaRPr>
          </a:p>
        </p:txBody>
      </p:sp>
      <p:sp>
        <p:nvSpPr>
          <p:cNvPr id="8" name="角丸四角形 7"/>
          <p:cNvSpPr/>
          <p:nvPr/>
        </p:nvSpPr>
        <p:spPr>
          <a:xfrm>
            <a:off x="1503290" y="5358707"/>
            <a:ext cx="6192688" cy="6463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xmlns="" id="{8F81DB7F-7201-42F5-BB19-62A8DD5A8A64}"/>
              </a:ext>
            </a:extLst>
          </p:cNvPr>
          <p:cNvSpPr>
            <a:spLocks noGrp="1"/>
          </p:cNvSpPr>
          <p:nvPr>
            <p:ph type="sldNum" sz="quarter" idx="12"/>
          </p:nvPr>
        </p:nvSpPr>
        <p:spPr/>
        <p:txBody>
          <a:bodyPr/>
          <a:lstStyle/>
          <a:p>
            <a:pPr>
              <a:defRPr/>
            </a:pPr>
            <a:fld id="{804D6B79-3AEB-42FE-A736-A41F7AEA0445}" type="slidenum">
              <a:rPr lang="en-US" altLang="ja-JP" smtClean="0"/>
              <a:pPr>
                <a:defRPr/>
              </a:pPr>
              <a:t>46</a:t>
            </a:fld>
            <a:endParaRPr lang="en-US" altLang="ja-JP"/>
          </a:p>
        </p:txBody>
      </p:sp>
      <p:sp>
        <p:nvSpPr>
          <p:cNvPr id="12" name="フッター プレースホルダー 11">
            <a:extLst>
              <a:ext uri="{FF2B5EF4-FFF2-40B4-BE49-F238E27FC236}">
                <a16:creationId xmlns:a16="http://schemas.microsoft.com/office/drawing/2014/main" xmlns="" id="{9A7CD181-1C56-4A95-AF23-55F4F4EFA98B}"/>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845651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kumimoji="1" lang="ja-JP" altLang="en-US" sz="3600" dirty="0"/>
              <a:t>介護との連携の場面</a:t>
            </a:r>
          </a:p>
        </p:txBody>
      </p:sp>
      <p:sp>
        <p:nvSpPr>
          <p:cNvPr id="3" name="コンテンツ プレースホルダー 2"/>
          <p:cNvSpPr>
            <a:spLocks noGrp="1"/>
          </p:cNvSpPr>
          <p:nvPr>
            <p:ph idx="1"/>
          </p:nvPr>
        </p:nvSpPr>
        <p:spPr>
          <a:xfrm>
            <a:off x="457200" y="1124744"/>
            <a:ext cx="8229600" cy="5040560"/>
          </a:xfrm>
        </p:spPr>
        <p:txBody>
          <a:bodyPr/>
          <a:lstStyle/>
          <a:p>
            <a:r>
              <a:rPr kumimoji="1" lang="en-US" altLang="ja-JP" sz="2400" dirty="0"/>
              <a:t>65</a:t>
            </a:r>
            <a:r>
              <a:rPr kumimoji="1" lang="ja-JP" altLang="en-US" sz="2400" dirty="0"/>
              <a:t>歳で障害福祉サービスから介護サービスに変わるとき</a:t>
            </a:r>
            <a:endParaRPr kumimoji="1" lang="en-US" altLang="ja-JP" sz="2400" dirty="0"/>
          </a:p>
          <a:p>
            <a:pPr marL="0" indent="0">
              <a:buNone/>
            </a:pPr>
            <a:r>
              <a:rPr lang="ja-JP" altLang="en-US" sz="2400" dirty="0"/>
              <a:t>　→スムーズな移行のために移行システムを作りましょう</a:t>
            </a:r>
            <a:endParaRPr lang="en-US" altLang="ja-JP" sz="2400" dirty="0"/>
          </a:p>
          <a:p>
            <a:pPr marL="0" indent="0">
              <a:buNone/>
            </a:pPr>
            <a:r>
              <a:rPr lang="ja-JP" altLang="en-US" sz="2400" dirty="0"/>
              <a:t>　→相談支援専門員は関わったときから</a:t>
            </a:r>
            <a:r>
              <a:rPr lang="en-US" altLang="ja-JP" sz="2400" dirty="0"/>
              <a:t>65</a:t>
            </a:r>
            <a:r>
              <a:rPr lang="ja-JP" altLang="en-US" sz="2400" dirty="0"/>
              <a:t>歳も見据えた</a:t>
            </a:r>
            <a:endParaRPr lang="en-US" altLang="ja-JP" sz="2400" dirty="0"/>
          </a:p>
          <a:p>
            <a:pPr marL="0" indent="0">
              <a:buNone/>
            </a:pPr>
            <a:r>
              <a:rPr lang="ja-JP" altLang="en-US" sz="2400" dirty="0"/>
              <a:t>　　　　　　　　　　　　　　　　　　　　　　自律支援を心がけましょう</a:t>
            </a:r>
            <a:endParaRPr lang="en-US" altLang="ja-JP" sz="2400" dirty="0"/>
          </a:p>
          <a:p>
            <a:pPr marL="0" indent="0">
              <a:buNone/>
            </a:pPr>
            <a:r>
              <a:rPr lang="ja-JP" altLang="en-US" sz="2400" dirty="0"/>
              <a:t>　→共生型ｻｰﾋﾞｽ等の利用も視野に入れましょう</a:t>
            </a:r>
            <a:endParaRPr lang="en-US" altLang="ja-JP" sz="2400" dirty="0"/>
          </a:p>
          <a:p>
            <a:pPr marL="0" indent="0">
              <a:buNone/>
            </a:pPr>
            <a:r>
              <a:rPr lang="ja-JP" altLang="en-US" sz="2400" dirty="0"/>
              <a:t>　→お互いのサービスについて理解を深めましょう</a:t>
            </a:r>
            <a:endParaRPr kumimoji="1" lang="en-US" altLang="ja-JP" dirty="0"/>
          </a:p>
          <a:p>
            <a:r>
              <a:rPr lang="ja-JP" altLang="en-US" sz="2400" dirty="0"/>
              <a:t>ケアマネが関わっている家に障害を持った人がいて、高齢者が</a:t>
            </a:r>
            <a:r>
              <a:rPr lang="ja-JP" altLang="en-US" sz="2400" dirty="0" err="1"/>
              <a:t>障がい</a:t>
            </a:r>
            <a:r>
              <a:rPr lang="ja-JP" altLang="en-US" sz="2400" dirty="0"/>
              <a:t>者を支えていた場合</a:t>
            </a:r>
            <a:endParaRPr lang="en-US" altLang="ja-JP" sz="2400" dirty="0"/>
          </a:p>
          <a:p>
            <a:pPr marL="0" indent="0">
              <a:buNone/>
            </a:pPr>
            <a:r>
              <a:rPr kumimoji="1" lang="ja-JP" altLang="en-US" sz="2400" dirty="0"/>
              <a:t>　→主任相談支援専門員にはこのような相談が舞い込むことが</a:t>
            </a:r>
            <a:endParaRPr kumimoji="1" lang="en-US" altLang="ja-JP" sz="2400" dirty="0"/>
          </a:p>
          <a:p>
            <a:pPr marL="0" indent="0">
              <a:buNone/>
            </a:pPr>
            <a:r>
              <a:rPr lang="ja-JP" altLang="en-US" sz="2400" dirty="0"/>
              <a:t>　　</a:t>
            </a:r>
            <a:r>
              <a:rPr kumimoji="1" lang="ja-JP" altLang="en-US" sz="2400" dirty="0"/>
              <a:t>考えられますので、同行訪問をしながらできることを考えた</a:t>
            </a:r>
            <a:endParaRPr kumimoji="1" lang="en-US" altLang="ja-JP" sz="2400" dirty="0"/>
          </a:p>
          <a:p>
            <a:pPr marL="0" indent="0">
              <a:buNone/>
            </a:pPr>
            <a:r>
              <a:rPr lang="ja-JP" altLang="en-US" sz="2400" dirty="0"/>
              <a:t>　　</a:t>
            </a:r>
            <a:r>
              <a:rPr kumimoji="1" lang="ja-JP" altLang="en-US" sz="2400" dirty="0" err="1"/>
              <a:t>り</a:t>
            </a:r>
            <a:r>
              <a:rPr kumimoji="1" lang="ja-JP" altLang="en-US" sz="2400" dirty="0"/>
              <a:t>アドバイスしたりしましょう</a:t>
            </a:r>
          </a:p>
        </p:txBody>
      </p:sp>
      <p:pic>
        <p:nvPicPr>
          <p:cNvPr id="5" name="図 4" descr="health_0166.wmf"/>
          <p:cNvPicPr>
            <a:picLocks noChangeAspect="1"/>
          </p:cNvPicPr>
          <p:nvPr/>
        </p:nvPicPr>
        <p:blipFill>
          <a:blip r:embed="rId2" cstate="print"/>
          <a:stretch>
            <a:fillRect/>
          </a:stretch>
        </p:blipFill>
        <p:spPr>
          <a:xfrm>
            <a:off x="7041048" y="349305"/>
            <a:ext cx="1157903" cy="754918"/>
          </a:xfrm>
          <a:prstGeom prst="rect">
            <a:avLst/>
          </a:prstGeom>
        </p:spPr>
      </p:pic>
      <p:sp>
        <p:nvSpPr>
          <p:cNvPr id="6" name="スライド番号プレースホルダー 5">
            <a:extLst>
              <a:ext uri="{FF2B5EF4-FFF2-40B4-BE49-F238E27FC236}">
                <a16:creationId xmlns:a16="http://schemas.microsoft.com/office/drawing/2014/main" xmlns="" id="{FCC5B2F1-BFDA-4CAE-83B4-38639AE3C5D3}"/>
              </a:ext>
            </a:extLst>
          </p:cNvPr>
          <p:cNvSpPr>
            <a:spLocks noGrp="1"/>
          </p:cNvSpPr>
          <p:nvPr>
            <p:ph type="sldNum" sz="quarter" idx="12"/>
          </p:nvPr>
        </p:nvSpPr>
        <p:spPr/>
        <p:txBody>
          <a:bodyPr/>
          <a:lstStyle/>
          <a:p>
            <a:pPr>
              <a:defRPr/>
            </a:pPr>
            <a:fld id="{804D6B79-3AEB-42FE-A736-A41F7AEA0445}" type="slidenum">
              <a:rPr lang="en-US" altLang="ja-JP" smtClean="0"/>
              <a:pPr>
                <a:defRPr/>
              </a:pPr>
              <a:t>47</a:t>
            </a:fld>
            <a:endParaRPr lang="en-US" altLang="ja-JP"/>
          </a:p>
        </p:txBody>
      </p:sp>
      <p:sp>
        <p:nvSpPr>
          <p:cNvPr id="8" name="フッター プレースホルダー 7">
            <a:extLst>
              <a:ext uri="{FF2B5EF4-FFF2-40B4-BE49-F238E27FC236}">
                <a16:creationId xmlns:a16="http://schemas.microsoft.com/office/drawing/2014/main" xmlns="" id="{34C64EF8-348C-4FAF-A376-8AB3D66F22C5}"/>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270584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lstStyle/>
          <a:p>
            <a:r>
              <a:rPr kumimoji="1" lang="ja-JP" altLang="en-US" sz="4000" dirty="0"/>
              <a:t>連携事例</a:t>
            </a:r>
          </a:p>
        </p:txBody>
      </p:sp>
      <p:sp>
        <p:nvSpPr>
          <p:cNvPr id="3" name="コンテンツ プレースホルダー 2"/>
          <p:cNvSpPr>
            <a:spLocks noGrp="1"/>
          </p:cNvSpPr>
          <p:nvPr>
            <p:ph idx="1"/>
          </p:nvPr>
        </p:nvSpPr>
        <p:spPr>
          <a:xfrm>
            <a:off x="457200" y="980728"/>
            <a:ext cx="8363272" cy="5145435"/>
          </a:xfrm>
        </p:spPr>
        <p:txBody>
          <a:bodyPr/>
          <a:lstStyle/>
          <a:p>
            <a:pPr marL="0" indent="0">
              <a:buNone/>
            </a:pPr>
            <a:r>
              <a:rPr lang="ja-JP" altLang="en-US" sz="2400" dirty="0"/>
              <a:t>母</a:t>
            </a:r>
            <a:r>
              <a:rPr lang="en-US" altLang="ja-JP" sz="2400" dirty="0"/>
              <a:t>90</a:t>
            </a:r>
            <a:r>
              <a:rPr lang="ja-JP" altLang="en-US" sz="2400" dirty="0"/>
              <a:t>歳代認知症　　一人息子</a:t>
            </a:r>
            <a:r>
              <a:rPr lang="en-US" altLang="ja-JP" sz="2400" dirty="0"/>
              <a:t>64</a:t>
            </a:r>
            <a:r>
              <a:rPr lang="ja-JP" altLang="en-US" sz="2400" dirty="0"/>
              <a:t>歳統合失調症のふたり暮らし</a:t>
            </a:r>
            <a:endParaRPr lang="en-US" altLang="ja-JP" sz="2400" dirty="0"/>
          </a:p>
          <a:p>
            <a:pPr marL="0" indent="0">
              <a:buNone/>
            </a:pPr>
            <a:endParaRPr kumimoji="1" lang="en-US" altLang="ja-JP" sz="2400" dirty="0"/>
          </a:p>
          <a:p>
            <a:pPr marL="0" indent="0">
              <a:buNone/>
            </a:pPr>
            <a:r>
              <a:rPr lang="ja-JP" altLang="en-US" sz="2000" dirty="0"/>
              <a:t>母の認知症が悪化し家が片付かなくなりごみ屋敷になってきた。</a:t>
            </a:r>
            <a:endParaRPr lang="en-US" altLang="ja-JP" sz="2000" dirty="0"/>
          </a:p>
          <a:p>
            <a:pPr marL="0" indent="0">
              <a:buNone/>
            </a:pPr>
            <a:r>
              <a:rPr kumimoji="1" lang="ja-JP" altLang="en-US" sz="2000" dirty="0"/>
              <a:t>ケアマネが息子にハウスクリーニングを提案、一旦は了解するが後日断りの連絡があり。ヘルパーを導入しようとしても拒否。家のあちこちに糞尿が散乱し、衛生上も良くない状態となる。</a:t>
            </a:r>
            <a:endParaRPr kumimoji="1" lang="en-US" altLang="ja-JP" sz="2000" dirty="0"/>
          </a:p>
          <a:p>
            <a:pPr marL="0" indent="0">
              <a:buNone/>
            </a:pPr>
            <a:r>
              <a:rPr lang="ja-JP" altLang="en-US" sz="2000" dirty="0"/>
              <a:t>ケアマネから主任相談支援専門員に「息子を説得して欲しい。息子へのかかわり方が分からない」と相談があった。息子は元教師、頑固で人の意見は聞かない性格。統合失調症で話すことは支離滅裂。金銭的には裕福な家庭。</a:t>
            </a:r>
            <a:endParaRPr lang="en-US" altLang="ja-JP" sz="2000" dirty="0"/>
          </a:p>
          <a:p>
            <a:pPr marL="0" indent="0">
              <a:buNone/>
            </a:pPr>
            <a:endParaRPr kumimoji="1" lang="en-US" altLang="ja-JP" sz="2000" dirty="0"/>
          </a:p>
          <a:p>
            <a:pPr marL="0" indent="0">
              <a:buNone/>
            </a:pPr>
            <a:r>
              <a:rPr lang="ja-JP" altLang="en-US" sz="2000" dirty="0"/>
              <a:t>同行訪問し、息子との関係作り→一人では何もできないことが判明→一緒に片づけを提案→ハウスクリーニングまでの段取りをケアマネにしてもらいながら息子との関係作り→相談支援専門員が障害のある息子に関わることでケ</a:t>
            </a:r>
            <a:endParaRPr lang="en-US" altLang="ja-JP" sz="2000" dirty="0"/>
          </a:p>
          <a:p>
            <a:pPr marL="0" indent="0">
              <a:buNone/>
            </a:pPr>
            <a:r>
              <a:rPr lang="ja-JP" altLang="en-US" sz="2000" dirty="0"/>
              <a:t>アマネは母親の支援体制を作ることができた→息子が</a:t>
            </a:r>
            <a:r>
              <a:rPr lang="en-US" altLang="ja-JP" sz="2000" dirty="0"/>
              <a:t>65</a:t>
            </a:r>
            <a:r>
              <a:rPr lang="ja-JP" altLang="en-US" sz="2000" dirty="0"/>
              <a:t>歳になったときには</a:t>
            </a:r>
            <a:endParaRPr lang="en-US" altLang="ja-JP" sz="2000" dirty="0"/>
          </a:p>
          <a:p>
            <a:pPr marL="0" indent="0">
              <a:buNone/>
            </a:pPr>
            <a:r>
              <a:rPr kumimoji="1" lang="ja-JP" altLang="en-US" sz="2000" dirty="0"/>
              <a:t>ケアマネを受けてもらえた。</a:t>
            </a:r>
          </a:p>
        </p:txBody>
      </p:sp>
      <p:sp>
        <p:nvSpPr>
          <p:cNvPr id="5" name="下矢印 4"/>
          <p:cNvSpPr/>
          <p:nvPr/>
        </p:nvSpPr>
        <p:spPr>
          <a:xfrm>
            <a:off x="4139952" y="4221088"/>
            <a:ext cx="432048"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6" name="図 5" descr="health_0166.wmf"/>
          <p:cNvPicPr>
            <a:picLocks noChangeAspect="1"/>
          </p:cNvPicPr>
          <p:nvPr/>
        </p:nvPicPr>
        <p:blipFill>
          <a:blip r:embed="rId2" cstate="print"/>
          <a:stretch>
            <a:fillRect/>
          </a:stretch>
        </p:blipFill>
        <p:spPr>
          <a:xfrm>
            <a:off x="6573705" y="225810"/>
            <a:ext cx="1157903" cy="754918"/>
          </a:xfrm>
          <a:prstGeom prst="rect">
            <a:avLst/>
          </a:prstGeom>
        </p:spPr>
      </p:pic>
      <p:sp>
        <p:nvSpPr>
          <p:cNvPr id="7" name="スライド番号プレースホルダー 6">
            <a:extLst>
              <a:ext uri="{FF2B5EF4-FFF2-40B4-BE49-F238E27FC236}">
                <a16:creationId xmlns:a16="http://schemas.microsoft.com/office/drawing/2014/main" xmlns="" id="{9EA92208-9103-4DB4-8A32-79C30D5B06A6}"/>
              </a:ext>
            </a:extLst>
          </p:cNvPr>
          <p:cNvSpPr>
            <a:spLocks noGrp="1"/>
          </p:cNvSpPr>
          <p:nvPr>
            <p:ph type="sldNum" sz="quarter" idx="12"/>
          </p:nvPr>
        </p:nvSpPr>
        <p:spPr/>
        <p:txBody>
          <a:bodyPr/>
          <a:lstStyle/>
          <a:p>
            <a:pPr>
              <a:defRPr/>
            </a:pPr>
            <a:fld id="{804D6B79-3AEB-42FE-A736-A41F7AEA0445}" type="slidenum">
              <a:rPr lang="en-US" altLang="ja-JP" smtClean="0"/>
              <a:pPr>
                <a:defRPr/>
              </a:pPr>
              <a:t>48</a:t>
            </a:fld>
            <a:endParaRPr lang="en-US" altLang="ja-JP"/>
          </a:p>
        </p:txBody>
      </p:sp>
      <p:sp>
        <p:nvSpPr>
          <p:cNvPr id="9" name="フッター プレースホルダー 8">
            <a:extLst>
              <a:ext uri="{FF2B5EF4-FFF2-40B4-BE49-F238E27FC236}">
                <a16:creationId xmlns:a16="http://schemas.microsoft.com/office/drawing/2014/main" xmlns="" id="{67B8AE8A-B2A2-4174-886E-35D87728519E}"/>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213587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lstStyle/>
          <a:p>
            <a:r>
              <a:rPr kumimoji="1" lang="ja-JP" altLang="en-US" sz="3600" dirty="0"/>
              <a:t>介護との連携のポイント</a:t>
            </a:r>
          </a:p>
        </p:txBody>
      </p:sp>
      <p:sp>
        <p:nvSpPr>
          <p:cNvPr id="3" name="コンテンツ プレースホルダー 2"/>
          <p:cNvSpPr>
            <a:spLocks noGrp="1"/>
          </p:cNvSpPr>
          <p:nvPr>
            <p:ph idx="1"/>
          </p:nvPr>
        </p:nvSpPr>
        <p:spPr>
          <a:xfrm>
            <a:off x="441776" y="980728"/>
            <a:ext cx="8229600" cy="5112568"/>
          </a:xfrm>
        </p:spPr>
        <p:txBody>
          <a:bodyPr/>
          <a:lstStyle/>
          <a:p>
            <a:r>
              <a:rPr kumimoji="1" lang="ja-JP" altLang="en-US" sz="2400" dirty="0"/>
              <a:t>障害福祉サービスと介護サービス</a:t>
            </a:r>
            <a:r>
              <a:rPr kumimoji="1" lang="ja-JP" altLang="en-US" sz="2400" dirty="0" smtClean="0"/>
              <a:t>の</a:t>
            </a:r>
            <a:r>
              <a:rPr lang="ja-JP" altLang="en-US" sz="2400" dirty="0"/>
              <a:t>サービス</a:t>
            </a:r>
            <a:r>
              <a:rPr kumimoji="1" lang="ja-JP" altLang="en-US" sz="2400" dirty="0" smtClean="0"/>
              <a:t>名</a:t>
            </a:r>
            <a:r>
              <a:rPr kumimoji="1" lang="ja-JP" altLang="en-US" sz="2400" dirty="0"/>
              <a:t>の違い</a:t>
            </a:r>
            <a:r>
              <a:rPr kumimoji="1" lang="ja-JP" altLang="en-US" sz="2400" dirty="0" smtClean="0"/>
              <a:t>や</a:t>
            </a:r>
            <a:endParaRPr kumimoji="1" lang="en-US" altLang="ja-JP" sz="2400" dirty="0" smtClean="0"/>
          </a:p>
          <a:p>
            <a:pPr marL="0" indent="0">
              <a:buNone/>
            </a:pPr>
            <a:r>
              <a:rPr lang="ja-JP" altLang="en-US" sz="2400"/>
              <a:t>　 </a:t>
            </a:r>
            <a:r>
              <a:rPr kumimoji="1" lang="ja-JP" altLang="en-US" sz="2400" smtClean="0"/>
              <a:t>サービス</a:t>
            </a:r>
            <a:r>
              <a:rPr kumimoji="1" lang="ja-JP" altLang="en-US" sz="2400" dirty="0"/>
              <a:t>内容・単価の違いについて学びあう機会をもつ</a:t>
            </a:r>
            <a:endParaRPr kumimoji="1" lang="en-US" altLang="ja-JP" sz="2400" dirty="0"/>
          </a:p>
          <a:p>
            <a:r>
              <a:rPr kumimoji="1" lang="ja-JP" altLang="en-US" sz="2400" dirty="0"/>
              <a:t>相談支援専門員ができることとケアマネができることの違いについて学びあう機会をもつ</a:t>
            </a:r>
            <a:endParaRPr kumimoji="1" lang="en-US" altLang="ja-JP" sz="2400" dirty="0"/>
          </a:p>
          <a:p>
            <a:r>
              <a:rPr lang="ja-JP" altLang="en-US" sz="2400" dirty="0"/>
              <a:t>お互いに相談できる関係作り</a:t>
            </a:r>
            <a:endParaRPr lang="en-US" altLang="ja-JP" sz="2400" dirty="0"/>
          </a:p>
          <a:p>
            <a:r>
              <a:rPr lang="ja-JP" altLang="en-US" sz="2400" dirty="0"/>
              <a:t>得意としていることをお互いに知り合う</a:t>
            </a:r>
            <a:endParaRPr lang="en-US" altLang="ja-JP" sz="2400" dirty="0"/>
          </a:p>
          <a:p>
            <a:r>
              <a:rPr lang="ja-JP" altLang="en-US" sz="2400" dirty="0"/>
              <a:t>一緒に事例検討等でケースを通じて学びあう場を作る</a:t>
            </a:r>
            <a:endParaRPr lang="en-US" altLang="ja-JP" sz="2400" dirty="0"/>
          </a:p>
          <a:p>
            <a:r>
              <a:rPr lang="ja-JP" altLang="en-US" sz="2400" dirty="0"/>
              <a:t>基幹相談支援センターと包括支援センターで情報交換の場を持つ</a:t>
            </a:r>
            <a:endParaRPr lang="en-US" altLang="ja-JP" sz="2400" dirty="0"/>
          </a:p>
          <a:p>
            <a:r>
              <a:rPr lang="ja-JP" altLang="en-US" sz="2400" dirty="0"/>
              <a:t>移行事例では介護保険に移行するまでに準備しておくことについて相談支援専門員が準備ができるようにする</a:t>
            </a:r>
            <a:endParaRPr lang="en-US" altLang="ja-JP" sz="2400" dirty="0"/>
          </a:p>
          <a:p>
            <a:r>
              <a:rPr lang="ja-JP" altLang="en-US" sz="2400" dirty="0"/>
              <a:t>多問題家族については一緒に考える場を持つ</a:t>
            </a:r>
            <a:endParaRPr lang="en-US" altLang="ja-JP" sz="2400" dirty="0"/>
          </a:p>
          <a:p>
            <a:pPr marL="0" indent="0">
              <a:buNone/>
            </a:pPr>
            <a:endParaRPr kumimoji="1" lang="ja-JP" altLang="en-US" sz="2400" dirty="0"/>
          </a:p>
        </p:txBody>
      </p:sp>
      <p:pic>
        <p:nvPicPr>
          <p:cNvPr id="5" name="図 4" descr="health_0166.wmf"/>
          <p:cNvPicPr>
            <a:picLocks noChangeAspect="1"/>
          </p:cNvPicPr>
          <p:nvPr/>
        </p:nvPicPr>
        <p:blipFill>
          <a:blip r:embed="rId2" cstate="print"/>
          <a:stretch>
            <a:fillRect/>
          </a:stretch>
        </p:blipFill>
        <p:spPr>
          <a:xfrm>
            <a:off x="6972233" y="225810"/>
            <a:ext cx="1157903" cy="754918"/>
          </a:xfrm>
          <a:prstGeom prst="rect">
            <a:avLst/>
          </a:prstGeom>
        </p:spPr>
      </p:pic>
      <p:sp>
        <p:nvSpPr>
          <p:cNvPr id="6" name="スライド番号プレースホルダー 5">
            <a:extLst>
              <a:ext uri="{FF2B5EF4-FFF2-40B4-BE49-F238E27FC236}">
                <a16:creationId xmlns:a16="http://schemas.microsoft.com/office/drawing/2014/main" xmlns="" id="{23C32A42-B2C7-487B-B895-17897AE1E26F}"/>
              </a:ext>
            </a:extLst>
          </p:cNvPr>
          <p:cNvSpPr>
            <a:spLocks noGrp="1"/>
          </p:cNvSpPr>
          <p:nvPr>
            <p:ph type="sldNum" sz="quarter" idx="12"/>
          </p:nvPr>
        </p:nvSpPr>
        <p:spPr/>
        <p:txBody>
          <a:bodyPr/>
          <a:lstStyle/>
          <a:p>
            <a:pPr>
              <a:defRPr/>
            </a:pPr>
            <a:fld id="{804D6B79-3AEB-42FE-A736-A41F7AEA0445}" type="slidenum">
              <a:rPr lang="en-US" altLang="ja-JP" smtClean="0"/>
              <a:pPr>
                <a:defRPr/>
              </a:pPr>
              <a:t>49</a:t>
            </a:fld>
            <a:endParaRPr lang="en-US" altLang="ja-JP"/>
          </a:p>
        </p:txBody>
      </p:sp>
      <p:sp>
        <p:nvSpPr>
          <p:cNvPr id="8" name="フッター プレースホルダー 7">
            <a:extLst>
              <a:ext uri="{FF2B5EF4-FFF2-40B4-BE49-F238E27FC236}">
                <a16:creationId xmlns:a16="http://schemas.microsoft.com/office/drawing/2014/main" xmlns="" id="{D769016B-24F5-45EC-86A1-33865B0BE5E3}"/>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67968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417638"/>
            <a:ext cx="8568951" cy="4525963"/>
          </a:xfrm>
        </p:spPr>
        <p:txBody>
          <a:bodyPr/>
          <a:lstStyle/>
          <a:p>
            <a:pPr marL="0" indent="0">
              <a:buNone/>
            </a:pPr>
            <a:r>
              <a:rPr lang="ja-JP" altLang="en-US" dirty="0"/>
              <a:t>　</a:t>
            </a:r>
            <a:r>
              <a:rPr lang="ja-JP" altLang="en-US" sz="2800" dirty="0"/>
              <a:t>いろいろな文化をもつ人々が、お互いの文化の違い</a:t>
            </a:r>
            <a:endParaRPr lang="en-US" altLang="ja-JP" sz="2800" dirty="0"/>
          </a:p>
          <a:p>
            <a:pPr marL="0" indent="0">
              <a:buNone/>
            </a:pPr>
            <a:r>
              <a:rPr lang="ja-JP" altLang="en-US" sz="2800" dirty="0"/>
              <a:t>を認めあい、対等な関係を築こうとしながら、</a:t>
            </a:r>
            <a:endParaRPr lang="en-US" altLang="ja-JP" sz="2800" dirty="0"/>
          </a:p>
          <a:p>
            <a:pPr marL="0" indent="0">
              <a:buNone/>
            </a:pPr>
            <a:r>
              <a:rPr lang="ja-JP" altLang="en-US" sz="2800" dirty="0"/>
              <a:t>　　　　　　　　　　　　ともに生きていく　　</a:t>
            </a:r>
            <a:r>
              <a:rPr lang="ja-JP" altLang="en-US" sz="2800" u="sng" dirty="0"/>
              <a:t>“多文化共生”</a:t>
            </a:r>
            <a:endParaRPr lang="en-US" altLang="ja-JP" sz="2800" u="sng" dirty="0"/>
          </a:p>
          <a:p>
            <a:pPr marL="0" indent="0">
              <a:buNone/>
            </a:pPr>
            <a:endParaRPr lang="en-US" altLang="ja-JP" sz="2800" dirty="0"/>
          </a:p>
          <a:p>
            <a:pPr marL="0" indent="0">
              <a:buNone/>
            </a:pPr>
            <a:r>
              <a:rPr lang="ja-JP" altLang="en-US" sz="2800" dirty="0"/>
              <a:t>医療・保健・介護・福祉・教育・雇用・司法・・・なども</a:t>
            </a:r>
            <a:endParaRPr lang="en-US" altLang="ja-JP" sz="2800" dirty="0"/>
          </a:p>
          <a:p>
            <a:pPr marL="0" indent="0">
              <a:buNone/>
            </a:pPr>
            <a:r>
              <a:rPr lang="ja-JP" altLang="en-US" sz="2800" dirty="0"/>
              <a:t>　　　　　違う文化を持ちながら共生していくべきで、</a:t>
            </a:r>
            <a:endParaRPr lang="en-US" altLang="ja-JP" sz="2800" dirty="0"/>
          </a:p>
          <a:p>
            <a:pPr marL="0" indent="0">
              <a:buNone/>
            </a:pPr>
            <a:r>
              <a:rPr lang="ja-JP" altLang="en-US" sz="2800" dirty="0"/>
              <a:t>各職種が目標を共有し、ともに力を合わせて活動する</a:t>
            </a:r>
            <a:endParaRPr lang="en-US" altLang="ja-JP" sz="2800" dirty="0"/>
          </a:p>
          <a:p>
            <a:pPr marL="0" indent="0">
              <a:buNone/>
            </a:pPr>
            <a:r>
              <a:rPr lang="ja-JP" altLang="en-US" sz="2800" dirty="0"/>
              <a:t>ことを</a:t>
            </a:r>
            <a:r>
              <a:rPr lang="ja-JP" altLang="en-US" sz="2800" u="sng" dirty="0">
                <a:solidFill>
                  <a:srgbClr val="FF0000"/>
                </a:solidFill>
              </a:rPr>
              <a:t>“多職種協働”</a:t>
            </a:r>
            <a:r>
              <a:rPr lang="ja-JP" altLang="en-US" sz="2800" dirty="0"/>
              <a:t>という</a:t>
            </a:r>
            <a:endParaRPr lang="en-US" altLang="ja-JP" sz="2800" dirty="0"/>
          </a:p>
        </p:txBody>
      </p:sp>
      <p:sp>
        <p:nvSpPr>
          <p:cNvPr id="7" name="角丸四角形吹き出し 6"/>
          <p:cNvSpPr/>
          <p:nvPr/>
        </p:nvSpPr>
        <p:spPr>
          <a:xfrm>
            <a:off x="3858200" y="5607229"/>
            <a:ext cx="3960440" cy="360040"/>
          </a:xfrm>
          <a:prstGeom prst="wedgeRoundRectCallout">
            <a:avLst>
              <a:gd name="adj1" fmla="val -65290"/>
              <a:gd name="adj2" fmla="val -56381"/>
              <a:gd name="adj3" fmla="val 16667"/>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t="100000" r="100000"/>
            </a:path>
            <a:tileRect l="-100000" b="-100000"/>
          </a:gra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多職種協働は</a:t>
            </a:r>
          </a:p>
        </p:txBody>
      </p:sp>
      <p:sp>
        <p:nvSpPr>
          <p:cNvPr id="6" name="テキスト ボックス 5"/>
          <p:cNvSpPr txBox="1"/>
          <p:nvPr/>
        </p:nvSpPr>
        <p:spPr>
          <a:xfrm>
            <a:off x="3858200" y="5617759"/>
            <a:ext cx="3858749" cy="369332"/>
          </a:xfrm>
          <a:prstGeom prst="rect">
            <a:avLst/>
          </a:prstGeom>
          <a:noFill/>
        </p:spPr>
        <p:txBody>
          <a:bodyPr wrap="none" rtlCol="0">
            <a:spAutoFit/>
          </a:bodyPr>
          <a:lstStyle/>
          <a:p>
            <a:r>
              <a:rPr kumimoji="1" lang="ja-JP" altLang="en-US" dirty="0">
                <a:latin typeface="+mn-ea"/>
                <a:ea typeface="+mn-ea"/>
              </a:rPr>
              <a:t>多様な分野がしっかり協働していくこと</a:t>
            </a:r>
          </a:p>
        </p:txBody>
      </p:sp>
      <p:sp>
        <p:nvSpPr>
          <p:cNvPr id="8" name="スライド番号プレースホルダー 7">
            <a:extLst>
              <a:ext uri="{FF2B5EF4-FFF2-40B4-BE49-F238E27FC236}">
                <a16:creationId xmlns:a16="http://schemas.microsoft.com/office/drawing/2014/main" xmlns="" id="{8F3E4712-A544-4AF0-B029-ADB3FDA4969D}"/>
              </a:ext>
            </a:extLst>
          </p:cNvPr>
          <p:cNvSpPr>
            <a:spLocks noGrp="1"/>
          </p:cNvSpPr>
          <p:nvPr>
            <p:ph type="sldNum" sz="quarter" idx="12"/>
          </p:nvPr>
        </p:nvSpPr>
        <p:spPr/>
        <p:txBody>
          <a:bodyPr/>
          <a:lstStyle/>
          <a:p>
            <a:pPr>
              <a:defRPr/>
            </a:pPr>
            <a:fld id="{804D6B79-3AEB-42FE-A736-A41F7AEA0445}" type="slidenum">
              <a:rPr lang="en-US" altLang="ja-JP" smtClean="0"/>
              <a:pPr>
                <a:defRPr/>
              </a:pPr>
              <a:t>5</a:t>
            </a:fld>
            <a:endParaRPr lang="en-US" altLang="ja-JP"/>
          </a:p>
        </p:txBody>
      </p:sp>
      <p:sp>
        <p:nvSpPr>
          <p:cNvPr id="9" name="フッター プレースホルダー 8">
            <a:extLst>
              <a:ext uri="{FF2B5EF4-FFF2-40B4-BE49-F238E27FC236}">
                <a16:creationId xmlns:a16="http://schemas.microsoft.com/office/drawing/2014/main" xmlns="" id="{8A35C504-FD6A-401D-8260-33CCC4F0AE66}"/>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214109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5758"/>
            <a:ext cx="8229600" cy="856967"/>
          </a:xfrm>
        </p:spPr>
        <p:txBody>
          <a:bodyPr/>
          <a:lstStyle/>
          <a:p>
            <a:r>
              <a:rPr kumimoji="1" lang="ja-JP" altLang="en-US" sz="3600" dirty="0"/>
              <a:t>教育との連携のポイント</a:t>
            </a:r>
          </a:p>
        </p:txBody>
      </p:sp>
      <p:sp>
        <p:nvSpPr>
          <p:cNvPr id="3" name="コンテンツ プレースホルダー 2"/>
          <p:cNvSpPr>
            <a:spLocks noGrp="1"/>
          </p:cNvSpPr>
          <p:nvPr>
            <p:ph idx="1"/>
          </p:nvPr>
        </p:nvSpPr>
        <p:spPr>
          <a:xfrm>
            <a:off x="457200" y="1196752"/>
            <a:ext cx="8229600" cy="4525963"/>
          </a:xfrm>
        </p:spPr>
        <p:txBody>
          <a:bodyPr/>
          <a:lstStyle/>
          <a:p>
            <a:r>
              <a:rPr lang="ja-JP" altLang="en-US" sz="2000" dirty="0"/>
              <a:t>教育計画とｻｰﾋﾞｽ等利用計画・個別支援計画をお互いに共有できる仕組みづくり</a:t>
            </a:r>
            <a:endParaRPr lang="en-US" altLang="ja-JP" sz="2000" dirty="0"/>
          </a:p>
          <a:p>
            <a:r>
              <a:rPr kumimoji="1" lang="ja-JP" altLang="en-US" sz="2000" dirty="0"/>
              <a:t>お互いのわからない言語について聞ける関係作り</a:t>
            </a:r>
            <a:endParaRPr kumimoji="1" lang="en-US" altLang="ja-JP" sz="2000" dirty="0"/>
          </a:p>
          <a:p>
            <a:r>
              <a:rPr lang="ja-JP" altLang="en-US" sz="2000" dirty="0"/>
              <a:t>校長会で相談支援について知ってもらう機会を持つ</a:t>
            </a:r>
            <a:endParaRPr lang="en-US" altLang="ja-JP" sz="2000" dirty="0"/>
          </a:p>
          <a:p>
            <a:r>
              <a:rPr lang="ja-JP" altLang="en-US" sz="2000" dirty="0"/>
              <a:t>価値観の違いについて相談支援専門員と教員との間で話し合う場を作る</a:t>
            </a:r>
            <a:endParaRPr lang="en-US" altLang="ja-JP" sz="2000" dirty="0"/>
          </a:p>
          <a:p>
            <a:r>
              <a:rPr lang="ja-JP" altLang="en-US" sz="2000" dirty="0"/>
              <a:t>相談支援専門員が担任と話し合う場を作れるようなシステムや職員会議に参加できるシステムを協議会で作る</a:t>
            </a:r>
            <a:endParaRPr kumimoji="1" lang="en-US" altLang="ja-JP" sz="2000" dirty="0"/>
          </a:p>
          <a:p>
            <a:r>
              <a:rPr lang="ja-JP" altLang="en-US" sz="2000" dirty="0"/>
              <a:t>本人家族と教員と相談支援で話し合う（教育現場では教員等支援者中心になりやすい）</a:t>
            </a:r>
            <a:endParaRPr lang="en-US" altLang="ja-JP" sz="2000" dirty="0"/>
          </a:p>
          <a:p>
            <a:r>
              <a:rPr kumimoji="1" lang="ja-JP" altLang="en-US" sz="2000" dirty="0"/>
              <a:t>卒業後の知識が少ないので情報提供をする</a:t>
            </a:r>
            <a:endParaRPr kumimoji="1" lang="en-US" altLang="ja-JP" sz="2000" dirty="0"/>
          </a:p>
          <a:p>
            <a:r>
              <a:rPr kumimoji="1" lang="ja-JP" altLang="en-US" sz="2000" dirty="0"/>
              <a:t>地域生活を意識した発想（暮らしの意識）の提案</a:t>
            </a:r>
            <a:endParaRPr kumimoji="1" lang="en-US" altLang="ja-JP" sz="2000" dirty="0"/>
          </a:p>
          <a:p>
            <a:r>
              <a:rPr lang="ja-JP" altLang="en-US" sz="2000" dirty="0"/>
              <a:t>暮らしの情報を教員に伝える</a:t>
            </a:r>
            <a:endParaRPr lang="en-US" altLang="ja-JP" sz="2000" dirty="0"/>
          </a:p>
          <a:p>
            <a:r>
              <a:rPr kumimoji="1" lang="ja-JP" altLang="en-US" sz="2000" dirty="0"/>
              <a:t>家で個別支援会議を実施することを意識する</a:t>
            </a:r>
            <a:endParaRPr kumimoji="1" lang="en-US" altLang="ja-JP" sz="2000" dirty="0"/>
          </a:p>
          <a:p>
            <a:r>
              <a:rPr lang="ja-JP" altLang="en-US" sz="2000" dirty="0"/>
              <a:t>権限がない立場で相談支援専門員が関わることでつなぎの役割を担う</a:t>
            </a:r>
            <a:endParaRPr kumimoji="1" lang="ja-JP" altLang="en-US" sz="2000" dirty="0"/>
          </a:p>
        </p:txBody>
      </p:sp>
      <p:sp>
        <p:nvSpPr>
          <p:cNvPr id="5" name="スライド番号プレースホルダー 4">
            <a:extLst>
              <a:ext uri="{FF2B5EF4-FFF2-40B4-BE49-F238E27FC236}">
                <a16:creationId xmlns:a16="http://schemas.microsoft.com/office/drawing/2014/main" xmlns="" id="{4485B11B-99C7-4497-8397-776EDAE1E7C9}"/>
              </a:ext>
            </a:extLst>
          </p:cNvPr>
          <p:cNvSpPr>
            <a:spLocks noGrp="1"/>
          </p:cNvSpPr>
          <p:nvPr>
            <p:ph type="sldNum" sz="quarter" idx="12"/>
          </p:nvPr>
        </p:nvSpPr>
        <p:spPr/>
        <p:txBody>
          <a:bodyPr/>
          <a:lstStyle/>
          <a:p>
            <a:pPr>
              <a:defRPr/>
            </a:pPr>
            <a:fld id="{804D6B79-3AEB-42FE-A736-A41F7AEA0445}" type="slidenum">
              <a:rPr lang="en-US" altLang="ja-JP" smtClean="0"/>
              <a:pPr>
                <a:defRPr/>
              </a:pPr>
              <a:t>50</a:t>
            </a:fld>
            <a:endParaRPr lang="en-US" altLang="ja-JP"/>
          </a:p>
        </p:txBody>
      </p:sp>
      <p:sp>
        <p:nvSpPr>
          <p:cNvPr id="7" name="フッター プレースホルダー 6">
            <a:extLst>
              <a:ext uri="{FF2B5EF4-FFF2-40B4-BE49-F238E27FC236}">
                <a16:creationId xmlns:a16="http://schemas.microsoft.com/office/drawing/2014/main" xmlns="" id="{88ECEF4B-DA0F-48F1-8EAA-E1AEC30BCBE3}"/>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291616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87636"/>
          </a:xfrm>
        </p:spPr>
        <p:txBody>
          <a:bodyPr/>
          <a:lstStyle/>
          <a:p>
            <a:r>
              <a:rPr kumimoji="1" lang="ja-JP" altLang="en-US" dirty="0"/>
              <a:t>雇用との連携のポイント</a:t>
            </a:r>
          </a:p>
        </p:txBody>
      </p:sp>
      <p:sp>
        <p:nvSpPr>
          <p:cNvPr id="3" name="コンテンツ プレースホルダー 2"/>
          <p:cNvSpPr>
            <a:spLocks noGrp="1"/>
          </p:cNvSpPr>
          <p:nvPr>
            <p:ph idx="1"/>
          </p:nvPr>
        </p:nvSpPr>
        <p:spPr>
          <a:xfrm>
            <a:off x="395536" y="1052736"/>
            <a:ext cx="8435280" cy="5184576"/>
          </a:xfrm>
        </p:spPr>
        <p:txBody>
          <a:bodyPr/>
          <a:lstStyle/>
          <a:p>
            <a:r>
              <a:rPr kumimoji="1" lang="ja-JP" altLang="en-US" sz="2400" dirty="0"/>
              <a:t>就労系の事業所や就労・生活支援センターや職業センター、ハローワーク等との連携はもちろん、他分野との連携も視野に入れる</a:t>
            </a:r>
            <a:endParaRPr kumimoji="1" lang="en-US" altLang="ja-JP" sz="2400" dirty="0"/>
          </a:p>
          <a:p>
            <a:pPr marL="0" indent="0">
              <a:buNone/>
            </a:pPr>
            <a:r>
              <a:rPr lang="ja-JP" altLang="en-US" sz="2400" dirty="0"/>
              <a:t>　</a:t>
            </a:r>
            <a:r>
              <a:rPr kumimoji="1" lang="ja-JP" altLang="en-US" sz="2000" dirty="0"/>
              <a:t>（福祉分野に農作業を～支援制度などのご案内というパンフもできている）</a:t>
            </a:r>
            <a:endParaRPr kumimoji="1" lang="en-US" altLang="ja-JP" sz="2000" dirty="0"/>
          </a:p>
          <a:p>
            <a:r>
              <a:rPr lang="ja-JP" altLang="en-US" sz="2400" dirty="0"/>
              <a:t>資源として地元にある企業も視野に入れる</a:t>
            </a:r>
            <a:endParaRPr lang="en-US" altLang="ja-JP" sz="2400" dirty="0"/>
          </a:p>
          <a:p>
            <a:r>
              <a:rPr kumimoji="1" lang="ja-JP" altLang="en-US" sz="2400" dirty="0"/>
              <a:t>商工会議所等が企画する街おこしイベント等に参加する</a:t>
            </a:r>
            <a:endParaRPr kumimoji="1" lang="en-US" altLang="ja-JP" sz="2400" dirty="0"/>
          </a:p>
          <a:p>
            <a:pPr marL="0" indent="0">
              <a:buNone/>
            </a:pPr>
            <a:r>
              <a:rPr lang="ja-JP" altLang="en-US" sz="2400" dirty="0"/>
              <a:t>　　　　　　　　</a:t>
            </a:r>
            <a:r>
              <a:rPr kumimoji="1" lang="ja-JP" altLang="en-US" sz="2400" dirty="0"/>
              <a:t>（見学だけでは効果が薄いので参加する）</a:t>
            </a:r>
            <a:endParaRPr kumimoji="1" lang="en-US" altLang="ja-JP" sz="2400" dirty="0"/>
          </a:p>
          <a:p>
            <a:r>
              <a:rPr kumimoji="1" lang="ja-JP" altLang="en-US" sz="2400" dirty="0"/>
              <a:t>相談支援専門員ができることを話す</a:t>
            </a:r>
            <a:endParaRPr kumimoji="1" lang="en-US" altLang="ja-JP" sz="2400" dirty="0"/>
          </a:p>
          <a:p>
            <a:pPr marL="0" indent="0">
              <a:buNone/>
            </a:pPr>
            <a:r>
              <a:rPr lang="ja-JP" altLang="en-US" sz="2400" dirty="0"/>
              <a:t>　　　（例えば就労したときの支援方法や支援機関等）</a:t>
            </a:r>
            <a:endParaRPr lang="en-US" altLang="ja-JP" sz="2400" dirty="0"/>
          </a:p>
          <a:p>
            <a:r>
              <a:rPr kumimoji="1" lang="ja-JP" altLang="en-US" sz="2400" dirty="0"/>
              <a:t>当事者を知ってもらう機会を作る（見学や体験の場）</a:t>
            </a:r>
            <a:endParaRPr kumimoji="1" lang="en-US" altLang="ja-JP" sz="2400" dirty="0"/>
          </a:p>
          <a:p>
            <a:r>
              <a:rPr lang="ja-JP" altLang="en-US" sz="2400" dirty="0"/>
              <a:t>ひとりのケースを中心に信頼関係を築く</a:t>
            </a:r>
            <a:endParaRPr kumimoji="1" lang="en-US" altLang="ja-JP" sz="2400" dirty="0"/>
          </a:p>
          <a:p>
            <a:r>
              <a:rPr kumimoji="1" lang="ja-JP" altLang="en-US" sz="2400" dirty="0"/>
              <a:t>雇用との連携については就労系の事業所との連携も必要</a:t>
            </a:r>
            <a:endParaRPr kumimoji="1" lang="en-US" altLang="ja-JP" sz="2400" dirty="0"/>
          </a:p>
          <a:p>
            <a:endParaRPr kumimoji="1" lang="ja-JP" altLang="en-US" sz="2800" dirty="0"/>
          </a:p>
        </p:txBody>
      </p:sp>
      <p:sp>
        <p:nvSpPr>
          <p:cNvPr id="5" name="スライド番号プレースホルダー 4">
            <a:extLst>
              <a:ext uri="{FF2B5EF4-FFF2-40B4-BE49-F238E27FC236}">
                <a16:creationId xmlns:a16="http://schemas.microsoft.com/office/drawing/2014/main" xmlns="" id="{31ABBC42-C8E6-4B35-9E0C-20E8400730A9}"/>
              </a:ext>
            </a:extLst>
          </p:cNvPr>
          <p:cNvSpPr>
            <a:spLocks noGrp="1"/>
          </p:cNvSpPr>
          <p:nvPr>
            <p:ph type="sldNum" sz="quarter" idx="12"/>
          </p:nvPr>
        </p:nvSpPr>
        <p:spPr/>
        <p:txBody>
          <a:bodyPr/>
          <a:lstStyle/>
          <a:p>
            <a:pPr>
              <a:defRPr/>
            </a:pPr>
            <a:fld id="{804D6B79-3AEB-42FE-A736-A41F7AEA0445}" type="slidenum">
              <a:rPr lang="en-US" altLang="ja-JP" smtClean="0"/>
              <a:pPr>
                <a:defRPr/>
              </a:pPr>
              <a:t>51</a:t>
            </a:fld>
            <a:endParaRPr lang="en-US" altLang="ja-JP"/>
          </a:p>
        </p:txBody>
      </p:sp>
      <p:sp>
        <p:nvSpPr>
          <p:cNvPr id="7" name="フッター プレースホルダー 6">
            <a:extLst>
              <a:ext uri="{FF2B5EF4-FFF2-40B4-BE49-F238E27FC236}">
                <a16:creationId xmlns:a16="http://schemas.microsoft.com/office/drawing/2014/main" xmlns="" id="{096D6AA7-10E2-43D2-82AC-62A64570D804}"/>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83582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多職種協働するために</a:t>
            </a:r>
            <a:r>
              <a:rPr kumimoji="1" lang="en-US" altLang="ja-JP" dirty="0"/>
              <a:t/>
            </a:r>
            <a:br>
              <a:rPr kumimoji="1" lang="en-US" altLang="ja-JP" dirty="0"/>
            </a:br>
            <a:r>
              <a:rPr lang="ja-JP" altLang="en-US" sz="3200" dirty="0"/>
              <a:t>～</a:t>
            </a:r>
            <a:r>
              <a:rPr kumimoji="1" lang="ja-JP" altLang="en-US" sz="3200" dirty="0"/>
              <a:t>相談支援専門員のすべきこと～</a:t>
            </a:r>
          </a:p>
        </p:txBody>
      </p:sp>
      <p:sp>
        <p:nvSpPr>
          <p:cNvPr id="3" name="コンテンツ プレースホルダー 2"/>
          <p:cNvSpPr>
            <a:spLocks noGrp="1"/>
          </p:cNvSpPr>
          <p:nvPr>
            <p:ph idx="1"/>
          </p:nvPr>
        </p:nvSpPr>
        <p:spPr/>
        <p:txBody>
          <a:bodyPr/>
          <a:lstStyle/>
          <a:p>
            <a:r>
              <a:rPr kumimoji="1" lang="ja-JP" altLang="en-US" dirty="0"/>
              <a:t>相談支援専門員自体が自分の仕事について再確認すること→できること・できないこと</a:t>
            </a:r>
            <a:endParaRPr kumimoji="1" lang="en-US" altLang="ja-JP" dirty="0"/>
          </a:p>
          <a:p>
            <a:r>
              <a:rPr lang="ja-JP" altLang="en-US" dirty="0"/>
              <a:t>主任相談支援専門員は、市区町村の中で</a:t>
            </a:r>
            <a:endParaRPr lang="en-US" altLang="ja-JP" dirty="0"/>
          </a:p>
          <a:p>
            <a:pPr marL="0" indent="0">
              <a:buNone/>
            </a:pPr>
            <a:r>
              <a:rPr kumimoji="1" lang="ja-JP" altLang="en-US" dirty="0"/>
              <a:t>　 相談支援専門員が何をすべきかの共通理解</a:t>
            </a:r>
            <a:endParaRPr kumimoji="1" lang="en-US" altLang="ja-JP" dirty="0"/>
          </a:p>
          <a:p>
            <a:pPr marL="0" indent="0">
              <a:buNone/>
            </a:pPr>
            <a:r>
              <a:rPr lang="ja-JP" altLang="en-US" dirty="0"/>
              <a:t>　 </a:t>
            </a:r>
            <a:r>
              <a:rPr kumimoji="1" lang="ja-JP" altLang="en-US" dirty="0"/>
              <a:t>を図ること→必ずすべきことを明確に</a:t>
            </a:r>
            <a:endParaRPr kumimoji="1" lang="en-US" altLang="ja-JP" dirty="0"/>
          </a:p>
          <a:p>
            <a:pPr marL="0" indent="0">
              <a:buNone/>
            </a:pPr>
            <a:r>
              <a:rPr lang="ja-JP" altLang="en-US" dirty="0"/>
              <a:t>　　　　　　</a:t>
            </a:r>
            <a:r>
              <a:rPr lang="ja-JP" altLang="en-US" dirty="0">
                <a:solidFill>
                  <a:srgbClr val="FF0000"/>
                </a:solidFill>
              </a:rPr>
              <a:t>（地域を基盤としたソーシャルワーク）</a:t>
            </a:r>
            <a:endParaRPr lang="en-US" altLang="ja-JP" dirty="0">
              <a:solidFill>
                <a:srgbClr val="FF0000"/>
              </a:solidFill>
            </a:endParaRPr>
          </a:p>
          <a:p>
            <a:r>
              <a:rPr kumimoji="1" lang="ja-JP" altLang="en-US" dirty="0">
                <a:solidFill>
                  <a:schemeClr val="tx2"/>
                </a:solidFill>
              </a:rPr>
              <a:t>相談</a:t>
            </a:r>
            <a:r>
              <a:rPr lang="ja-JP" altLang="en-US" dirty="0">
                <a:solidFill>
                  <a:schemeClr val="tx2"/>
                </a:solidFill>
              </a:rPr>
              <a:t>支援専門員の業務を</a:t>
            </a:r>
            <a:r>
              <a:rPr lang="ja-JP" altLang="en-US" u="sng" dirty="0">
                <a:solidFill>
                  <a:schemeClr val="tx2"/>
                </a:solidFill>
              </a:rPr>
              <a:t>見える化</a:t>
            </a:r>
            <a:endParaRPr lang="en-US" altLang="ja-JP" dirty="0">
              <a:solidFill>
                <a:schemeClr val="tx2"/>
              </a:solidFill>
            </a:endParaRPr>
          </a:p>
          <a:p>
            <a:pPr marL="0" indent="0">
              <a:buNone/>
            </a:pPr>
            <a:r>
              <a:rPr kumimoji="1" lang="ja-JP" altLang="en-US" dirty="0">
                <a:solidFill>
                  <a:schemeClr val="tx2"/>
                </a:solidFill>
              </a:rPr>
              <a:t>　　　　　　　　　　　　　　　　（協議会で検討する）</a:t>
            </a:r>
          </a:p>
        </p:txBody>
      </p:sp>
      <p:sp>
        <p:nvSpPr>
          <p:cNvPr id="5" name="スライド番号プレースホルダー 4">
            <a:extLst>
              <a:ext uri="{FF2B5EF4-FFF2-40B4-BE49-F238E27FC236}">
                <a16:creationId xmlns:a16="http://schemas.microsoft.com/office/drawing/2014/main" xmlns="" id="{AB9714AF-B6FA-4855-A898-08401F66E6D6}"/>
              </a:ext>
            </a:extLst>
          </p:cNvPr>
          <p:cNvSpPr>
            <a:spLocks noGrp="1"/>
          </p:cNvSpPr>
          <p:nvPr>
            <p:ph type="sldNum" sz="quarter" idx="12"/>
          </p:nvPr>
        </p:nvSpPr>
        <p:spPr/>
        <p:txBody>
          <a:bodyPr/>
          <a:lstStyle/>
          <a:p>
            <a:pPr>
              <a:defRPr/>
            </a:pPr>
            <a:fld id="{804D6B79-3AEB-42FE-A736-A41F7AEA0445}" type="slidenum">
              <a:rPr lang="en-US" altLang="ja-JP" smtClean="0"/>
              <a:pPr>
                <a:defRPr/>
              </a:pPr>
              <a:t>52</a:t>
            </a:fld>
            <a:endParaRPr lang="en-US" altLang="ja-JP"/>
          </a:p>
        </p:txBody>
      </p:sp>
      <p:sp>
        <p:nvSpPr>
          <p:cNvPr id="7" name="フッター プレースホルダー 6">
            <a:extLst>
              <a:ext uri="{FF2B5EF4-FFF2-40B4-BE49-F238E27FC236}">
                <a16:creationId xmlns:a16="http://schemas.microsoft.com/office/drawing/2014/main" xmlns="" id="{8DE061C6-AE3C-4AAA-B5F6-2B10C3598A3E}"/>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47901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多職種協働するために</a:t>
            </a:r>
            <a:r>
              <a:rPr lang="en-US" altLang="ja-JP" dirty="0"/>
              <a:t/>
            </a:r>
            <a:br>
              <a:rPr lang="en-US" altLang="ja-JP" dirty="0"/>
            </a:br>
            <a:r>
              <a:rPr lang="ja-JP" altLang="en-US" sz="3200" dirty="0"/>
              <a:t>～お互いがすべきこと～</a:t>
            </a:r>
            <a:endParaRPr kumimoji="1" lang="ja-JP" altLang="en-US" sz="3200" dirty="0"/>
          </a:p>
        </p:txBody>
      </p:sp>
      <p:sp>
        <p:nvSpPr>
          <p:cNvPr id="3" name="コンテンツ プレースホルダー 2"/>
          <p:cNvSpPr>
            <a:spLocks noGrp="1"/>
          </p:cNvSpPr>
          <p:nvPr>
            <p:ph idx="1"/>
          </p:nvPr>
        </p:nvSpPr>
        <p:spPr>
          <a:xfrm>
            <a:off x="457200" y="1600201"/>
            <a:ext cx="8229600" cy="4518498"/>
          </a:xfrm>
        </p:spPr>
        <p:txBody>
          <a:bodyPr/>
          <a:lstStyle/>
          <a:p>
            <a:r>
              <a:rPr kumimoji="1" lang="ja-JP" altLang="en-US" sz="2400" dirty="0"/>
              <a:t>お互いの違いについて知ろうとすること</a:t>
            </a:r>
            <a:endParaRPr kumimoji="1" lang="en-US" altLang="ja-JP" sz="2400" dirty="0"/>
          </a:p>
          <a:p>
            <a:pPr marL="0" indent="0">
              <a:buNone/>
            </a:pPr>
            <a:r>
              <a:rPr lang="ja-JP" altLang="en-US" sz="2400" dirty="0"/>
              <a:t>　　　→　</a:t>
            </a:r>
            <a:r>
              <a:rPr lang="ja-JP" altLang="en-US" sz="2400" dirty="0">
                <a:solidFill>
                  <a:srgbClr val="FF0000"/>
                </a:solidFill>
              </a:rPr>
              <a:t>みんなちがってみんないい</a:t>
            </a:r>
            <a:r>
              <a:rPr lang="ja-JP" altLang="en-US" sz="1800" dirty="0">
                <a:solidFill>
                  <a:srgbClr val="FF0000"/>
                </a:solidFill>
              </a:rPr>
              <a:t>♪♪</a:t>
            </a:r>
            <a:endParaRPr lang="en-US" altLang="ja-JP" sz="2400" dirty="0">
              <a:solidFill>
                <a:srgbClr val="FF0000"/>
              </a:solidFill>
            </a:endParaRPr>
          </a:p>
          <a:p>
            <a:pPr marL="0" indent="0">
              <a:buNone/>
            </a:pPr>
            <a:r>
              <a:rPr kumimoji="1" lang="ja-JP" altLang="en-US" sz="2400" dirty="0"/>
              <a:t>　　　　　　→　違うからこそ一緒に考える</a:t>
            </a:r>
            <a:endParaRPr kumimoji="1" lang="en-US" altLang="ja-JP" sz="2400" dirty="0"/>
          </a:p>
          <a:p>
            <a:pPr marL="0" indent="0">
              <a:buNone/>
            </a:pPr>
            <a:r>
              <a:rPr lang="ja-JP" altLang="en-US" sz="2400" dirty="0"/>
              <a:t>　　　　　　　　　　一緒に実践する意味がある</a:t>
            </a:r>
            <a:endParaRPr lang="en-US" altLang="ja-JP" sz="2400" dirty="0"/>
          </a:p>
          <a:p>
            <a:r>
              <a:rPr lang="ja-JP" altLang="en-US" sz="2400" dirty="0"/>
              <a:t>同じ言葉を使っていても、職種によってニュアンスが違うことを意識する→</a:t>
            </a:r>
            <a:r>
              <a:rPr lang="ja-JP" altLang="en-US" sz="2400" u="sng" dirty="0"/>
              <a:t>ニュアンスの違いも話し合い理解しあう</a:t>
            </a:r>
            <a:endParaRPr lang="en-US" altLang="ja-JP" sz="2400" u="sng" dirty="0"/>
          </a:p>
          <a:p>
            <a:r>
              <a:rPr kumimoji="1" lang="ja-JP" altLang="en-US" sz="2400" dirty="0"/>
              <a:t>場を共有し、顔の見える関係を作ることがスタート</a:t>
            </a:r>
            <a:endParaRPr kumimoji="1" lang="en-US" altLang="ja-JP" sz="2400" dirty="0"/>
          </a:p>
          <a:p>
            <a:r>
              <a:rPr lang="ja-JP" altLang="en-US" sz="2400" dirty="0"/>
              <a:t>場を協議会でつくり、</a:t>
            </a:r>
            <a:r>
              <a:rPr lang="ja-JP" altLang="en-US" sz="2400" u="sng" dirty="0"/>
              <a:t>場に参加できる仕掛け</a:t>
            </a:r>
            <a:r>
              <a:rPr lang="ja-JP" altLang="en-US" sz="2400" dirty="0"/>
              <a:t>を創る</a:t>
            </a:r>
            <a:endParaRPr lang="en-US" altLang="ja-JP" sz="2400" dirty="0"/>
          </a:p>
          <a:p>
            <a:pPr marL="0" indent="0">
              <a:buNone/>
            </a:pPr>
            <a:endParaRPr kumimoji="1" lang="en-US" altLang="ja-JP" sz="2400" dirty="0"/>
          </a:p>
          <a:p>
            <a:pPr marL="0" indent="0">
              <a:buNone/>
            </a:pPr>
            <a:r>
              <a:rPr lang="ja-JP" altLang="en-US" sz="2400" u="sng" dirty="0"/>
              <a:t>役割があることが大切！その役割を積極的に担うこと</a:t>
            </a:r>
            <a:r>
              <a:rPr lang="ja-JP" altLang="en-US" sz="2400" dirty="0"/>
              <a:t>　</a:t>
            </a:r>
            <a:r>
              <a:rPr lang="ja-JP" altLang="en-US" sz="2800" dirty="0"/>
              <a:t>　　　　　　　　　　　　</a:t>
            </a:r>
            <a:endParaRPr lang="en-US" altLang="ja-JP" sz="2800" dirty="0"/>
          </a:p>
          <a:p>
            <a:pPr marL="0" indent="0" algn="r">
              <a:buNone/>
            </a:pPr>
            <a:r>
              <a:rPr kumimoji="1" lang="ja-JP" altLang="en-US" sz="2000" dirty="0"/>
              <a:t>（地域生活支援拠点作りでは役割ができるなど）</a:t>
            </a:r>
            <a:endParaRPr kumimoji="1" lang="ja-JP" altLang="en-US" sz="2800" dirty="0"/>
          </a:p>
        </p:txBody>
      </p:sp>
      <p:sp>
        <p:nvSpPr>
          <p:cNvPr id="5" name="下矢印 4"/>
          <p:cNvSpPr/>
          <p:nvPr/>
        </p:nvSpPr>
        <p:spPr>
          <a:xfrm>
            <a:off x="5508104" y="5013176"/>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xmlns="" id="{004974FA-7408-41FB-8649-6D6610BD17DB}"/>
              </a:ext>
            </a:extLst>
          </p:cNvPr>
          <p:cNvSpPr>
            <a:spLocks noGrp="1"/>
          </p:cNvSpPr>
          <p:nvPr>
            <p:ph type="sldNum" sz="quarter" idx="12"/>
          </p:nvPr>
        </p:nvSpPr>
        <p:spPr/>
        <p:txBody>
          <a:bodyPr/>
          <a:lstStyle/>
          <a:p>
            <a:pPr>
              <a:defRPr/>
            </a:pPr>
            <a:fld id="{804D6B79-3AEB-42FE-A736-A41F7AEA0445}" type="slidenum">
              <a:rPr lang="en-US" altLang="ja-JP" smtClean="0"/>
              <a:pPr>
                <a:defRPr/>
              </a:pPr>
              <a:t>53</a:t>
            </a:fld>
            <a:endParaRPr lang="en-US" altLang="ja-JP"/>
          </a:p>
        </p:txBody>
      </p:sp>
      <p:sp>
        <p:nvSpPr>
          <p:cNvPr id="8" name="フッター プレースホルダー 7">
            <a:extLst>
              <a:ext uri="{FF2B5EF4-FFF2-40B4-BE49-F238E27FC236}">
                <a16:creationId xmlns:a16="http://schemas.microsoft.com/office/drawing/2014/main" xmlns="" id="{52BBFFC9-80C8-40AF-A9D0-D51CFBCEA82D}"/>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63535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55576" y="1772816"/>
            <a:ext cx="7806945" cy="3631763"/>
          </a:xfrm>
          <a:prstGeom prst="rect">
            <a:avLst/>
          </a:prstGeom>
          <a:noFill/>
        </p:spPr>
        <p:txBody>
          <a:bodyPr wrap="none" rtlCol="0">
            <a:spAutoFit/>
          </a:bodyPr>
          <a:lstStyle/>
          <a:p>
            <a:r>
              <a:rPr kumimoji="1" lang="ja-JP" altLang="en-US" sz="3200" dirty="0">
                <a:latin typeface="+mn-ea"/>
                <a:ea typeface="+mn-ea"/>
              </a:rPr>
              <a:t>主任相談支援専門員として</a:t>
            </a:r>
            <a:endParaRPr kumimoji="1" lang="en-US" altLang="ja-JP" sz="3200" dirty="0">
              <a:latin typeface="+mn-ea"/>
              <a:ea typeface="+mn-ea"/>
            </a:endParaRPr>
          </a:p>
          <a:p>
            <a:r>
              <a:rPr kumimoji="1" lang="ja-JP" altLang="en-US" sz="3200" dirty="0">
                <a:latin typeface="+mn-ea"/>
                <a:ea typeface="+mn-ea"/>
              </a:rPr>
              <a:t>　多職種連携するためにどう働きかけるか？</a:t>
            </a:r>
            <a:endParaRPr kumimoji="1" lang="en-US" altLang="ja-JP" sz="3200" dirty="0">
              <a:latin typeface="+mn-ea"/>
              <a:ea typeface="+mn-ea"/>
            </a:endParaRPr>
          </a:p>
          <a:p>
            <a:r>
              <a:rPr lang="ja-JP" altLang="en-US" sz="3200" dirty="0">
                <a:latin typeface="+mn-ea"/>
                <a:ea typeface="+mn-ea"/>
              </a:rPr>
              <a:t>　　</a:t>
            </a:r>
            <a:endParaRPr lang="en-US" altLang="ja-JP" dirty="0">
              <a:latin typeface="+mn-ea"/>
              <a:ea typeface="+mn-ea"/>
            </a:endParaRPr>
          </a:p>
          <a:p>
            <a:r>
              <a:rPr kumimoji="1" lang="ja-JP" altLang="en-US" dirty="0"/>
              <a:t>　　　　　　　　　　　　　　　</a:t>
            </a:r>
            <a:r>
              <a:rPr kumimoji="1" lang="en-US" altLang="ja-JP" sz="3200" u="sng" dirty="0">
                <a:latin typeface="+mj-ea"/>
                <a:ea typeface="+mj-ea"/>
              </a:rPr>
              <a:t>3</a:t>
            </a:r>
            <a:r>
              <a:rPr kumimoji="1" lang="ja-JP" altLang="en-US" sz="2800" u="sng" dirty="0" err="1">
                <a:latin typeface="+mj-ea"/>
                <a:ea typeface="+mj-ea"/>
              </a:rPr>
              <a:t>つの</a:t>
            </a:r>
            <a:r>
              <a:rPr kumimoji="1" lang="ja-JP" altLang="en-US" sz="2800" u="sng" dirty="0">
                <a:latin typeface="+mj-ea"/>
                <a:ea typeface="+mj-ea"/>
              </a:rPr>
              <a:t>柱で考える</a:t>
            </a:r>
            <a:endParaRPr kumimoji="1" lang="en-US" altLang="ja-JP" sz="2800" u="sng" dirty="0">
              <a:latin typeface="+mj-ea"/>
              <a:ea typeface="+mj-ea"/>
            </a:endParaRPr>
          </a:p>
          <a:p>
            <a:endParaRPr kumimoji="1" lang="en-US" altLang="ja-JP" u="sng" dirty="0">
              <a:latin typeface="+mj-ea"/>
              <a:ea typeface="+mj-ea"/>
            </a:endParaRPr>
          </a:p>
          <a:p>
            <a:r>
              <a:rPr lang="ja-JP" altLang="en-US" dirty="0"/>
              <a:t>　　　　　　　　　　　　</a:t>
            </a:r>
            <a:r>
              <a:rPr lang="ja-JP" altLang="en-US" sz="2800" dirty="0">
                <a:latin typeface="+mj-ea"/>
                <a:ea typeface="+mj-ea"/>
              </a:rPr>
              <a:t>個別事例における協働</a:t>
            </a:r>
            <a:endParaRPr lang="en-US" altLang="ja-JP" dirty="0">
              <a:latin typeface="+mj-ea"/>
              <a:ea typeface="+mj-ea"/>
            </a:endParaRPr>
          </a:p>
          <a:p>
            <a:r>
              <a:rPr kumimoji="1" lang="ja-JP" altLang="en-US" dirty="0"/>
              <a:t>　　　　　　　　　　　　</a:t>
            </a:r>
            <a:r>
              <a:rPr kumimoji="1" lang="ja-JP" altLang="en-US" sz="2800" dirty="0">
                <a:latin typeface="+mj-ea"/>
                <a:ea typeface="+mj-ea"/>
              </a:rPr>
              <a:t>地域づくりにおける協働</a:t>
            </a:r>
            <a:endParaRPr kumimoji="1" lang="en-US" altLang="ja-JP" dirty="0">
              <a:latin typeface="+mj-ea"/>
              <a:ea typeface="+mj-ea"/>
            </a:endParaRPr>
          </a:p>
          <a:p>
            <a:r>
              <a:rPr lang="ja-JP" altLang="en-US" dirty="0"/>
              <a:t>　　　　　　　　　　　　</a:t>
            </a:r>
            <a:r>
              <a:rPr lang="ja-JP" altLang="en-US" sz="2800" dirty="0">
                <a:latin typeface="+mn-ea"/>
                <a:ea typeface="+mn-ea"/>
              </a:rPr>
              <a:t>多職種協働の土壌づくり</a:t>
            </a:r>
            <a:endParaRPr kumimoji="1" lang="ja-JP" altLang="en-US" dirty="0">
              <a:latin typeface="+mn-ea"/>
              <a:ea typeface="+mn-ea"/>
            </a:endParaRPr>
          </a:p>
        </p:txBody>
      </p:sp>
      <p:sp>
        <p:nvSpPr>
          <p:cNvPr id="2" name="スライド番号プレースホルダー 1">
            <a:extLst>
              <a:ext uri="{FF2B5EF4-FFF2-40B4-BE49-F238E27FC236}">
                <a16:creationId xmlns:a16="http://schemas.microsoft.com/office/drawing/2014/main" xmlns="" id="{C7531BF3-EA93-4930-8A18-3C059266B6B2}"/>
              </a:ext>
            </a:extLst>
          </p:cNvPr>
          <p:cNvSpPr>
            <a:spLocks noGrp="1"/>
          </p:cNvSpPr>
          <p:nvPr>
            <p:ph type="sldNum" sz="quarter" idx="12"/>
          </p:nvPr>
        </p:nvSpPr>
        <p:spPr/>
        <p:txBody>
          <a:bodyPr/>
          <a:lstStyle/>
          <a:p>
            <a:pPr>
              <a:defRPr/>
            </a:pPr>
            <a:fld id="{431CAECD-5926-4741-A906-A08E04809A27}" type="slidenum">
              <a:rPr lang="en-US" altLang="ja-JP" smtClean="0"/>
              <a:pPr>
                <a:defRPr/>
              </a:pPr>
              <a:t>54</a:t>
            </a:fld>
            <a:endParaRPr lang="en-US" altLang="ja-JP"/>
          </a:p>
        </p:txBody>
      </p:sp>
      <p:sp>
        <p:nvSpPr>
          <p:cNvPr id="3" name="フッター プレースホルダー 2">
            <a:extLst>
              <a:ext uri="{FF2B5EF4-FFF2-40B4-BE49-F238E27FC236}">
                <a16:creationId xmlns:a16="http://schemas.microsoft.com/office/drawing/2014/main" xmlns="" id="{CC9DB4BC-30C9-4162-960D-1C4DFC255CE7}"/>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97233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z="3600" dirty="0"/>
              <a:t>多職種連携するためにどう働きかけるか～</a:t>
            </a:r>
            <a:r>
              <a:rPr kumimoji="1" lang="ja-JP" altLang="en-US" sz="3600" dirty="0"/>
              <a:t>個別事例からの</a:t>
            </a:r>
            <a:r>
              <a:rPr lang="ja-JP" altLang="en-US" sz="3600" dirty="0"/>
              <a:t>協働～</a:t>
            </a:r>
            <a:endParaRPr kumimoji="1" lang="ja-JP" altLang="en-US" sz="3600" dirty="0"/>
          </a:p>
        </p:txBody>
      </p:sp>
      <p:sp>
        <p:nvSpPr>
          <p:cNvPr id="4" name="コンテンツ プレースホルダー 3"/>
          <p:cNvSpPr>
            <a:spLocks noGrp="1"/>
          </p:cNvSpPr>
          <p:nvPr>
            <p:ph idx="1"/>
          </p:nvPr>
        </p:nvSpPr>
        <p:spPr>
          <a:xfrm>
            <a:off x="457200" y="1600200"/>
            <a:ext cx="8507288" cy="4525963"/>
          </a:xfrm>
        </p:spPr>
        <p:txBody>
          <a:bodyPr/>
          <a:lstStyle/>
          <a:p>
            <a:r>
              <a:rPr lang="ja-JP" altLang="en-US" sz="2800" dirty="0">
                <a:latin typeface="+mn-ea"/>
              </a:rPr>
              <a:t>なぜこの事例が困難事例なのか？</a:t>
            </a:r>
            <a:endParaRPr lang="en-US" altLang="ja-JP" sz="2800" dirty="0">
              <a:latin typeface="+mn-ea"/>
            </a:endParaRPr>
          </a:p>
          <a:p>
            <a:pPr>
              <a:buNone/>
            </a:pPr>
            <a:r>
              <a:rPr lang="ja-JP" altLang="en-US" sz="2800" dirty="0">
                <a:latin typeface="+mn-ea"/>
              </a:rPr>
              <a:t>　　　　　　　本人（個人）の問題？　環境（地域）の問題？</a:t>
            </a:r>
            <a:endParaRPr lang="en-US" altLang="ja-JP" sz="2800" dirty="0">
              <a:latin typeface="+mn-ea"/>
            </a:endParaRPr>
          </a:p>
          <a:p>
            <a:r>
              <a:rPr lang="ja-JP" altLang="en-US" sz="2800" dirty="0">
                <a:latin typeface="+mn-ea"/>
              </a:rPr>
              <a:t>どこが課題なのか？</a:t>
            </a:r>
            <a:endParaRPr lang="en-US" altLang="ja-JP" sz="2800" dirty="0">
              <a:latin typeface="+mn-ea"/>
            </a:endParaRPr>
          </a:p>
          <a:p>
            <a:r>
              <a:rPr lang="ja-JP" altLang="en-US" sz="2800" dirty="0">
                <a:latin typeface="+mn-ea"/>
              </a:rPr>
              <a:t>困難事例にしているのは誰か？</a:t>
            </a:r>
            <a:endParaRPr lang="en-US" altLang="ja-JP" sz="2800" dirty="0">
              <a:latin typeface="+mn-ea"/>
            </a:endParaRPr>
          </a:p>
          <a:p>
            <a:endParaRPr lang="en-US" altLang="ja-JP" sz="2800" dirty="0">
              <a:latin typeface="+mn-ea"/>
            </a:endParaRPr>
          </a:p>
          <a:p>
            <a:pPr>
              <a:buNone/>
            </a:pPr>
            <a:r>
              <a:rPr lang="ja-JP" altLang="en-US" sz="2800" dirty="0">
                <a:latin typeface="+mn-ea"/>
              </a:rPr>
              <a:t>　　　　　</a:t>
            </a:r>
            <a:r>
              <a:rPr lang="ja-JP" altLang="en-US" sz="2800" u="sng" dirty="0">
                <a:latin typeface="+mn-ea"/>
              </a:rPr>
              <a:t>困難事例</a:t>
            </a:r>
            <a:r>
              <a:rPr lang="ja-JP" altLang="en-US" sz="2800" dirty="0">
                <a:latin typeface="+mn-ea"/>
              </a:rPr>
              <a:t>を</a:t>
            </a:r>
            <a:r>
              <a:rPr lang="ja-JP" altLang="en-US" sz="2800" dirty="0">
                <a:solidFill>
                  <a:srgbClr val="FF0000"/>
                </a:solidFill>
                <a:latin typeface="+mn-ea"/>
              </a:rPr>
              <a:t>共有</a:t>
            </a:r>
            <a:r>
              <a:rPr lang="ja-JP" altLang="en-US" sz="2800" dirty="0">
                <a:latin typeface="+mn-ea"/>
              </a:rPr>
              <a:t>（困ったことの共有）から</a:t>
            </a:r>
            <a:endParaRPr lang="en-US" altLang="ja-JP" sz="2800" dirty="0">
              <a:latin typeface="+mn-ea"/>
            </a:endParaRPr>
          </a:p>
          <a:p>
            <a:pPr>
              <a:buNone/>
            </a:pPr>
            <a:r>
              <a:rPr lang="ja-JP" altLang="en-US" sz="2800" dirty="0">
                <a:latin typeface="+mn-ea"/>
              </a:rPr>
              <a:t>　　　　　　　　　　資源開発へ・新たなニーズの発見へ</a:t>
            </a:r>
          </a:p>
          <a:p>
            <a:endParaRPr kumimoji="1" lang="ja-JP" altLang="en-US" sz="2800" dirty="0">
              <a:latin typeface="+mn-ea"/>
            </a:endParaRPr>
          </a:p>
        </p:txBody>
      </p:sp>
      <p:sp>
        <p:nvSpPr>
          <p:cNvPr id="6" name="下矢印 5"/>
          <p:cNvSpPr/>
          <p:nvPr/>
        </p:nvSpPr>
        <p:spPr>
          <a:xfrm>
            <a:off x="3995936" y="3647157"/>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11560" y="5539363"/>
            <a:ext cx="5497018" cy="646331"/>
          </a:xfrm>
          <a:prstGeom prst="rect">
            <a:avLst/>
          </a:prstGeom>
          <a:noFill/>
          <a:ln w="50800">
            <a:solidFill>
              <a:schemeClr val="accent1"/>
            </a:solidFill>
          </a:ln>
        </p:spPr>
        <p:txBody>
          <a:bodyPr wrap="none" rtlCol="0">
            <a:spAutoFit/>
          </a:bodyPr>
          <a:lstStyle/>
          <a:p>
            <a:r>
              <a:rPr kumimoji="1" lang="ja-JP" altLang="en-US" dirty="0">
                <a:latin typeface="+mn-ea"/>
                <a:ea typeface="+mn-ea"/>
              </a:rPr>
              <a:t>自分が関わっているケースでも</a:t>
            </a:r>
            <a:endParaRPr kumimoji="1" lang="en-US" altLang="ja-JP" dirty="0">
              <a:latin typeface="+mn-ea"/>
              <a:ea typeface="+mn-ea"/>
            </a:endParaRPr>
          </a:p>
          <a:p>
            <a:r>
              <a:rPr lang="ja-JP" altLang="en-US" dirty="0">
                <a:latin typeface="+mn-ea"/>
                <a:ea typeface="+mn-ea"/>
              </a:rPr>
              <a:t>　主任相談支援専門員として相談された場合でも同じ</a:t>
            </a:r>
            <a:endParaRPr kumimoji="1" lang="ja-JP" altLang="en-US" dirty="0">
              <a:latin typeface="+mn-ea"/>
              <a:ea typeface="+mn-ea"/>
            </a:endParaRPr>
          </a:p>
        </p:txBody>
      </p:sp>
      <p:sp>
        <p:nvSpPr>
          <p:cNvPr id="8" name="上矢印 7"/>
          <p:cNvSpPr/>
          <p:nvPr/>
        </p:nvSpPr>
        <p:spPr>
          <a:xfrm>
            <a:off x="2123728" y="4653136"/>
            <a:ext cx="288032" cy="8862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xmlns="" id="{1347F9C2-DA83-4F0B-A032-D9A581B13612}"/>
              </a:ext>
            </a:extLst>
          </p:cNvPr>
          <p:cNvSpPr>
            <a:spLocks noGrp="1"/>
          </p:cNvSpPr>
          <p:nvPr>
            <p:ph type="sldNum" sz="quarter" idx="12"/>
          </p:nvPr>
        </p:nvSpPr>
        <p:spPr/>
        <p:txBody>
          <a:bodyPr/>
          <a:lstStyle/>
          <a:p>
            <a:pPr>
              <a:defRPr/>
            </a:pPr>
            <a:fld id="{804D6B79-3AEB-42FE-A736-A41F7AEA0445}" type="slidenum">
              <a:rPr lang="en-US" altLang="ja-JP" smtClean="0"/>
              <a:pPr>
                <a:defRPr/>
              </a:pPr>
              <a:t>55</a:t>
            </a:fld>
            <a:endParaRPr lang="en-US" altLang="ja-JP"/>
          </a:p>
        </p:txBody>
      </p:sp>
      <p:sp>
        <p:nvSpPr>
          <p:cNvPr id="10" name="フッター プレースホルダー 9">
            <a:extLst>
              <a:ext uri="{FF2B5EF4-FFF2-40B4-BE49-F238E27FC236}">
                <a16:creationId xmlns:a16="http://schemas.microsoft.com/office/drawing/2014/main" xmlns="" id="{BA8F730C-0411-4708-83AB-92378E31F958}"/>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379231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2195736" y="2078850"/>
            <a:ext cx="4806534" cy="367240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 name="タイトル 1"/>
          <p:cNvSpPr>
            <a:spLocks noGrp="1"/>
          </p:cNvSpPr>
          <p:nvPr>
            <p:ph type="title" idx="4294967295"/>
          </p:nvPr>
        </p:nvSpPr>
        <p:spPr>
          <a:xfrm>
            <a:off x="89756" y="549948"/>
            <a:ext cx="8964488" cy="857250"/>
          </a:xfrm>
        </p:spPr>
        <p:txBody>
          <a:bodyPr>
            <a:noAutofit/>
          </a:bodyPr>
          <a:lstStyle/>
          <a:p>
            <a:r>
              <a:rPr kumimoji="1" lang="ja-JP" altLang="en-US" dirty="0">
                <a:latin typeface="+mj-ea"/>
              </a:rPr>
              <a:t>重なり合うチームからネットワークへ</a:t>
            </a:r>
          </a:p>
        </p:txBody>
      </p:sp>
      <p:graphicFrame>
        <p:nvGraphicFramePr>
          <p:cNvPr id="4" name="図表 3"/>
          <p:cNvGraphicFramePr/>
          <p:nvPr>
            <p:extLst>
              <p:ext uri="{D42A27DB-BD31-4B8C-83A1-F6EECF244321}">
                <p14:modId xmlns:p14="http://schemas.microsoft.com/office/powerpoint/2010/main" val="643767074"/>
              </p:ext>
            </p:extLst>
          </p:nvPr>
        </p:nvGraphicFramePr>
        <p:xfrm>
          <a:off x="2286000" y="2186862"/>
          <a:ext cx="4572000" cy="3078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左矢印 4"/>
          <p:cNvSpPr/>
          <p:nvPr/>
        </p:nvSpPr>
        <p:spPr>
          <a:xfrm rot="19664873">
            <a:off x="4476292" y="3399716"/>
            <a:ext cx="1474525" cy="2700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5868144" y="2510899"/>
            <a:ext cx="2198038" cy="923330"/>
          </a:xfrm>
          <a:prstGeom prst="rect">
            <a:avLst/>
          </a:prstGeom>
          <a:noFill/>
          <a:ln w="44450">
            <a:solidFill>
              <a:srgbClr val="FF0000"/>
            </a:solidFill>
          </a:ln>
        </p:spPr>
        <p:txBody>
          <a:bodyPr wrap="none" rtlCol="0">
            <a:spAutoFit/>
          </a:bodyPr>
          <a:lstStyle/>
          <a:p>
            <a:r>
              <a:rPr lang="ja-JP" altLang="en-US" dirty="0">
                <a:latin typeface="+mj-ea"/>
                <a:ea typeface="+mj-ea"/>
              </a:rPr>
              <a:t>相談支援専門員</a:t>
            </a:r>
          </a:p>
          <a:p>
            <a:r>
              <a:rPr lang="ja-JP" altLang="en-US" dirty="0">
                <a:latin typeface="+mj-ea"/>
                <a:ea typeface="+mj-ea"/>
              </a:rPr>
              <a:t>サービス管理責任者</a:t>
            </a:r>
            <a:endParaRPr lang="en-US" altLang="ja-JP" dirty="0">
              <a:latin typeface="+mj-ea"/>
              <a:ea typeface="+mj-ea"/>
            </a:endParaRPr>
          </a:p>
          <a:p>
            <a:r>
              <a:rPr lang="ja-JP" altLang="en-US" dirty="0">
                <a:latin typeface="+mj-ea"/>
                <a:ea typeface="+mj-ea"/>
              </a:rPr>
              <a:t>担当保健師</a:t>
            </a:r>
          </a:p>
        </p:txBody>
      </p:sp>
      <p:sp>
        <p:nvSpPr>
          <p:cNvPr id="8" name="テキスト ボックス 7"/>
          <p:cNvSpPr txBox="1"/>
          <p:nvPr/>
        </p:nvSpPr>
        <p:spPr>
          <a:xfrm>
            <a:off x="1879540" y="2780929"/>
            <a:ext cx="646331" cy="2187458"/>
          </a:xfrm>
          <a:prstGeom prst="rect">
            <a:avLst/>
          </a:prstGeom>
          <a:noFill/>
          <a:ln w="44450">
            <a:solidFill>
              <a:srgbClr val="FF0000"/>
            </a:solidFill>
          </a:ln>
        </p:spPr>
        <p:txBody>
          <a:bodyPr vert="eaVert" wrap="none" rtlCol="0">
            <a:spAutoFit/>
          </a:bodyPr>
          <a:lstStyle/>
          <a:p>
            <a:r>
              <a:rPr lang="ja-JP" altLang="en-US" sz="3000" dirty="0">
                <a:latin typeface="+mn-ea"/>
                <a:ea typeface="+mn-ea"/>
              </a:rPr>
              <a:t>ネットワーク</a:t>
            </a:r>
          </a:p>
        </p:txBody>
      </p:sp>
      <p:sp>
        <p:nvSpPr>
          <p:cNvPr id="9" name="スライド番号プレースホルダー 8">
            <a:extLst>
              <a:ext uri="{FF2B5EF4-FFF2-40B4-BE49-F238E27FC236}">
                <a16:creationId xmlns:a16="http://schemas.microsoft.com/office/drawing/2014/main" xmlns="" id="{48AB4994-FFAE-42FE-9C3C-B38EA4A56B8A}"/>
              </a:ext>
            </a:extLst>
          </p:cNvPr>
          <p:cNvSpPr>
            <a:spLocks noGrp="1"/>
          </p:cNvSpPr>
          <p:nvPr>
            <p:ph type="sldNum" sz="quarter" idx="12"/>
          </p:nvPr>
        </p:nvSpPr>
        <p:spPr/>
        <p:txBody>
          <a:bodyPr/>
          <a:lstStyle/>
          <a:p>
            <a:pPr>
              <a:defRPr/>
            </a:pPr>
            <a:fld id="{431CAECD-5926-4741-A906-A08E04809A27}" type="slidenum">
              <a:rPr lang="en-US" altLang="ja-JP" smtClean="0"/>
              <a:pPr>
                <a:defRPr/>
              </a:pPr>
              <a:t>56</a:t>
            </a:fld>
            <a:endParaRPr lang="en-US" altLang="ja-JP"/>
          </a:p>
        </p:txBody>
      </p:sp>
      <p:sp>
        <p:nvSpPr>
          <p:cNvPr id="11" name="フッター プレースホルダー 10">
            <a:extLst>
              <a:ext uri="{FF2B5EF4-FFF2-40B4-BE49-F238E27FC236}">
                <a16:creationId xmlns:a16="http://schemas.microsoft.com/office/drawing/2014/main" xmlns="" id="{F0CEE813-708C-43EB-9659-D29BC00BDEC4}"/>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66669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5112060" y="2281542"/>
            <a:ext cx="2916324" cy="1471494"/>
          </a:xfrm>
          <a:prstGeom prst="wedgeRoundRectCallout">
            <a:avLst>
              <a:gd name="adj1" fmla="val -69587"/>
              <a:gd name="adj2" fmla="val -573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p>
        </p:txBody>
      </p:sp>
      <p:sp>
        <p:nvSpPr>
          <p:cNvPr id="10" name="角丸四角形吹き出し 9"/>
          <p:cNvSpPr/>
          <p:nvPr/>
        </p:nvSpPr>
        <p:spPr>
          <a:xfrm>
            <a:off x="1619672" y="2402065"/>
            <a:ext cx="2262924" cy="1348757"/>
          </a:xfrm>
          <a:prstGeom prst="wedgeRoundRectCallout">
            <a:avLst>
              <a:gd name="adj1" fmla="val 73577"/>
              <a:gd name="adj2" fmla="val 108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4" name="テキスト ボックス 3"/>
          <p:cNvSpPr txBox="1"/>
          <p:nvPr/>
        </p:nvSpPr>
        <p:spPr>
          <a:xfrm>
            <a:off x="1227364" y="363776"/>
            <a:ext cx="6473247" cy="923330"/>
          </a:xfrm>
          <a:prstGeom prst="rect">
            <a:avLst/>
          </a:prstGeom>
          <a:noFill/>
        </p:spPr>
        <p:txBody>
          <a:bodyPr wrap="none" rtlCol="0">
            <a:spAutoFit/>
          </a:bodyPr>
          <a:lstStyle/>
          <a:p>
            <a:r>
              <a:rPr lang="ja-JP" altLang="en-US" sz="2700" dirty="0">
                <a:latin typeface="HGP創英角ﾎﾟｯﾌﾟ体" pitchFamily="50" charset="-128"/>
                <a:ea typeface="HGP創英角ﾎﾟｯﾌﾟ体" pitchFamily="50" charset="-128"/>
              </a:rPr>
              <a:t>　　　　</a:t>
            </a:r>
            <a:r>
              <a:rPr lang="ja-JP" altLang="en-US" sz="2700" dirty="0">
                <a:latin typeface="+mj-ea"/>
                <a:ea typeface="+mj-ea"/>
              </a:rPr>
              <a:t>個別支援におけるつながりから</a:t>
            </a:r>
            <a:endParaRPr lang="en-US" altLang="ja-JP" sz="2700" dirty="0">
              <a:latin typeface="+mj-ea"/>
              <a:ea typeface="+mj-ea"/>
            </a:endParaRPr>
          </a:p>
          <a:p>
            <a:r>
              <a:rPr lang="ja-JP" altLang="en-US" sz="2700" dirty="0">
                <a:latin typeface="+mj-ea"/>
                <a:ea typeface="+mj-ea"/>
              </a:rPr>
              <a:t>　ネットワークや地域支援体制は強化される</a:t>
            </a:r>
          </a:p>
        </p:txBody>
      </p:sp>
      <p:sp>
        <p:nvSpPr>
          <p:cNvPr id="5" name="テキスト ボックス 4"/>
          <p:cNvSpPr txBox="1"/>
          <p:nvPr/>
        </p:nvSpPr>
        <p:spPr>
          <a:xfrm>
            <a:off x="3106593" y="1691938"/>
            <a:ext cx="2935419" cy="415498"/>
          </a:xfrm>
          <a:prstGeom prst="rect">
            <a:avLst/>
          </a:prstGeom>
          <a:noFill/>
          <a:ln w="50800">
            <a:solidFill>
              <a:schemeClr val="accent1"/>
            </a:solidFill>
          </a:ln>
        </p:spPr>
        <p:txBody>
          <a:bodyPr wrap="none" rtlCol="0">
            <a:spAutoFit/>
          </a:bodyPr>
          <a:lstStyle/>
          <a:p>
            <a:r>
              <a:rPr lang="ja-JP" altLang="en-US" sz="2100" dirty="0">
                <a:latin typeface="+mj-ea"/>
                <a:ea typeface="+mj-ea"/>
              </a:rPr>
              <a:t>困ったことや課題の共有</a:t>
            </a:r>
            <a:endParaRPr lang="en-US" altLang="ja-JP" sz="2100" dirty="0">
              <a:latin typeface="+mj-ea"/>
              <a:ea typeface="+mj-ea"/>
            </a:endParaRPr>
          </a:p>
        </p:txBody>
      </p:sp>
      <p:sp>
        <p:nvSpPr>
          <p:cNvPr id="6" name="下矢印 5"/>
          <p:cNvSpPr/>
          <p:nvPr/>
        </p:nvSpPr>
        <p:spPr>
          <a:xfrm>
            <a:off x="4204814" y="2149734"/>
            <a:ext cx="486054" cy="178273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8" name="テキスト ボックス 7"/>
          <p:cNvSpPr txBox="1"/>
          <p:nvPr/>
        </p:nvSpPr>
        <p:spPr>
          <a:xfrm>
            <a:off x="3275856" y="3986480"/>
            <a:ext cx="2911374" cy="738664"/>
          </a:xfrm>
          <a:prstGeom prst="rect">
            <a:avLst/>
          </a:prstGeom>
          <a:noFill/>
          <a:ln w="50800">
            <a:solidFill>
              <a:srgbClr val="FF0000"/>
            </a:solidFill>
          </a:ln>
        </p:spPr>
        <p:txBody>
          <a:bodyPr wrap="none" rtlCol="0">
            <a:spAutoFit/>
          </a:bodyPr>
          <a:lstStyle/>
          <a:p>
            <a:r>
              <a:rPr lang="ja-JP" altLang="en-US" sz="2100" dirty="0">
                <a:latin typeface="+mn-ea"/>
                <a:ea typeface="+mn-ea"/>
              </a:rPr>
              <a:t>よかったことの共有</a:t>
            </a:r>
            <a:endParaRPr lang="en-US" altLang="ja-JP" sz="2100" dirty="0">
              <a:latin typeface="+mn-ea"/>
              <a:ea typeface="+mn-ea"/>
            </a:endParaRPr>
          </a:p>
          <a:p>
            <a:r>
              <a:rPr lang="ja-JP" altLang="en-US" sz="2100" dirty="0">
                <a:latin typeface="+mn-ea"/>
                <a:ea typeface="+mn-ea"/>
              </a:rPr>
              <a:t>　喜びの共有・夢の共有</a:t>
            </a:r>
          </a:p>
        </p:txBody>
      </p:sp>
      <p:sp>
        <p:nvSpPr>
          <p:cNvPr id="9" name="テキスト ボックス 8"/>
          <p:cNvSpPr txBox="1"/>
          <p:nvPr/>
        </p:nvSpPr>
        <p:spPr>
          <a:xfrm>
            <a:off x="1709683" y="2476278"/>
            <a:ext cx="2037737" cy="1200329"/>
          </a:xfrm>
          <a:prstGeom prst="rect">
            <a:avLst/>
          </a:prstGeom>
          <a:noFill/>
        </p:spPr>
        <p:txBody>
          <a:bodyPr wrap="none" rtlCol="0">
            <a:spAutoFit/>
          </a:bodyPr>
          <a:lstStyle/>
          <a:p>
            <a:r>
              <a:rPr lang="ja-JP" altLang="en-US" dirty="0">
                <a:latin typeface="+mj-ea"/>
                <a:ea typeface="+mj-ea"/>
              </a:rPr>
              <a:t>当事者を中心に</a:t>
            </a:r>
            <a:endParaRPr lang="en-US" altLang="ja-JP" dirty="0">
              <a:latin typeface="+mj-ea"/>
              <a:ea typeface="+mj-ea"/>
            </a:endParaRPr>
          </a:p>
          <a:p>
            <a:r>
              <a:rPr lang="ja-JP" altLang="en-US" dirty="0">
                <a:latin typeface="+mj-ea"/>
                <a:ea typeface="+mj-ea"/>
              </a:rPr>
              <a:t>　　一緒に考える</a:t>
            </a:r>
            <a:endParaRPr lang="en-US" altLang="ja-JP" dirty="0">
              <a:latin typeface="+mj-ea"/>
              <a:ea typeface="+mj-ea"/>
            </a:endParaRPr>
          </a:p>
          <a:p>
            <a:r>
              <a:rPr lang="ja-JP" altLang="en-US" dirty="0">
                <a:latin typeface="+mj-ea"/>
                <a:ea typeface="+mj-ea"/>
              </a:rPr>
              <a:t>　　一緒に工夫する</a:t>
            </a:r>
            <a:endParaRPr lang="en-US" altLang="ja-JP" dirty="0">
              <a:latin typeface="+mj-ea"/>
              <a:ea typeface="+mj-ea"/>
            </a:endParaRPr>
          </a:p>
          <a:p>
            <a:r>
              <a:rPr lang="ja-JP" altLang="en-US" dirty="0">
                <a:latin typeface="+mj-ea"/>
                <a:ea typeface="+mj-ea"/>
              </a:rPr>
              <a:t>　　一緒に実践する</a:t>
            </a:r>
          </a:p>
        </p:txBody>
      </p:sp>
      <p:sp>
        <p:nvSpPr>
          <p:cNvPr id="12" name="テキスト ボックス 11"/>
          <p:cNvSpPr txBox="1"/>
          <p:nvPr/>
        </p:nvSpPr>
        <p:spPr>
          <a:xfrm>
            <a:off x="5220072" y="2281542"/>
            <a:ext cx="2730235" cy="1477328"/>
          </a:xfrm>
          <a:prstGeom prst="rect">
            <a:avLst/>
          </a:prstGeom>
          <a:noFill/>
        </p:spPr>
        <p:txBody>
          <a:bodyPr wrap="none" rtlCol="0">
            <a:spAutoFit/>
          </a:bodyPr>
          <a:lstStyle/>
          <a:p>
            <a:r>
              <a:rPr lang="ja-JP" altLang="en-US" dirty="0">
                <a:latin typeface="+mn-ea"/>
                <a:ea typeface="+mn-ea"/>
              </a:rPr>
              <a:t>地域に必要なものを</a:t>
            </a:r>
            <a:endParaRPr lang="en-US" altLang="ja-JP" dirty="0">
              <a:latin typeface="+mn-ea"/>
              <a:ea typeface="+mn-ea"/>
            </a:endParaRPr>
          </a:p>
          <a:p>
            <a:r>
              <a:rPr lang="ja-JP" altLang="en-US" dirty="0">
                <a:latin typeface="+mn-ea"/>
                <a:ea typeface="+mn-ea"/>
              </a:rPr>
              <a:t>　　一緒に考える</a:t>
            </a:r>
            <a:endParaRPr lang="en-US" altLang="ja-JP" dirty="0">
              <a:latin typeface="+mn-ea"/>
              <a:ea typeface="+mn-ea"/>
            </a:endParaRPr>
          </a:p>
          <a:p>
            <a:r>
              <a:rPr lang="ja-JP" altLang="en-US" dirty="0">
                <a:latin typeface="+mn-ea"/>
                <a:ea typeface="+mn-ea"/>
              </a:rPr>
              <a:t>　　一緒に工夫する</a:t>
            </a:r>
            <a:endParaRPr lang="en-US" altLang="ja-JP" dirty="0">
              <a:latin typeface="+mn-ea"/>
              <a:ea typeface="+mn-ea"/>
            </a:endParaRPr>
          </a:p>
          <a:p>
            <a:r>
              <a:rPr lang="ja-JP" altLang="en-US" dirty="0">
                <a:latin typeface="+mn-ea"/>
                <a:ea typeface="+mn-ea"/>
              </a:rPr>
              <a:t>　　一緒に先進地から学ぶ</a:t>
            </a:r>
            <a:endParaRPr lang="en-US" altLang="ja-JP" dirty="0">
              <a:latin typeface="+mn-ea"/>
              <a:ea typeface="+mn-ea"/>
            </a:endParaRPr>
          </a:p>
          <a:p>
            <a:r>
              <a:rPr lang="ja-JP" altLang="en-US" dirty="0">
                <a:latin typeface="+mn-ea"/>
                <a:ea typeface="+mn-ea"/>
              </a:rPr>
              <a:t>そして・・・一緒に活動する</a:t>
            </a:r>
          </a:p>
        </p:txBody>
      </p:sp>
      <p:sp>
        <p:nvSpPr>
          <p:cNvPr id="14" name="下矢印 13"/>
          <p:cNvSpPr/>
          <p:nvPr/>
        </p:nvSpPr>
        <p:spPr>
          <a:xfrm>
            <a:off x="4220960" y="4779150"/>
            <a:ext cx="486054" cy="4320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p>
        </p:txBody>
      </p:sp>
      <p:sp>
        <p:nvSpPr>
          <p:cNvPr id="16" name="テキスト ボックス 15"/>
          <p:cNvSpPr txBox="1"/>
          <p:nvPr/>
        </p:nvSpPr>
        <p:spPr>
          <a:xfrm>
            <a:off x="2441581" y="5278760"/>
            <a:ext cx="4091185" cy="415498"/>
          </a:xfrm>
          <a:prstGeom prst="rect">
            <a:avLst/>
          </a:prstGeom>
          <a:noFill/>
          <a:ln w="50800">
            <a:solidFill>
              <a:srgbClr val="FF0000"/>
            </a:solidFill>
          </a:ln>
        </p:spPr>
        <p:txBody>
          <a:bodyPr wrap="none" rtlCol="0">
            <a:spAutoFit/>
          </a:bodyPr>
          <a:lstStyle/>
          <a:p>
            <a:r>
              <a:rPr lang="ja-JP" altLang="en-US" sz="2100" dirty="0">
                <a:latin typeface="+mn-ea"/>
                <a:ea typeface="+mn-ea"/>
              </a:rPr>
              <a:t>ひととひとのつながりが強化される</a:t>
            </a:r>
          </a:p>
        </p:txBody>
      </p:sp>
      <p:sp>
        <p:nvSpPr>
          <p:cNvPr id="3" name="スライド番号プレースホルダー 2">
            <a:extLst>
              <a:ext uri="{FF2B5EF4-FFF2-40B4-BE49-F238E27FC236}">
                <a16:creationId xmlns:a16="http://schemas.microsoft.com/office/drawing/2014/main" xmlns="" id="{8D3F75F4-8978-478F-ADAE-7DB2A792ADA0}"/>
              </a:ext>
            </a:extLst>
          </p:cNvPr>
          <p:cNvSpPr>
            <a:spLocks noGrp="1"/>
          </p:cNvSpPr>
          <p:nvPr>
            <p:ph type="sldNum" sz="quarter" idx="12"/>
          </p:nvPr>
        </p:nvSpPr>
        <p:spPr/>
        <p:txBody>
          <a:bodyPr/>
          <a:lstStyle/>
          <a:p>
            <a:pPr>
              <a:defRPr/>
            </a:pPr>
            <a:fld id="{431CAECD-5926-4741-A906-A08E04809A27}" type="slidenum">
              <a:rPr lang="en-US" altLang="ja-JP" smtClean="0"/>
              <a:pPr>
                <a:defRPr/>
              </a:pPr>
              <a:t>57</a:t>
            </a:fld>
            <a:endParaRPr lang="en-US" altLang="ja-JP"/>
          </a:p>
        </p:txBody>
      </p:sp>
      <p:sp>
        <p:nvSpPr>
          <p:cNvPr id="11" name="フッター プレースホルダー 10">
            <a:extLst>
              <a:ext uri="{FF2B5EF4-FFF2-40B4-BE49-F238E27FC236}">
                <a16:creationId xmlns:a16="http://schemas.microsoft.com/office/drawing/2014/main" xmlns="" id="{ECC64DA0-2C28-4C04-A3F4-7F35B75FC123}"/>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90712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385" y="541593"/>
            <a:ext cx="7747107" cy="319235"/>
          </a:xfrm>
          <a:ln w="25400">
            <a:solidFill>
              <a:srgbClr val="FF0000"/>
            </a:solidFill>
          </a:ln>
        </p:spPr>
        <p:txBody>
          <a:bodyPr>
            <a:normAutofit fontScale="90000"/>
          </a:bodyPr>
          <a:lstStyle/>
          <a:p>
            <a:r>
              <a:rPr lang="ja-JP" altLang="en-US" sz="1500" b="1" dirty="0">
                <a:latin typeface="+mj-ea"/>
              </a:rPr>
              <a:t>長期目標</a:t>
            </a:r>
          </a:p>
        </p:txBody>
      </p:sp>
      <p:sp>
        <p:nvSpPr>
          <p:cNvPr id="6" name="角丸四角形 5"/>
          <p:cNvSpPr/>
          <p:nvPr/>
        </p:nvSpPr>
        <p:spPr>
          <a:xfrm>
            <a:off x="342965" y="1418472"/>
            <a:ext cx="3031893" cy="15790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 6"/>
          <p:cNvSpPr/>
          <p:nvPr/>
        </p:nvSpPr>
        <p:spPr>
          <a:xfrm>
            <a:off x="3998618" y="2445089"/>
            <a:ext cx="4460332" cy="9922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 7"/>
          <p:cNvSpPr/>
          <p:nvPr/>
        </p:nvSpPr>
        <p:spPr>
          <a:xfrm>
            <a:off x="3951173" y="1175722"/>
            <a:ext cx="4513259" cy="914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p:cNvSpPr txBox="1"/>
          <p:nvPr/>
        </p:nvSpPr>
        <p:spPr>
          <a:xfrm>
            <a:off x="397440" y="1078823"/>
            <a:ext cx="1005403" cy="307777"/>
          </a:xfrm>
          <a:prstGeom prst="rect">
            <a:avLst/>
          </a:prstGeom>
          <a:noFill/>
        </p:spPr>
        <p:txBody>
          <a:bodyPr wrap="none" rtlCol="0">
            <a:spAutoFit/>
          </a:bodyPr>
          <a:lstStyle/>
          <a:p>
            <a:r>
              <a:rPr lang="ja-JP" altLang="en-US" sz="1400" b="1" dirty="0">
                <a:latin typeface="+mj-ea"/>
                <a:ea typeface="+mj-ea"/>
              </a:rPr>
              <a:t>今の暮らし</a:t>
            </a:r>
          </a:p>
        </p:txBody>
      </p:sp>
      <p:sp>
        <p:nvSpPr>
          <p:cNvPr id="10" name="テキスト ボックス 9"/>
          <p:cNvSpPr txBox="1"/>
          <p:nvPr/>
        </p:nvSpPr>
        <p:spPr>
          <a:xfrm>
            <a:off x="4002671" y="2133570"/>
            <a:ext cx="3137397" cy="307777"/>
          </a:xfrm>
          <a:prstGeom prst="rect">
            <a:avLst/>
          </a:prstGeom>
          <a:noFill/>
        </p:spPr>
        <p:txBody>
          <a:bodyPr wrap="none" rtlCol="0">
            <a:spAutoFit/>
          </a:bodyPr>
          <a:lstStyle/>
          <a:p>
            <a:r>
              <a:rPr lang="ja-JP" altLang="en-US" sz="1400" b="1" dirty="0">
                <a:latin typeface="+mj-ea"/>
                <a:ea typeface="+mj-ea"/>
              </a:rPr>
              <a:t>困っていること・もっとこうなるといいこと</a:t>
            </a:r>
          </a:p>
        </p:txBody>
      </p:sp>
      <p:sp>
        <p:nvSpPr>
          <p:cNvPr id="11" name="テキスト ボックス 10"/>
          <p:cNvSpPr txBox="1"/>
          <p:nvPr/>
        </p:nvSpPr>
        <p:spPr>
          <a:xfrm>
            <a:off x="3968110" y="845098"/>
            <a:ext cx="2579552" cy="307777"/>
          </a:xfrm>
          <a:prstGeom prst="rect">
            <a:avLst/>
          </a:prstGeom>
          <a:noFill/>
        </p:spPr>
        <p:txBody>
          <a:bodyPr wrap="none" rtlCol="0">
            <a:spAutoFit/>
          </a:bodyPr>
          <a:lstStyle/>
          <a:p>
            <a:r>
              <a:rPr lang="ja-JP" altLang="en-US" sz="1400" b="1" dirty="0">
                <a:latin typeface="+mj-ea"/>
                <a:ea typeface="+mj-ea"/>
              </a:rPr>
              <a:t>楽しいこと・できていること・強み</a:t>
            </a:r>
            <a:endParaRPr lang="en-US" altLang="ja-JP" sz="1400" b="1" dirty="0">
              <a:latin typeface="+mj-ea"/>
              <a:ea typeface="+mj-ea"/>
            </a:endParaRPr>
          </a:p>
        </p:txBody>
      </p:sp>
      <p:sp>
        <p:nvSpPr>
          <p:cNvPr id="12" name="右矢印 11"/>
          <p:cNvSpPr/>
          <p:nvPr/>
        </p:nvSpPr>
        <p:spPr>
          <a:xfrm>
            <a:off x="3493874" y="1632734"/>
            <a:ext cx="378042" cy="246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右矢印 12"/>
          <p:cNvSpPr/>
          <p:nvPr/>
        </p:nvSpPr>
        <p:spPr>
          <a:xfrm rot="2817441">
            <a:off x="3427158" y="2603310"/>
            <a:ext cx="511474" cy="246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角丸四角形 13"/>
          <p:cNvSpPr/>
          <p:nvPr/>
        </p:nvSpPr>
        <p:spPr>
          <a:xfrm>
            <a:off x="349106" y="4820337"/>
            <a:ext cx="8147667" cy="10658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下矢印 14"/>
          <p:cNvSpPr/>
          <p:nvPr/>
        </p:nvSpPr>
        <p:spPr>
          <a:xfrm>
            <a:off x="7143010" y="3472595"/>
            <a:ext cx="237302" cy="324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15"/>
          <p:cNvSpPr/>
          <p:nvPr/>
        </p:nvSpPr>
        <p:spPr>
          <a:xfrm>
            <a:off x="4013621" y="3806643"/>
            <a:ext cx="4483152" cy="7531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p:cNvSpPr txBox="1"/>
          <p:nvPr/>
        </p:nvSpPr>
        <p:spPr>
          <a:xfrm>
            <a:off x="3979367" y="3478789"/>
            <a:ext cx="3752633" cy="307777"/>
          </a:xfrm>
          <a:prstGeom prst="rect">
            <a:avLst/>
          </a:prstGeom>
          <a:noFill/>
        </p:spPr>
        <p:txBody>
          <a:bodyPr wrap="square" rtlCol="0">
            <a:spAutoFit/>
          </a:bodyPr>
          <a:lstStyle/>
          <a:p>
            <a:r>
              <a:rPr lang="ja-JP" altLang="en-US" sz="1400" b="1" dirty="0">
                <a:latin typeface="+mj-ea"/>
                <a:ea typeface="+mj-ea"/>
              </a:rPr>
              <a:t>利用者さん本人ができるようになること</a:t>
            </a:r>
          </a:p>
        </p:txBody>
      </p:sp>
      <p:sp>
        <p:nvSpPr>
          <p:cNvPr id="18" name="角丸四角形 17"/>
          <p:cNvSpPr/>
          <p:nvPr/>
        </p:nvSpPr>
        <p:spPr>
          <a:xfrm>
            <a:off x="349106" y="3377285"/>
            <a:ext cx="3025752" cy="10052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p:cNvSpPr txBox="1"/>
          <p:nvPr/>
        </p:nvSpPr>
        <p:spPr>
          <a:xfrm>
            <a:off x="329889" y="3061269"/>
            <a:ext cx="1200970" cy="307777"/>
          </a:xfrm>
          <a:prstGeom prst="rect">
            <a:avLst/>
          </a:prstGeom>
          <a:noFill/>
        </p:spPr>
        <p:txBody>
          <a:bodyPr wrap="none" rtlCol="0">
            <a:spAutoFit/>
          </a:bodyPr>
          <a:lstStyle/>
          <a:p>
            <a:r>
              <a:rPr lang="ja-JP" altLang="en-US" sz="1400" b="1" dirty="0">
                <a:latin typeface="+mj-ea"/>
                <a:ea typeface="+mj-ea"/>
              </a:rPr>
              <a:t>将来の暮らし</a:t>
            </a:r>
          </a:p>
        </p:txBody>
      </p:sp>
      <p:sp>
        <p:nvSpPr>
          <p:cNvPr id="20" name="上下矢印 19"/>
          <p:cNvSpPr/>
          <p:nvPr/>
        </p:nvSpPr>
        <p:spPr>
          <a:xfrm>
            <a:off x="1619805" y="3017311"/>
            <a:ext cx="244762" cy="3209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1918614" y="3003834"/>
            <a:ext cx="970137" cy="369332"/>
          </a:xfrm>
          <a:prstGeom prst="rect">
            <a:avLst/>
          </a:prstGeom>
          <a:noFill/>
        </p:spPr>
        <p:txBody>
          <a:bodyPr wrap="none" rtlCol="0">
            <a:spAutoFit/>
          </a:bodyPr>
          <a:lstStyle/>
          <a:p>
            <a:r>
              <a:rPr lang="ja-JP" altLang="en-US" dirty="0">
                <a:latin typeface="+mj-ea"/>
                <a:ea typeface="+mj-ea"/>
              </a:rPr>
              <a:t>ギャップ</a:t>
            </a:r>
          </a:p>
        </p:txBody>
      </p:sp>
      <p:sp>
        <p:nvSpPr>
          <p:cNvPr id="22" name="テキスト ボックス 21"/>
          <p:cNvSpPr txBox="1"/>
          <p:nvPr/>
        </p:nvSpPr>
        <p:spPr>
          <a:xfrm>
            <a:off x="423083" y="4885198"/>
            <a:ext cx="7873409" cy="923330"/>
          </a:xfrm>
          <a:prstGeom prst="rect">
            <a:avLst/>
          </a:prstGeom>
          <a:noFill/>
        </p:spPr>
        <p:txBody>
          <a:bodyPr wrap="square" rtlCol="0">
            <a:spAutoFit/>
          </a:bodyPr>
          <a:lstStyle/>
          <a:p>
            <a:r>
              <a:rPr lang="ja-JP" altLang="en-US" dirty="0">
                <a:latin typeface="+mn-ea"/>
                <a:ea typeface="+mn-ea"/>
              </a:rPr>
              <a:t>みんなでこういう風に応援します（誰がどのように応援する）</a:t>
            </a:r>
            <a:endParaRPr lang="en-US" altLang="ja-JP" dirty="0">
              <a:latin typeface="+mn-ea"/>
              <a:ea typeface="+mn-ea"/>
            </a:endParaRPr>
          </a:p>
          <a:p>
            <a:endParaRPr lang="en-US" altLang="ja-JP" dirty="0">
              <a:latin typeface="+mn-ea"/>
              <a:ea typeface="+mn-ea"/>
            </a:endParaRPr>
          </a:p>
          <a:p>
            <a:r>
              <a:rPr lang="ja-JP" altLang="en-US" dirty="0">
                <a:latin typeface="+mn-ea"/>
                <a:ea typeface="+mn-ea"/>
              </a:rPr>
              <a:t>　＊ここにはそれぞれの強みとなる応援方法を提示するとお互いが理解しあえる</a:t>
            </a:r>
          </a:p>
        </p:txBody>
      </p:sp>
      <p:sp>
        <p:nvSpPr>
          <p:cNvPr id="23" name="下矢印 22"/>
          <p:cNvSpPr/>
          <p:nvPr/>
        </p:nvSpPr>
        <p:spPr>
          <a:xfrm rot="10800000">
            <a:off x="1610325" y="4410867"/>
            <a:ext cx="294603" cy="35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下矢印 23"/>
          <p:cNvSpPr/>
          <p:nvPr/>
        </p:nvSpPr>
        <p:spPr>
          <a:xfrm>
            <a:off x="5079498" y="4586276"/>
            <a:ext cx="248586" cy="240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左カーブ矢印 24"/>
          <p:cNvSpPr/>
          <p:nvPr/>
        </p:nvSpPr>
        <p:spPr>
          <a:xfrm>
            <a:off x="8585720" y="1911760"/>
            <a:ext cx="432048" cy="339950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6" name="テキスト ボックス 25"/>
          <p:cNvSpPr txBox="1"/>
          <p:nvPr/>
        </p:nvSpPr>
        <p:spPr>
          <a:xfrm>
            <a:off x="8519594" y="2782747"/>
            <a:ext cx="461665" cy="1548061"/>
          </a:xfrm>
          <a:prstGeom prst="rect">
            <a:avLst/>
          </a:prstGeom>
          <a:noFill/>
        </p:spPr>
        <p:txBody>
          <a:bodyPr vert="eaVert" wrap="square" rtlCol="0">
            <a:spAutoFit/>
          </a:bodyPr>
          <a:lstStyle/>
          <a:p>
            <a:r>
              <a:rPr lang="ja-JP" altLang="en-US" dirty="0">
                <a:latin typeface="+mn-ea"/>
                <a:ea typeface="+mn-ea"/>
              </a:rPr>
              <a:t>どう活かすか</a:t>
            </a:r>
          </a:p>
        </p:txBody>
      </p:sp>
      <p:sp>
        <p:nvSpPr>
          <p:cNvPr id="3" name="テキスト ボックス 2"/>
          <p:cNvSpPr txBox="1"/>
          <p:nvPr/>
        </p:nvSpPr>
        <p:spPr>
          <a:xfrm>
            <a:off x="1858911" y="5946297"/>
            <a:ext cx="6009979" cy="369332"/>
          </a:xfrm>
          <a:prstGeom prst="rect">
            <a:avLst/>
          </a:prstGeom>
          <a:noFill/>
        </p:spPr>
        <p:txBody>
          <a:bodyPr wrap="none" rtlCol="0">
            <a:spAutoFit/>
          </a:bodyPr>
          <a:lstStyle/>
          <a:p>
            <a:r>
              <a:rPr lang="ja-JP" altLang="en-US" dirty="0">
                <a:latin typeface="+mn-ea"/>
                <a:ea typeface="+mn-ea"/>
              </a:rPr>
              <a:t>利用者と多職種チームで</a:t>
            </a:r>
            <a:r>
              <a:rPr kumimoji="1" lang="ja-JP" altLang="en-US" dirty="0">
                <a:latin typeface="+mn-ea"/>
                <a:ea typeface="+mn-ea"/>
              </a:rPr>
              <a:t>シートに書いて共有する方法もある</a:t>
            </a:r>
          </a:p>
        </p:txBody>
      </p:sp>
      <p:sp>
        <p:nvSpPr>
          <p:cNvPr id="5" name="テキスト ボックス 4"/>
          <p:cNvSpPr txBox="1"/>
          <p:nvPr/>
        </p:nvSpPr>
        <p:spPr>
          <a:xfrm>
            <a:off x="213676" y="112810"/>
            <a:ext cx="3469219" cy="369332"/>
          </a:xfrm>
          <a:prstGeom prst="rect">
            <a:avLst/>
          </a:prstGeom>
          <a:noFill/>
        </p:spPr>
        <p:txBody>
          <a:bodyPr wrap="none" rtlCol="0">
            <a:spAutoFit/>
          </a:bodyPr>
          <a:lstStyle/>
          <a:p>
            <a:r>
              <a:rPr kumimoji="1" lang="ja-JP" altLang="en-US" dirty="0">
                <a:latin typeface="+mj-ea"/>
                <a:ea typeface="+mj-ea"/>
              </a:rPr>
              <a:t>共通ツールを用いて一緒に考える</a:t>
            </a:r>
          </a:p>
        </p:txBody>
      </p:sp>
      <p:sp>
        <p:nvSpPr>
          <p:cNvPr id="28" name="スライド番号プレースホルダー 27">
            <a:extLst>
              <a:ext uri="{FF2B5EF4-FFF2-40B4-BE49-F238E27FC236}">
                <a16:creationId xmlns:a16="http://schemas.microsoft.com/office/drawing/2014/main" xmlns="" id="{54944A50-B7E9-49E7-B2D8-FB9F86E9A1B3}"/>
              </a:ext>
            </a:extLst>
          </p:cNvPr>
          <p:cNvSpPr>
            <a:spLocks noGrp="1"/>
          </p:cNvSpPr>
          <p:nvPr>
            <p:ph type="sldNum" sz="quarter" idx="12"/>
          </p:nvPr>
        </p:nvSpPr>
        <p:spPr/>
        <p:txBody>
          <a:bodyPr/>
          <a:lstStyle/>
          <a:p>
            <a:pPr>
              <a:defRPr/>
            </a:pPr>
            <a:fld id="{EC602E4F-3B58-4928-9C49-10C64EE68D88}" type="slidenum">
              <a:rPr lang="en-US" altLang="ja-JP" smtClean="0"/>
              <a:pPr>
                <a:defRPr/>
              </a:pPr>
              <a:t>58</a:t>
            </a:fld>
            <a:endParaRPr lang="en-US" altLang="ja-JP"/>
          </a:p>
        </p:txBody>
      </p:sp>
      <p:sp>
        <p:nvSpPr>
          <p:cNvPr id="29" name="フッター プレースホルダー 28">
            <a:extLst>
              <a:ext uri="{FF2B5EF4-FFF2-40B4-BE49-F238E27FC236}">
                <a16:creationId xmlns:a16="http://schemas.microsoft.com/office/drawing/2014/main" xmlns="" id="{F3BDC433-4A56-4292-AA0B-1EEAB46B0339}"/>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784056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706090"/>
          </a:xfrm>
        </p:spPr>
        <p:txBody>
          <a:bodyPr/>
          <a:lstStyle/>
          <a:p>
            <a:r>
              <a:rPr lang="ja-JP" altLang="en-US" sz="3600" dirty="0"/>
              <a:t>主任相談支援専門員としてすべきこと</a:t>
            </a:r>
            <a:endParaRPr kumimoji="1" lang="ja-JP" altLang="en-US" sz="3600" dirty="0"/>
          </a:p>
        </p:txBody>
      </p:sp>
      <p:sp>
        <p:nvSpPr>
          <p:cNvPr id="5" name="コンテンツ プレースホルダー 4"/>
          <p:cNvSpPr>
            <a:spLocks noGrp="1"/>
          </p:cNvSpPr>
          <p:nvPr>
            <p:ph idx="1"/>
          </p:nvPr>
        </p:nvSpPr>
        <p:spPr>
          <a:xfrm>
            <a:off x="457200" y="1124744"/>
            <a:ext cx="8427469" cy="5256584"/>
          </a:xfrm>
        </p:spPr>
        <p:txBody>
          <a:bodyPr/>
          <a:lstStyle/>
          <a:p>
            <a:r>
              <a:rPr kumimoji="1" lang="ja-JP" altLang="en-US" sz="2400" dirty="0"/>
              <a:t>個別の事例について相談支援専門員が困っていないか？　アンテナを張る</a:t>
            </a:r>
            <a:endParaRPr kumimoji="1" lang="en-US" altLang="ja-JP" sz="2400" dirty="0"/>
          </a:p>
          <a:p>
            <a:r>
              <a:rPr kumimoji="1" lang="ja-JP" altLang="en-US" sz="2400" dirty="0"/>
              <a:t>サービス提供事業所等が困っていないか？アンテナを張る</a:t>
            </a:r>
            <a:endParaRPr kumimoji="1" lang="en-US" altLang="ja-JP" sz="2400" dirty="0"/>
          </a:p>
          <a:p>
            <a:endParaRPr lang="en-US" altLang="ja-JP" sz="2400" dirty="0"/>
          </a:p>
          <a:p>
            <a:pPr marL="0" indent="0">
              <a:buNone/>
            </a:pPr>
            <a:r>
              <a:rPr kumimoji="1" lang="ja-JP" altLang="en-US" sz="2400" dirty="0"/>
              <a:t>　　　　　　</a:t>
            </a:r>
            <a:r>
              <a:rPr kumimoji="1" lang="ja-JP" altLang="en-US" sz="2400" u="sng" dirty="0"/>
              <a:t>利用者が困っていないか？につながる</a:t>
            </a:r>
            <a:endParaRPr kumimoji="1" lang="en-US" altLang="ja-JP" sz="2400" u="sng" dirty="0"/>
          </a:p>
          <a:p>
            <a:pPr marL="0" indent="0">
              <a:buNone/>
            </a:pPr>
            <a:r>
              <a:rPr kumimoji="1" lang="ja-JP" altLang="en-US" sz="2400" u="sng" dirty="0"/>
              <a:t>相談支援専門員のやりがいにつながるように（燃え尽きの防止）</a:t>
            </a:r>
            <a:endParaRPr kumimoji="1" lang="en-US" altLang="ja-JP" u="sng" dirty="0"/>
          </a:p>
          <a:p>
            <a:pPr marL="0" indent="0">
              <a:buNone/>
            </a:pPr>
            <a:r>
              <a:rPr lang="en-US" altLang="ja-JP" sz="2400" dirty="0"/>
              <a:t>【</a:t>
            </a:r>
            <a:r>
              <a:rPr lang="ja-JP" altLang="en-US" sz="2400" dirty="0"/>
              <a:t>実践例</a:t>
            </a:r>
            <a:r>
              <a:rPr lang="en-US" altLang="ja-JP" sz="2400" dirty="0"/>
              <a:t>】</a:t>
            </a:r>
          </a:p>
          <a:p>
            <a:pPr marL="0" indent="0">
              <a:buNone/>
            </a:pPr>
            <a:r>
              <a:rPr kumimoji="1" lang="ja-JP" altLang="en-US" sz="2400" dirty="0"/>
              <a:t>　</a:t>
            </a:r>
            <a:r>
              <a:rPr lang="ja-JP" altLang="en-US" sz="2400" dirty="0"/>
              <a:t>・</a:t>
            </a:r>
            <a:r>
              <a:rPr kumimoji="1" lang="ja-JP" altLang="en-US" sz="2400" dirty="0"/>
              <a:t>基幹相談支援センターで日時を決めて個別相談会</a:t>
            </a:r>
            <a:endParaRPr kumimoji="1" lang="en-US" altLang="ja-JP" sz="2400" dirty="0"/>
          </a:p>
          <a:p>
            <a:pPr marL="0" indent="0">
              <a:buNone/>
            </a:pPr>
            <a:r>
              <a:rPr lang="ja-JP" altLang="en-US" sz="2400" dirty="0"/>
              <a:t>　　　相談されたことの報告も受けてともに喜びも共有すること</a:t>
            </a:r>
            <a:endParaRPr kumimoji="1" lang="en-US" altLang="ja-JP" sz="2400" dirty="0"/>
          </a:p>
          <a:p>
            <a:pPr marL="0" indent="0">
              <a:buNone/>
            </a:pPr>
            <a:r>
              <a:rPr lang="ja-JP" altLang="en-US" sz="2400" dirty="0"/>
              <a:t>　</a:t>
            </a:r>
            <a:r>
              <a:rPr kumimoji="1" lang="ja-JP" altLang="en-US" sz="2400" dirty="0"/>
              <a:t>・事例検討会や同行訪問・事業所訪問で情報収集</a:t>
            </a:r>
            <a:endParaRPr kumimoji="1" lang="en-US" altLang="ja-JP" sz="2400" dirty="0"/>
          </a:p>
          <a:p>
            <a:pPr marL="0" indent="0">
              <a:buNone/>
            </a:pPr>
            <a:r>
              <a:rPr lang="ja-JP" altLang="en-US" sz="2400" dirty="0"/>
              <a:t>　・サービス等利用計画を一緒に検討する時間を持つ</a:t>
            </a:r>
            <a:endParaRPr lang="en-US" altLang="ja-JP" sz="2400" dirty="0"/>
          </a:p>
          <a:p>
            <a:pPr marL="0" indent="0">
              <a:buNone/>
            </a:pPr>
            <a:r>
              <a:rPr kumimoji="1" lang="ja-JP" altLang="en-US" sz="2400" dirty="0"/>
              <a:t>　</a:t>
            </a:r>
            <a:r>
              <a:rPr lang="ja-JP" altLang="en-US" sz="2400" dirty="0"/>
              <a:t>　　（主任相談支援専門員の役割を協議会等で明確にする）</a:t>
            </a:r>
            <a:endParaRPr kumimoji="1" lang="ja-JP" altLang="en-US" sz="2400" dirty="0"/>
          </a:p>
        </p:txBody>
      </p:sp>
      <p:sp>
        <p:nvSpPr>
          <p:cNvPr id="6" name="下矢印 5"/>
          <p:cNvSpPr/>
          <p:nvPr/>
        </p:nvSpPr>
        <p:spPr>
          <a:xfrm>
            <a:off x="4067944" y="2492896"/>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xmlns="" id="{9B48F6B3-266A-4DC5-B013-7357CF49D2EC}"/>
              </a:ext>
            </a:extLst>
          </p:cNvPr>
          <p:cNvSpPr>
            <a:spLocks noGrp="1"/>
          </p:cNvSpPr>
          <p:nvPr>
            <p:ph type="sldNum" sz="quarter" idx="12"/>
          </p:nvPr>
        </p:nvSpPr>
        <p:spPr/>
        <p:txBody>
          <a:bodyPr/>
          <a:lstStyle/>
          <a:p>
            <a:pPr>
              <a:defRPr/>
            </a:pPr>
            <a:fld id="{804D6B79-3AEB-42FE-A736-A41F7AEA0445}" type="slidenum">
              <a:rPr lang="en-US" altLang="ja-JP" smtClean="0"/>
              <a:pPr>
                <a:defRPr/>
              </a:pPr>
              <a:t>59</a:t>
            </a:fld>
            <a:endParaRPr lang="en-US" altLang="ja-JP"/>
          </a:p>
        </p:txBody>
      </p:sp>
      <p:sp>
        <p:nvSpPr>
          <p:cNvPr id="8" name="フッター プレースホルダー 7">
            <a:extLst>
              <a:ext uri="{FF2B5EF4-FFF2-40B4-BE49-F238E27FC236}">
                <a16:creationId xmlns:a16="http://schemas.microsoft.com/office/drawing/2014/main" xmlns="" id="{9ADE427C-BACF-4FC2-B996-09F949C87129}"/>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35277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71600" y="2204864"/>
            <a:ext cx="7138493" cy="1323439"/>
          </a:xfrm>
          <a:prstGeom prst="rect">
            <a:avLst/>
          </a:prstGeom>
          <a:noFill/>
        </p:spPr>
        <p:txBody>
          <a:bodyPr wrap="none" rtlCol="0">
            <a:spAutoFit/>
          </a:bodyPr>
          <a:lstStyle/>
          <a:p>
            <a:r>
              <a:rPr kumimoji="1" lang="ja-JP" altLang="en-US" sz="4000" dirty="0">
                <a:latin typeface="+mj-ea"/>
                <a:ea typeface="+mj-ea"/>
              </a:rPr>
              <a:t>いろいろな制度・事業から見える</a:t>
            </a:r>
            <a:endParaRPr kumimoji="1" lang="en-US" altLang="ja-JP" sz="4000" dirty="0">
              <a:latin typeface="+mj-ea"/>
              <a:ea typeface="+mj-ea"/>
            </a:endParaRPr>
          </a:p>
          <a:p>
            <a:r>
              <a:rPr kumimoji="1" lang="ja-JP" altLang="en-US" sz="4000" dirty="0">
                <a:latin typeface="+mj-ea"/>
                <a:ea typeface="+mj-ea"/>
              </a:rPr>
              <a:t>　　　　　　多職種協働</a:t>
            </a:r>
          </a:p>
        </p:txBody>
      </p:sp>
      <p:sp>
        <p:nvSpPr>
          <p:cNvPr id="2" name="スライド番号プレースホルダー 1">
            <a:extLst>
              <a:ext uri="{FF2B5EF4-FFF2-40B4-BE49-F238E27FC236}">
                <a16:creationId xmlns:a16="http://schemas.microsoft.com/office/drawing/2014/main" xmlns="" id="{B6CBA89E-15B6-41BA-AB3C-EABA685D28AF}"/>
              </a:ext>
            </a:extLst>
          </p:cNvPr>
          <p:cNvSpPr>
            <a:spLocks noGrp="1"/>
          </p:cNvSpPr>
          <p:nvPr>
            <p:ph type="sldNum" sz="quarter" idx="12"/>
          </p:nvPr>
        </p:nvSpPr>
        <p:spPr/>
        <p:txBody>
          <a:bodyPr/>
          <a:lstStyle/>
          <a:p>
            <a:pPr>
              <a:defRPr/>
            </a:pPr>
            <a:fld id="{431CAECD-5926-4741-A906-A08E04809A27}" type="slidenum">
              <a:rPr lang="en-US" altLang="ja-JP" smtClean="0"/>
              <a:pPr>
                <a:defRPr/>
              </a:pPr>
              <a:t>6</a:t>
            </a:fld>
            <a:endParaRPr lang="en-US" altLang="ja-JP"/>
          </a:p>
        </p:txBody>
      </p:sp>
      <p:sp>
        <p:nvSpPr>
          <p:cNvPr id="3" name="フッター プレースホルダー 2">
            <a:extLst>
              <a:ext uri="{FF2B5EF4-FFF2-40B4-BE49-F238E27FC236}">
                <a16:creationId xmlns:a16="http://schemas.microsoft.com/office/drawing/2014/main" xmlns="" id="{7BD4E6B7-DF82-4F7D-B2AE-D6160101F4EC}"/>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4261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3600" dirty="0"/>
              <a:t>多職種連携するためにどう働きかけるか～地域づくりからの協働～</a:t>
            </a:r>
            <a:endParaRPr kumimoji="1" lang="ja-JP" altLang="en-US" sz="3600" dirty="0"/>
          </a:p>
        </p:txBody>
      </p:sp>
      <p:sp>
        <p:nvSpPr>
          <p:cNvPr id="5" name="コンテンツ プレースホルダー 4"/>
          <p:cNvSpPr>
            <a:spLocks noGrp="1"/>
          </p:cNvSpPr>
          <p:nvPr>
            <p:ph idx="1"/>
          </p:nvPr>
        </p:nvSpPr>
        <p:spPr>
          <a:xfrm>
            <a:off x="128070" y="1556792"/>
            <a:ext cx="8928992" cy="4525963"/>
          </a:xfrm>
        </p:spPr>
        <p:txBody>
          <a:bodyPr/>
          <a:lstStyle/>
          <a:p>
            <a:pPr eaLnBrk="1" hangingPunct="1"/>
            <a:r>
              <a:rPr lang="ja-JP" altLang="en-US" sz="2800" dirty="0">
                <a:solidFill>
                  <a:srgbClr val="FF0000"/>
                </a:solidFill>
                <a:latin typeface="+mn-ea"/>
              </a:rPr>
              <a:t>地域を知ることからはじめる</a:t>
            </a:r>
          </a:p>
          <a:p>
            <a:pPr eaLnBrk="1" hangingPunct="1">
              <a:buFontTx/>
              <a:buNone/>
            </a:pPr>
            <a:r>
              <a:rPr lang="ja-JP" altLang="en-US" sz="2000" dirty="0">
                <a:latin typeface="+mn-ea"/>
              </a:rPr>
              <a:t>　　「地域で</a:t>
            </a:r>
            <a:r>
              <a:rPr lang="ja-JP" altLang="en-US" sz="2000" b="1" i="1" u="sng" dirty="0">
                <a:latin typeface="+mn-ea"/>
              </a:rPr>
              <a:t>暮らしている人</a:t>
            </a:r>
            <a:r>
              <a:rPr lang="ja-JP" altLang="en-US" sz="2000" dirty="0">
                <a:latin typeface="+mn-ea"/>
              </a:rPr>
              <a:t>」　「人々の</a:t>
            </a:r>
            <a:r>
              <a:rPr lang="ja-JP" altLang="en-US" sz="2000" b="1" i="1" u="sng" dirty="0">
                <a:latin typeface="+mn-ea"/>
              </a:rPr>
              <a:t>暮らしぶり</a:t>
            </a:r>
            <a:r>
              <a:rPr lang="ja-JP" altLang="en-US" sz="2000" dirty="0">
                <a:latin typeface="+mn-ea"/>
              </a:rPr>
              <a:t>」　「暮らしやすい</a:t>
            </a:r>
            <a:r>
              <a:rPr lang="ja-JP" altLang="en-US" sz="2000" b="1" i="1" u="sng" dirty="0">
                <a:latin typeface="+mn-ea"/>
              </a:rPr>
              <a:t>社会資源</a:t>
            </a:r>
            <a:r>
              <a:rPr lang="ja-JP" altLang="en-US" sz="2000" dirty="0">
                <a:latin typeface="+mn-ea"/>
              </a:rPr>
              <a:t>」</a:t>
            </a:r>
            <a:endParaRPr lang="ja-JP" altLang="en-US" sz="2400" dirty="0">
              <a:latin typeface="+mn-ea"/>
            </a:endParaRPr>
          </a:p>
          <a:p>
            <a:pPr eaLnBrk="1" hangingPunct="1"/>
            <a:r>
              <a:rPr lang="ja-JP" altLang="en-US" sz="2800" dirty="0">
                <a:latin typeface="+mn-ea"/>
              </a:rPr>
              <a:t>誰もが暮らしやすい地域づくりのために何をするか？</a:t>
            </a:r>
          </a:p>
          <a:p>
            <a:pPr eaLnBrk="1" hangingPunct="1"/>
            <a:r>
              <a:rPr lang="ja-JP" altLang="en-US" sz="2800" dirty="0">
                <a:latin typeface="+mn-ea"/>
              </a:rPr>
              <a:t>地域を知るための留意点</a:t>
            </a:r>
            <a:endParaRPr lang="en-US" altLang="ja-JP" sz="2800" dirty="0">
              <a:latin typeface="+mn-ea"/>
            </a:endParaRPr>
          </a:p>
          <a:p>
            <a:pPr marL="0" indent="0" eaLnBrk="1" hangingPunct="1">
              <a:buNone/>
            </a:pPr>
            <a:r>
              <a:rPr lang="ja-JP" altLang="en-US" sz="2800" dirty="0">
                <a:latin typeface="+mn-ea"/>
              </a:rPr>
              <a:t>　　１．対象地域の決定</a:t>
            </a:r>
            <a:endParaRPr lang="en-US" altLang="ja-JP" sz="2800" dirty="0">
              <a:latin typeface="+mn-ea"/>
            </a:endParaRPr>
          </a:p>
          <a:p>
            <a:pPr marL="0" indent="0" eaLnBrk="1" hangingPunct="1">
              <a:buNone/>
            </a:pPr>
            <a:r>
              <a:rPr lang="ja-JP" altLang="en-US" sz="2800" dirty="0">
                <a:latin typeface="+mn-ea"/>
              </a:rPr>
              <a:t>　　２．社会資源の洗い出し</a:t>
            </a:r>
            <a:endParaRPr lang="en-US" altLang="ja-JP" sz="2800" dirty="0">
              <a:latin typeface="+mn-ea"/>
            </a:endParaRPr>
          </a:p>
          <a:p>
            <a:pPr marL="0" indent="0" eaLnBrk="1" hangingPunct="1">
              <a:buNone/>
            </a:pPr>
            <a:r>
              <a:rPr lang="ja-JP" altLang="en-US" sz="2800" dirty="0">
                <a:latin typeface="+mn-ea"/>
              </a:rPr>
              <a:t>　　３．地域力を明らかにする（地域独自の活動等）</a:t>
            </a:r>
            <a:endParaRPr lang="en-US" altLang="ja-JP" sz="2800" dirty="0">
              <a:latin typeface="+mn-ea"/>
            </a:endParaRPr>
          </a:p>
          <a:p>
            <a:pPr marL="0" indent="0" eaLnBrk="1" hangingPunct="1">
              <a:buNone/>
            </a:pPr>
            <a:r>
              <a:rPr lang="ja-JP" altLang="en-US" sz="2800" dirty="0">
                <a:latin typeface="+mn-ea"/>
              </a:rPr>
              <a:t>　　４．協力者を募る（みんなでがんばろうという意欲喚起）</a:t>
            </a:r>
            <a:endParaRPr lang="ja-JP" altLang="en-US" sz="2800" b="1" dirty="0">
              <a:latin typeface="+mn-ea"/>
            </a:endParaRPr>
          </a:p>
          <a:p>
            <a:pPr eaLnBrk="1" hangingPunct="1">
              <a:buFontTx/>
              <a:buNone/>
            </a:pPr>
            <a:r>
              <a:rPr lang="ja-JP" altLang="en-US" sz="2800" b="1" dirty="0">
                <a:latin typeface="+mn-ea"/>
              </a:rPr>
              <a:t>　　５．住民力を活用する</a:t>
            </a:r>
          </a:p>
          <a:p>
            <a:endParaRPr kumimoji="1" lang="ja-JP" altLang="en-US" dirty="0"/>
          </a:p>
        </p:txBody>
      </p:sp>
      <p:sp>
        <p:nvSpPr>
          <p:cNvPr id="2" name="スライド番号プレースホルダー 1">
            <a:extLst>
              <a:ext uri="{FF2B5EF4-FFF2-40B4-BE49-F238E27FC236}">
                <a16:creationId xmlns:a16="http://schemas.microsoft.com/office/drawing/2014/main" xmlns="" id="{AFCD60B1-AAE5-497B-98CE-6AA786728061}"/>
              </a:ext>
            </a:extLst>
          </p:cNvPr>
          <p:cNvSpPr>
            <a:spLocks noGrp="1"/>
          </p:cNvSpPr>
          <p:nvPr>
            <p:ph type="sldNum" sz="quarter" idx="12"/>
          </p:nvPr>
        </p:nvSpPr>
        <p:spPr/>
        <p:txBody>
          <a:bodyPr/>
          <a:lstStyle/>
          <a:p>
            <a:pPr>
              <a:defRPr/>
            </a:pPr>
            <a:fld id="{804D6B79-3AEB-42FE-A736-A41F7AEA0445}" type="slidenum">
              <a:rPr lang="en-US" altLang="ja-JP" smtClean="0"/>
              <a:pPr>
                <a:defRPr/>
              </a:pPr>
              <a:t>60</a:t>
            </a:fld>
            <a:endParaRPr lang="en-US" altLang="ja-JP"/>
          </a:p>
        </p:txBody>
      </p:sp>
      <p:sp>
        <p:nvSpPr>
          <p:cNvPr id="6" name="フッター プレースホルダー 5">
            <a:extLst>
              <a:ext uri="{FF2B5EF4-FFF2-40B4-BE49-F238E27FC236}">
                <a16:creationId xmlns:a16="http://schemas.microsoft.com/office/drawing/2014/main" xmlns="" id="{220A683C-4A9E-4596-9149-C9D0E6A8B95E}"/>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519995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1547664" y="1556792"/>
            <a:ext cx="6192688" cy="504056"/>
          </a:xfrm>
          <a:prstGeom prst="wedgeRoundRectCallout">
            <a:avLst>
              <a:gd name="adj1" fmla="val 4347"/>
              <a:gd name="adj2" fmla="val 1045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579296" cy="1143000"/>
          </a:xfrm>
        </p:spPr>
        <p:txBody>
          <a:bodyPr/>
          <a:lstStyle/>
          <a:p>
            <a:r>
              <a:rPr kumimoji="1" lang="ja-JP" altLang="en-US" sz="4000" dirty="0"/>
              <a:t>どの様な地域を目指すのかを考える</a:t>
            </a:r>
          </a:p>
        </p:txBody>
      </p:sp>
      <p:sp>
        <p:nvSpPr>
          <p:cNvPr id="3" name="コンテンツ プレースホルダー 2"/>
          <p:cNvSpPr>
            <a:spLocks noGrp="1"/>
          </p:cNvSpPr>
          <p:nvPr>
            <p:ph idx="1"/>
          </p:nvPr>
        </p:nvSpPr>
        <p:spPr>
          <a:xfrm>
            <a:off x="1115616" y="2469175"/>
            <a:ext cx="8229600" cy="3700658"/>
          </a:xfrm>
        </p:spPr>
        <p:txBody>
          <a:bodyPr/>
          <a:lstStyle/>
          <a:p>
            <a:pPr eaLnBrk="1" hangingPunct="1">
              <a:buFontTx/>
              <a:buNone/>
            </a:pPr>
            <a:r>
              <a:rPr lang="ja-JP" altLang="en-US" sz="2400" u="sng" dirty="0">
                <a:latin typeface="+mn-ea"/>
              </a:rPr>
              <a:t>当事者がとびっきりの資源として地域を変えていく</a:t>
            </a:r>
          </a:p>
          <a:p>
            <a:pPr eaLnBrk="1" hangingPunct="1">
              <a:buFontTx/>
              <a:buNone/>
            </a:pPr>
            <a:endParaRPr lang="ja-JP" altLang="en-US" sz="800" u="sng" dirty="0">
              <a:latin typeface="+mn-ea"/>
            </a:endParaRPr>
          </a:p>
          <a:p>
            <a:pPr eaLnBrk="1" hangingPunct="1">
              <a:buFontTx/>
              <a:buNone/>
            </a:pPr>
            <a:r>
              <a:rPr lang="ja-JP" altLang="en-US" sz="2400" dirty="0">
                <a:latin typeface="+mn-ea"/>
              </a:rPr>
              <a:t>　　　　　　</a:t>
            </a:r>
            <a:r>
              <a:rPr lang="ja-JP" altLang="en-US" sz="2400" u="sng" dirty="0">
                <a:latin typeface="+mn-ea"/>
              </a:rPr>
              <a:t>福祉に対する地域の意識が高くなる</a:t>
            </a:r>
          </a:p>
          <a:p>
            <a:pPr eaLnBrk="1" hangingPunct="1">
              <a:buFontTx/>
              <a:buNone/>
            </a:pPr>
            <a:r>
              <a:rPr lang="ja-JP" altLang="en-US" sz="2400" dirty="0">
                <a:latin typeface="+mn-ea"/>
              </a:rPr>
              <a:t>　　</a:t>
            </a:r>
            <a:r>
              <a:rPr lang="ja-JP" altLang="en-US" sz="2400" u="sng" dirty="0">
                <a:latin typeface="+mn-ea"/>
              </a:rPr>
              <a:t>インフォーマルな資源となった人達が満足する</a:t>
            </a:r>
          </a:p>
          <a:p>
            <a:pPr eaLnBrk="1" hangingPunct="1">
              <a:buFontTx/>
              <a:buNone/>
            </a:pPr>
            <a:endParaRPr lang="ja-JP" altLang="en-US" sz="800" u="sng" dirty="0">
              <a:latin typeface="+mn-ea"/>
            </a:endParaRPr>
          </a:p>
          <a:p>
            <a:pPr eaLnBrk="1" hangingPunct="1">
              <a:buFontTx/>
              <a:buNone/>
            </a:pPr>
            <a:r>
              <a:rPr lang="ja-JP" altLang="en-US" sz="2400" dirty="0">
                <a:latin typeface="+mn-ea"/>
              </a:rPr>
              <a:t>　　</a:t>
            </a:r>
            <a:r>
              <a:rPr lang="ja-JP" altLang="en-US" sz="2400" u="sng" dirty="0">
                <a:latin typeface="+mn-ea"/>
              </a:rPr>
              <a:t>当事者自身や支援者のエンパワメントが高まる</a:t>
            </a:r>
          </a:p>
          <a:p>
            <a:pPr eaLnBrk="1" hangingPunct="1">
              <a:buFontTx/>
              <a:buNone/>
            </a:pPr>
            <a:endParaRPr lang="ja-JP" altLang="en-US" sz="800" dirty="0">
              <a:latin typeface="+mn-ea"/>
            </a:endParaRPr>
          </a:p>
          <a:p>
            <a:pPr eaLnBrk="1" hangingPunct="1">
              <a:buFontTx/>
              <a:buNone/>
            </a:pPr>
            <a:r>
              <a:rPr lang="ja-JP" altLang="en-US" sz="2400" dirty="0">
                <a:latin typeface="+mn-ea"/>
              </a:rPr>
              <a:t>　　　　　　　</a:t>
            </a:r>
            <a:r>
              <a:rPr lang="ja-JP" altLang="en-US" sz="2400" u="sng" dirty="0">
                <a:latin typeface="+mn-ea"/>
              </a:rPr>
              <a:t>社会資源を柔軟に開発・活用</a:t>
            </a:r>
          </a:p>
          <a:p>
            <a:pPr eaLnBrk="1" hangingPunct="1">
              <a:buFontTx/>
              <a:buNone/>
            </a:pPr>
            <a:r>
              <a:rPr lang="ja-JP" altLang="en-US" sz="2400" dirty="0">
                <a:latin typeface="+mn-ea"/>
              </a:rPr>
              <a:t>　　　　　　</a:t>
            </a:r>
            <a:r>
              <a:rPr lang="ja-JP" altLang="en-US" sz="2400" u="sng" dirty="0">
                <a:latin typeface="+mn-ea"/>
              </a:rPr>
              <a:t>当事者が相談できる場所はある</a:t>
            </a:r>
          </a:p>
          <a:p>
            <a:pPr eaLnBrk="1" hangingPunct="1">
              <a:buFontTx/>
              <a:buNone/>
            </a:pPr>
            <a:r>
              <a:rPr lang="ja-JP" altLang="en-US" sz="2400" dirty="0">
                <a:latin typeface="+mn-ea"/>
              </a:rPr>
              <a:t>　　　　　</a:t>
            </a:r>
            <a:r>
              <a:rPr lang="ja-JP" altLang="en-US" sz="2400" u="sng" dirty="0">
                <a:latin typeface="+mn-ea"/>
              </a:rPr>
              <a:t>当事者が地域から隔絶された印象を持つ</a:t>
            </a:r>
          </a:p>
          <a:p>
            <a:endParaRPr kumimoji="1" lang="ja-JP" altLang="en-US" sz="2400" dirty="0">
              <a:latin typeface="+mn-ea"/>
            </a:endParaRPr>
          </a:p>
        </p:txBody>
      </p:sp>
      <p:sp>
        <p:nvSpPr>
          <p:cNvPr id="5" name="上矢印 4"/>
          <p:cNvSpPr/>
          <p:nvPr/>
        </p:nvSpPr>
        <p:spPr>
          <a:xfrm>
            <a:off x="7784011" y="2060848"/>
            <a:ext cx="576064" cy="40324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地域の成熟度</a:t>
            </a:r>
          </a:p>
        </p:txBody>
      </p:sp>
      <p:sp>
        <p:nvSpPr>
          <p:cNvPr id="6" name="テキスト ボックス 5"/>
          <p:cNvSpPr txBox="1"/>
          <p:nvPr/>
        </p:nvSpPr>
        <p:spPr>
          <a:xfrm>
            <a:off x="1619672" y="1626642"/>
            <a:ext cx="6096541" cy="400110"/>
          </a:xfrm>
          <a:prstGeom prst="rect">
            <a:avLst/>
          </a:prstGeom>
          <a:noFill/>
        </p:spPr>
        <p:txBody>
          <a:bodyPr wrap="none" rtlCol="0">
            <a:spAutoFit/>
          </a:bodyPr>
          <a:lstStyle/>
          <a:p>
            <a:r>
              <a:rPr kumimoji="1" lang="ja-JP" altLang="en-US" sz="2000" dirty="0">
                <a:latin typeface="+mj-ea"/>
                <a:ea typeface="+mj-ea"/>
              </a:rPr>
              <a:t>このような地域を創るために誰と連携するのかを考える</a:t>
            </a:r>
          </a:p>
        </p:txBody>
      </p:sp>
      <p:sp>
        <p:nvSpPr>
          <p:cNvPr id="9" name="スライド番号プレースホルダー 8">
            <a:extLst>
              <a:ext uri="{FF2B5EF4-FFF2-40B4-BE49-F238E27FC236}">
                <a16:creationId xmlns:a16="http://schemas.microsoft.com/office/drawing/2014/main" xmlns="" id="{F548242F-51EF-4363-B8F2-649C07099D48}"/>
              </a:ext>
            </a:extLst>
          </p:cNvPr>
          <p:cNvSpPr>
            <a:spLocks noGrp="1"/>
          </p:cNvSpPr>
          <p:nvPr>
            <p:ph type="sldNum" sz="quarter" idx="12"/>
          </p:nvPr>
        </p:nvSpPr>
        <p:spPr/>
        <p:txBody>
          <a:bodyPr/>
          <a:lstStyle/>
          <a:p>
            <a:pPr>
              <a:defRPr/>
            </a:pPr>
            <a:fld id="{804D6B79-3AEB-42FE-A736-A41F7AEA0445}" type="slidenum">
              <a:rPr lang="en-US" altLang="ja-JP" smtClean="0"/>
              <a:pPr>
                <a:defRPr/>
              </a:pPr>
              <a:t>61</a:t>
            </a:fld>
            <a:endParaRPr lang="en-US" altLang="ja-JP"/>
          </a:p>
        </p:txBody>
      </p:sp>
      <p:sp>
        <p:nvSpPr>
          <p:cNvPr id="10" name="フッター プレースホルダー 9">
            <a:extLst>
              <a:ext uri="{FF2B5EF4-FFF2-40B4-BE49-F238E27FC236}">
                <a16:creationId xmlns:a16="http://schemas.microsoft.com/office/drawing/2014/main" xmlns="" id="{CA6341EE-5598-482B-A229-DF669C5BE4DC}"/>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72863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6586152" y="3322423"/>
            <a:ext cx="2119184" cy="518984"/>
          </a:xfrm>
          <a:prstGeom prst="wedgeRoundRectCallout">
            <a:avLst>
              <a:gd name="adj1" fmla="val -68646"/>
              <a:gd name="adj2" fmla="val 5059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435280" cy="1143000"/>
          </a:xfrm>
        </p:spPr>
        <p:txBody>
          <a:bodyPr>
            <a:noAutofit/>
          </a:bodyPr>
          <a:lstStyle/>
          <a:p>
            <a:r>
              <a:rPr lang="ja-JP" altLang="en-US" sz="3600" dirty="0">
                <a:latin typeface="+mj-ea"/>
              </a:rPr>
              <a:t>“あったらいいな♪こんな資源”を実現する</a:t>
            </a:r>
          </a:p>
        </p:txBody>
      </p:sp>
      <p:sp>
        <p:nvSpPr>
          <p:cNvPr id="3" name="コンテンツ プレースホルダ 2"/>
          <p:cNvSpPr>
            <a:spLocks noGrp="1"/>
          </p:cNvSpPr>
          <p:nvPr>
            <p:ph idx="1"/>
          </p:nvPr>
        </p:nvSpPr>
        <p:spPr>
          <a:xfrm>
            <a:off x="611560" y="1421488"/>
            <a:ext cx="7200900" cy="3801870"/>
          </a:xfrm>
        </p:spPr>
        <p:txBody>
          <a:bodyPr>
            <a:noAutofit/>
          </a:bodyPr>
          <a:lstStyle/>
          <a:p>
            <a:pPr>
              <a:buNone/>
            </a:pPr>
            <a:r>
              <a:rPr kumimoji="1" lang="ja-JP" altLang="en-US" sz="2400" dirty="0">
                <a:latin typeface="+mn-ea"/>
              </a:rPr>
              <a:t>１</a:t>
            </a:r>
            <a:r>
              <a:rPr kumimoji="1" lang="en-US" altLang="ja-JP" sz="2400" dirty="0">
                <a:latin typeface="+mn-ea"/>
              </a:rPr>
              <a:t>.</a:t>
            </a:r>
            <a:r>
              <a:rPr lang="en-US" altLang="ja-JP" sz="2400" dirty="0">
                <a:latin typeface="+mn-ea"/>
              </a:rPr>
              <a:t>  </a:t>
            </a:r>
            <a:r>
              <a:rPr kumimoji="1" lang="ja-JP" altLang="en-US" sz="2400" dirty="0">
                <a:latin typeface="+mn-ea"/>
              </a:rPr>
              <a:t>誰と一緒に考えるか？（誰を巻き込むか？）</a:t>
            </a:r>
            <a:endParaRPr kumimoji="1" lang="en-US" altLang="ja-JP" sz="2400" dirty="0">
              <a:latin typeface="+mn-ea"/>
            </a:endParaRPr>
          </a:p>
          <a:p>
            <a:pPr>
              <a:buNone/>
            </a:pPr>
            <a:r>
              <a:rPr lang="ja-JP" altLang="en-US" sz="2400" dirty="0">
                <a:latin typeface="+mn-ea"/>
              </a:rPr>
              <a:t>　　　　➪個別支援における課題としての検討</a:t>
            </a:r>
            <a:endParaRPr kumimoji="1" lang="en-US" altLang="ja-JP" sz="2400" dirty="0">
              <a:latin typeface="+mn-ea"/>
            </a:endParaRPr>
          </a:p>
          <a:p>
            <a:pPr>
              <a:buNone/>
            </a:pPr>
            <a:r>
              <a:rPr lang="ja-JP" altLang="en-US" sz="2400" dirty="0">
                <a:latin typeface="+mn-ea"/>
              </a:rPr>
              <a:t>２．協力者と一緒に考える（５</a:t>
            </a:r>
            <a:r>
              <a:rPr lang="en-US" altLang="ja-JP" sz="2400" dirty="0">
                <a:latin typeface="+mn-ea"/>
              </a:rPr>
              <a:t>W1H</a:t>
            </a:r>
            <a:r>
              <a:rPr lang="ja-JP" altLang="en-US" sz="2400" dirty="0">
                <a:latin typeface="+mn-ea"/>
              </a:rPr>
              <a:t>で）</a:t>
            </a:r>
            <a:endParaRPr lang="en-US" altLang="ja-JP" sz="2400" dirty="0">
              <a:latin typeface="+mn-ea"/>
            </a:endParaRPr>
          </a:p>
          <a:p>
            <a:pPr>
              <a:buNone/>
            </a:pPr>
            <a:r>
              <a:rPr lang="ja-JP" altLang="en-US" sz="2400" dirty="0">
                <a:latin typeface="+mn-ea"/>
              </a:rPr>
              <a:t>　　　　　　　　➪地域課題としての整理になる</a:t>
            </a:r>
            <a:endParaRPr lang="en-US" altLang="ja-JP" sz="2400" dirty="0">
              <a:latin typeface="+mn-ea"/>
            </a:endParaRPr>
          </a:p>
          <a:p>
            <a:pPr>
              <a:buNone/>
            </a:pPr>
            <a:r>
              <a:rPr kumimoji="1" lang="ja-JP" altLang="en-US" sz="2400" dirty="0">
                <a:latin typeface="+mn-ea"/>
              </a:rPr>
              <a:t>３．地域住民を巻き込みながら</a:t>
            </a:r>
            <a:endParaRPr kumimoji="1" lang="en-US" altLang="ja-JP" sz="2400" dirty="0">
              <a:latin typeface="+mn-ea"/>
            </a:endParaRPr>
          </a:p>
          <a:p>
            <a:pPr>
              <a:buNone/>
            </a:pPr>
            <a:r>
              <a:rPr lang="ja-JP" altLang="en-US" sz="2400" dirty="0">
                <a:latin typeface="+mn-ea"/>
              </a:rPr>
              <a:t>　　　　　　　　➪地域密着型の資源に育てる</a:t>
            </a:r>
            <a:endParaRPr lang="en-US" altLang="ja-JP" sz="2400" dirty="0">
              <a:latin typeface="+mn-ea"/>
            </a:endParaRPr>
          </a:p>
          <a:p>
            <a:pPr>
              <a:buNone/>
            </a:pPr>
            <a:r>
              <a:rPr lang="ja-JP" altLang="en-US" sz="2400" dirty="0">
                <a:latin typeface="+mn-ea"/>
              </a:rPr>
              <a:t>４．当事者の成長を促す関わり</a:t>
            </a:r>
            <a:endParaRPr lang="en-US" altLang="ja-JP" sz="2400" dirty="0">
              <a:latin typeface="+mn-ea"/>
            </a:endParaRPr>
          </a:p>
          <a:p>
            <a:pPr>
              <a:buNone/>
            </a:pPr>
            <a:r>
              <a:rPr lang="ja-JP" altLang="en-US" sz="2400" dirty="0">
                <a:latin typeface="+mn-ea"/>
              </a:rPr>
              <a:t>　　　　　　　　➪当事者自身が資源になる</a:t>
            </a:r>
            <a:endParaRPr lang="en-US" altLang="ja-JP" sz="2400" dirty="0">
              <a:latin typeface="+mn-ea"/>
            </a:endParaRPr>
          </a:p>
          <a:p>
            <a:pPr>
              <a:buNone/>
            </a:pPr>
            <a:r>
              <a:rPr lang="ja-JP" altLang="en-US" sz="2400" dirty="0">
                <a:latin typeface="+mn-ea"/>
              </a:rPr>
              <a:t>５．活動を広げていく</a:t>
            </a:r>
            <a:endParaRPr lang="en-US" altLang="ja-JP" sz="2400" dirty="0">
              <a:latin typeface="+mn-ea"/>
            </a:endParaRPr>
          </a:p>
          <a:p>
            <a:pPr>
              <a:buNone/>
            </a:pPr>
            <a:r>
              <a:rPr lang="ja-JP" altLang="en-US" sz="2400" dirty="0">
                <a:latin typeface="+mn-ea"/>
              </a:rPr>
              <a:t>　　　　　➪新たな協力者を見つける</a:t>
            </a:r>
            <a:endParaRPr lang="en-US" altLang="ja-JP" sz="2400" dirty="0">
              <a:latin typeface="+mn-ea"/>
            </a:endParaRPr>
          </a:p>
          <a:p>
            <a:pPr>
              <a:buNone/>
            </a:pPr>
            <a:r>
              <a:rPr kumimoji="1" lang="ja-JP" altLang="en-US" sz="2400" dirty="0">
                <a:latin typeface="+mn-ea"/>
              </a:rPr>
              <a:t>　　　　　　（啓発にもつながるし地域づくりにもつながる）</a:t>
            </a:r>
          </a:p>
        </p:txBody>
      </p:sp>
      <p:sp>
        <p:nvSpPr>
          <p:cNvPr id="4" name="テキスト ボックス 3"/>
          <p:cNvSpPr txBox="1"/>
          <p:nvPr/>
        </p:nvSpPr>
        <p:spPr>
          <a:xfrm>
            <a:off x="6522921" y="3289527"/>
            <a:ext cx="2048959" cy="584775"/>
          </a:xfrm>
          <a:prstGeom prst="rect">
            <a:avLst/>
          </a:prstGeom>
          <a:noFill/>
        </p:spPr>
        <p:txBody>
          <a:bodyPr wrap="none" rtlCol="0">
            <a:spAutoFit/>
          </a:bodyPr>
          <a:lstStyle/>
          <a:p>
            <a:r>
              <a:rPr kumimoji="1" lang="ja-JP" altLang="en-US" sz="1600" dirty="0">
                <a:latin typeface="+mn-ea"/>
                <a:ea typeface="+mn-ea"/>
              </a:rPr>
              <a:t>共に活動する</a:t>
            </a:r>
            <a:r>
              <a:rPr lang="ja-JP" altLang="en-US" sz="1600" dirty="0">
                <a:latin typeface="+mn-ea"/>
                <a:ea typeface="+mn-ea"/>
              </a:rPr>
              <a:t>と</a:t>
            </a:r>
            <a:endParaRPr kumimoji="1" lang="en-US" altLang="ja-JP" sz="1600" dirty="0">
              <a:latin typeface="+mn-ea"/>
              <a:ea typeface="+mn-ea"/>
            </a:endParaRPr>
          </a:p>
          <a:p>
            <a:r>
              <a:rPr lang="ja-JP" altLang="en-US" sz="1600" dirty="0">
                <a:latin typeface="+mn-ea"/>
                <a:ea typeface="+mn-ea"/>
              </a:rPr>
              <a:t>　　相互理解が深まる</a:t>
            </a:r>
            <a:endParaRPr kumimoji="1" lang="ja-JP" altLang="en-US" sz="1600" dirty="0">
              <a:latin typeface="+mn-ea"/>
              <a:ea typeface="+mn-ea"/>
            </a:endParaRPr>
          </a:p>
        </p:txBody>
      </p:sp>
      <p:sp>
        <p:nvSpPr>
          <p:cNvPr id="7" name="スライド番号プレースホルダー 6">
            <a:extLst>
              <a:ext uri="{FF2B5EF4-FFF2-40B4-BE49-F238E27FC236}">
                <a16:creationId xmlns:a16="http://schemas.microsoft.com/office/drawing/2014/main" xmlns="" id="{E10247EC-0A35-4A2F-AF4D-C8C67957836A}"/>
              </a:ext>
            </a:extLst>
          </p:cNvPr>
          <p:cNvSpPr>
            <a:spLocks noGrp="1"/>
          </p:cNvSpPr>
          <p:nvPr>
            <p:ph type="sldNum" sz="quarter" idx="12"/>
          </p:nvPr>
        </p:nvSpPr>
        <p:spPr/>
        <p:txBody>
          <a:bodyPr/>
          <a:lstStyle/>
          <a:p>
            <a:pPr>
              <a:defRPr/>
            </a:pPr>
            <a:fld id="{804D6B79-3AEB-42FE-A736-A41F7AEA0445}" type="slidenum">
              <a:rPr lang="en-US" altLang="ja-JP" smtClean="0"/>
              <a:pPr>
                <a:defRPr/>
              </a:pPr>
              <a:t>62</a:t>
            </a:fld>
            <a:endParaRPr lang="en-US" altLang="ja-JP"/>
          </a:p>
        </p:txBody>
      </p:sp>
      <p:sp>
        <p:nvSpPr>
          <p:cNvPr id="9" name="フッター プレースホルダー 8">
            <a:extLst>
              <a:ext uri="{FF2B5EF4-FFF2-40B4-BE49-F238E27FC236}">
                <a16:creationId xmlns:a16="http://schemas.microsoft.com/office/drawing/2014/main" xmlns="" id="{39E4B655-7F6B-4FA7-B5D5-91AAA733A532}"/>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50416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“連携システムをつくる”ために</a:t>
            </a:r>
            <a:endParaRPr kumimoji="1" lang="ja-JP" altLang="en-US" dirty="0">
              <a:latin typeface="+mj-ea"/>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88358096"/>
              </p:ext>
            </p:extLst>
          </p:nvPr>
        </p:nvGraphicFramePr>
        <p:xfrm>
          <a:off x="827584" y="1417638"/>
          <a:ext cx="7488832" cy="453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2123728" y="5626114"/>
            <a:ext cx="6303329" cy="646331"/>
          </a:xfrm>
          <a:prstGeom prst="rect">
            <a:avLst/>
          </a:prstGeom>
          <a:noFill/>
        </p:spPr>
        <p:txBody>
          <a:bodyPr wrap="none" rtlCol="0">
            <a:spAutoFit/>
          </a:bodyPr>
          <a:lstStyle/>
          <a:p>
            <a:r>
              <a:rPr lang="ja-JP" altLang="en-US" dirty="0">
                <a:latin typeface="+mn-ea"/>
                <a:ea typeface="+mn-ea"/>
              </a:rPr>
              <a:t>スタートはフォーマルでもインフォーマルでも</a:t>
            </a:r>
            <a:r>
              <a:rPr lang="en-US" altLang="ja-JP" dirty="0">
                <a:latin typeface="+mn-ea"/>
                <a:ea typeface="+mn-ea"/>
              </a:rPr>
              <a:t>OK</a:t>
            </a:r>
          </a:p>
          <a:p>
            <a:r>
              <a:rPr lang="ja-JP" altLang="en-US" dirty="0">
                <a:latin typeface="+mn-ea"/>
                <a:ea typeface="+mn-ea"/>
              </a:rPr>
              <a:t>　　　やりたいことからスタートしよう！お互いの強みを活かして</a:t>
            </a:r>
          </a:p>
        </p:txBody>
      </p:sp>
      <p:sp>
        <p:nvSpPr>
          <p:cNvPr id="6" name="スライド番号プレースホルダー 5">
            <a:extLst>
              <a:ext uri="{FF2B5EF4-FFF2-40B4-BE49-F238E27FC236}">
                <a16:creationId xmlns:a16="http://schemas.microsoft.com/office/drawing/2014/main" xmlns="" id="{69108C80-29DC-4392-907F-E8D48F3F0410}"/>
              </a:ext>
            </a:extLst>
          </p:cNvPr>
          <p:cNvSpPr>
            <a:spLocks noGrp="1"/>
          </p:cNvSpPr>
          <p:nvPr>
            <p:ph type="sldNum" sz="quarter" idx="12"/>
          </p:nvPr>
        </p:nvSpPr>
        <p:spPr/>
        <p:txBody>
          <a:bodyPr/>
          <a:lstStyle/>
          <a:p>
            <a:pPr>
              <a:defRPr/>
            </a:pPr>
            <a:fld id="{804D6B79-3AEB-42FE-A736-A41F7AEA0445}" type="slidenum">
              <a:rPr lang="en-US" altLang="ja-JP" smtClean="0"/>
              <a:pPr>
                <a:defRPr/>
              </a:pPr>
              <a:t>63</a:t>
            </a:fld>
            <a:endParaRPr lang="en-US" altLang="ja-JP"/>
          </a:p>
        </p:txBody>
      </p:sp>
      <p:sp>
        <p:nvSpPr>
          <p:cNvPr id="8" name="フッター プレースホルダー 7">
            <a:extLst>
              <a:ext uri="{FF2B5EF4-FFF2-40B4-BE49-F238E27FC236}">
                <a16:creationId xmlns:a16="http://schemas.microsoft.com/office/drawing/2014/main" xmlns="" id="{A2F520A5-982F-4F05-9D86-218DD88E024C}"/>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4634931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mj-ea"/>
              </a:rPr>
              <a:t>職種や立場による違和感を解消</a:t>
            </a:r>
          </a:p>
        </p:txBody>
      </p:sp>
      <p:sp>
        <p:nvSpPr>
          <p:cNvPr id="3" name="コンテンツ プレースホルダー 2"/>
          <p:cNvSpPr>
            <a:spLocks noGrp="1"/>
          </p:cNvSpPr>
          <p:nvPr>
            <p:ph idx="1"/>
          </p:nvPr>
        </p:nvSpPr>
        <p:spPr>
          <a:xfrm>
            <a:off x="899592" y="1558096"/>
            <a:ext cx="7848872" cy="4467944"/>
          </a:xfrm>
        </p:spPr>
        <p:txBody>
          <a:bodyPr>
            <a:normAutofit fontScale="62500" lnSpcReduction="20000"/>
          </a:bodyPr>
          <a:lstStyle/>
          <a:p>
            <a:pPr marL="0" indent="0">
              <a:buNone/>
            </a:pPr>
            <a:r>
              <a:rPr kumimoji="1" lang="ja-JP" altLang="en-US" dirty="0"/>
              <a:t>　　　　　</a:t>
            </a:r>
            <a:r>
              <a:rPr kumimoji="1" lang="ja-JP" altLang="en-US" dirty="0">
                <a:latin typeface="HGP創英角ﾎﾟｯﾌﾟ体" panose="040B0A00000000000000" pitchFamily="50" charset="-128"/>
                <a:ea typeface="HGP創英角ﾎﾟｯﾌﾟ体" panose="040B0A00000000000000" pitchFamily="50" charset="-128"/>
              </a:rPr>
              <a:t>　　</a:t>
            </a:r>
            <a:r>
              <a:rPr kumimoji="1" lang="ja-JP" altLang="en-US" sz="4400" dirty="0">
                <a:latin typeface="+mn-ea"/>
              </a:rPr>
              <a:t>違和感＝視点の違い</a:t>
            </a:r>
            <a:endParaRPr kumimoji="1" lang="en-US" altLang="ja-JP" sz="4400" dirty="0">
              <a:latin typeface="+mn-ea"/>
            </a:endParaRPr>
          </a:p>
          <a:p>
            <a:pPr marL="0" indent="0">
              <a:buNone/>
            </a:pPr>
            <a:endParaRPr lang="en-US" altLang="ja-JP" sz="4400" dirty="0">
              <a:latin typeface="+mn-ea"/>
            </a:endParaRPr>
          </a:p>
          <a:p>
            <a:pPr marL="0" indent="0">
              <a:buNone/>
            </a:pPr>
            <a:r>
              <a:rPr kumimoji="1" lang="ja-JP" altLang="en-US" sz="4400" dirty="0">
                <a:latin typeface="+mn-ea"/>
              </a:rPr>
              <a:t>　　お互いを知ろうとすることから・・・</a:t>
            </a:r>
            <a:endParaRPr kumimoji="1" lang="en-US" altLang="ja-JP" sz="4400" dirty="0">
              <a:latin typeface="+mn-ea"/>
            </a:endParaRPr>
          </a:p>
          <a:p>
            <a:pPr marL="0" indent="0">
              <a:buNone/>
            </a:pPr>
            <a:r>
              <a:rPr lang="ja-JP" altLang="en-US" sz="4400" dirty="0">
                <a:latin typeface="+mn-ea"/>
              </a:rPr>
              <a:t>　　意見交換は大切（但し</a:t>
            </a:r>
            <a:r>
              <a:rPr lang="ja-JP" altLang="en-US" sz="4400" u="sng" dirty="0">
                <a:latin typeface="+mn-ea"/>
              </a:rPr>
              <a:t>ポジティブシンキング</a:t>
            </a:r>
            <a:r>
              <a:rPr lang="ja-JP" altLang="en-US" sz="4400" dirty="0">
                <a:latin typeface="+mn-ea"/>
              </a:rPr>
              <a:t>で）</a:t>
            </a:r>
            <a:endParaRPr kumimoji="1" lang="en-US" altLang="ja-JP" sz="4400" dirty="0">
              <a:latin typeface="+mn-ea"/>
            </a:endParaRPr>
          </a:p>
          <a:p>
            <a:pPr marL="0" indent="0">
              <a:buNone/>
            </a:pPr>
            <a:r>
              <a:rPr kumimoji="1" lang="ja-JP" altLang="en-US" sz="4400" dirty="0">
                <a:latin typeface="+mn-ea"/>
              </a:rPr>
              <a:t>　　　　　　　　　　　　　　　　　</a:t>
            </a:r>
            <a:r>
              <a:rPr lang="ja-JP" altLang="en-US" sz="2500" dirty="0">
                <a:latin typeface="+mn-ea"/>
              </a:rPr>
              <a:t>批判からは何も生まれない</a:t>
            </a:r>
            <a:endParaRPr lang="en-US" altLang="ja-JP" sz="2500" dirty="0">
              <a:latin typeface="+mn-ea"/>
            </a:endParaRPr>
          </a:p>
          <a:p>
            <a:pPr marL="0" indent="0">
              <a:buNone/>
            </a:pPr>
            <a:r>
              <a:rPr lang="ja-JP" altLang="en-US" sz="2500" dirty="0">
                <a:latin typeface="+mn-ea"/>
              </a:rPr>
              <a:t>　　 </a:t>
            </a:r>
            <a:r>
              <a:rPr lang="ja-JP" altLang="en-US" sz="4400" dirty="0">
                <a:latin typeface="+mn-ea"/>
              </a:rPr>
              <a:t>相手を受け入れる度量をもつ</a:t>
            </a:r>
            <a:endParaRPr lang="en-US" altLang="ja-JP" sz="4400" dirty="0">
              <a:latin typeface="+mn-ea"/>
            </a:endParaRPr>
          </a:p>
          <a:p>
            <a:pPr marL="0" indent="0">
              <a:buNone/>
            </a:pPr>
            <a:r>
              <a:rPr kumimoji="1" lang="en-US" altLang="ja-JP" sz="4400" dirty="0">
                <a:latin typeface="+mn-ea"/>
              </a:rPr>
              <a:t>    </a:t>
            </a:r>
            <a:r>
              <a:rPr kumimoji="1" lang="ja-JP" altLang="en-US" sz="4400" dirty="0">
                <a:latin typeface="+mn-ea"/>
              </a:rPr>
              <a:t>得意技にも“違い”があることを意識</a:t>
            </a:r>
            <a:endParaRPr kumimoji="1" lang="en-US" altLang="ja-JP" sz="4400" dirty="0">
              <a:latin typeface="+mn-ea"/>
            </a:endParaRPr>
          </a:p>
          <a:p>
            <a:pPr marL="0" indent="0">
              <a:buNone/>
            </a:pPr>
            <a:r>
              <a:rPr lang="ja-JP" altLang="en-US" sz="4400" dirty="0">
                <a:latin typeface="+mn-ea"/>
              </a:rPr>
              <a:t>　　　　　⇒相手の得意技を利用する気持ち</a:t>
            </a:r>
            <a:endParaRPr lang="en-US" altLang="ja-JP" sz="4400" dirty="0">
              <a:latin typeface="+mn-ea"/>
            </a:endParaRPr>
          </a:p>
          <a:p>
            <a:pPr marL="0" indent="0">
              <a:buNone/>
            </a:pPr>
            <a:r>
              <a:rPr kumimoji="1" lang="ja-JP" altLang="en-US" sz="4400" dirty="0">
                <a:latin typeface="+mn-ea"/>
              </a:rPr>
              <a:t>　　　　　⇒お互いに利用できる（役割分担）</a:t>
            </a:r>
          </a:p>
        </p:txBody>
      </p:sp>
      <p:sp>
        <p:nvSpPr>
          <p:cNvPr id="4" name="下矢印 3"/>
          <p:cNvSpPr/>
          <p:nvPr/>
        </p:nvSpPr>
        <p:spPr>
          <a:xfrm>
            <a:off x="3923928" y="1988840"/>
            <a:ext cx="27003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下矢印 4"/>
          <p:cNvSpPr/>
          <p:nvPr/>
        </p:nvSpPr>
        <p:spPr>
          <a:xfrm>
            <a:off x="5868144" y="3212976"/>
            <a:ext cx="162018" cy="162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スライド番号プレースホルダー 6">
            <a:extLst>
              <a:ext uri="{FF2B5EF4-FFF2-40B4-BE49-F238E27FC236}">
                <a16:creationId xmlns:a16="http://schemas.microsoft.com/office/drawing/2014/main" xmlns="" id="{4BB5F285-B0EB-41DB-8EB6-F400D670239C}"/>
              </a:ext>
            </a:extLst>
          </p:cNvPr>
          <p:cNvSpPr>
            <a:spLocks noGrp="1"/>
          </p:cNvSpPr>
          <p:nvPr>
            <p:ph type="sldNum" sz="quarter" idx="12"/>
          </p:nvPr>
        </p:nvSpPr>
        <p:spPr/>
        <p:txBody>
          <a:bodyPr/>
          <a:lstStyle/>
          <a:p>
            <a:pPr>
              <a:defRPr/>
            </a:pPr>
            <a:fld id="{804D6B79-3AEB-42FE-A736-A41F7AEA0445}" type="slidenum">
              <a:rPr lang="en-US" altLang="ja-JP" smtClean="0"/>
              <a:pPr>
                <a:defRPr/>
              </a:pPr>
              <a:t>64</a:t>
            </a:fld>
            <a:endParaRPr lang="en-US" altLang="ja-JP"/>
          </a:p>
        </p:txBody>
      </p:sp>
      <p:sp>
        <p:nvSpPr>
          <p:cNvPr id="9" name="フッター プレースホルダー 8">
            <a:extLst>
              <a:ext uri="{FF2B5EF4-FFF2-40B4-BE49-F238E27FC236}">
                <a16:creationId xmlns:a16="http://schemas.microsoft.com/office/drawing/2014/main" xmlns="" id="{DDA3E1C8-9AC1-427F-B001-9512F44908D6}"/>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450009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コンテンツ プレースホルダ 2"/>
          <p:cNvSpPr>
            <a:spLocks noGrp="1"/>
          </p:cNvSpPr>
          <p:nvPr>
            <p:ph idx="1"/>
          </p:nvPr>
        </p:nvSpPr>
        <p:spPr>
          <a:xfrm>
            <a:off x="179512" y="1628800"/>
            <a:ext cx="9145016" cy="3211116"/>
          </a:xfrm>
        </p:spPr>
        <p:txBody>
          <a:bodyPr/>
          <a:lstStyle/>
          <a:p>
            <a:pPr>
              <a:buFont typeface="Arial" pitchFamily="34" charset="0"/>
              <a:buNone/>
            </a:pPr>
            <a:r>
              <a:rPr lang="ja-JP" altLang="en-US" sz="2800" dirty="0">
                <a:latin typeface="+mn-ea"/>
              </a:rPr>
              <a:t>　　　連携のコツは・・・相手の特徴を知ることから</a:t>
            </a:r>
            <a:endParaRPr lang="en-US" altLang="ja-JP" sz="2800" dirty="0">
              <a:latin typeface="+mn-ea"/>
            </a:endParaRPr>
          </a:p>
          <a:p>
            <a:pPr>
              <a:buFont typeface="Arial" pitchFamily="34" charset="0"/>
              <a:buNone/>
            </a:pPr>
            <a:r>
              <a:rPr lang="ja-JP" altLang="en-US" sz="2800" dirty="0">
                <a:latin typeface="+mn-ea"/>
              </a:rPr>
              <a:t>　　　　例えば勤務時間・職場の特徴・人となり</a:t>
            </a:r>
            <a:endParaRPr lang="en-US" altLang="ja-JP" sz="2800" dirty="0">
              <a:latin typeface="+mn-ea"/>
            </a:endParaRPr>
          </a:p>
          <a:p>
            <a:pPr>
              <a:buFont typeface="Arial" pitchFamily="34" charset="0"/>
              <a:buNone/>
            </a:pPr>
            <a:endParaRPr lang="en-US" altLang="ja-JP" sz="2800" dirty="0">
              <a:latin typeface="+mn-ea"/>
            </a:endParaRPr>
          </a:p>
          <a:p>
            <a:pPr>
              <a:buFont typeface="Arial" pitchFamily="34" charset="0"/>
              <a:buNone/>
            </a:pPr>
            <a:r>
              <a:rPr lang="ja-JP" altLang="en-US" sz="2800" dirty="0">
                <a:latin typeface="+mn-ea"/>
              </a:rPr>
              <a:t>＊一緒に企画運営やひとりの人の支援をしながら関係が</a:t>
            </a:r>
            <a:endParaRPr lang="en-US" altLang="ja-JP" sz="2800" dirty="0">
              <a:latin typeface="+mn-ea"/>
            </a:endParaRPr>
          </a:p>
          <a:p>
            <a:pPr>
              <a:buFont typeface="Arial" pitchFamily="34" charset="0"/>
              <a:buNone/>
            </a:pPr>
            <a:r>
              <a:rPr lang="ja-JP" altLang="en-US" sz="2800" dirty="0">
                <a:latin typeface="+mn-ea"/>
              </a:rPr>
              <a:t>　　　　　　深まる</a:t>
            </a:r>
            <a:r>
              <a:rPr lang="ja-JP" altLang="en-US" sz="2400" dirty="0">
                <a:latin typeface="+mn-ea"/>
              </a:rPr>
              <a:t>（ここまでやると相手が楽かも・・・という気持ち）</a:t>
            </a:r>
            <a:endParaRPr lang="en-US" altLang="ja-JP" sz="2400" dirty="0">
              <a:latin typeface="+mn-ea"/>
            </a:endParaRPr>
          </a:p>
          <a:p>
            <a:pPr>
              <a:buFont typeface="Arial" pitchFamily="34" charset="0"/>
              <a:buNone/>
            </a:pPr>
            <a:r>
              <a:rPr lang="ja-JP" altLang="en-US" sz="2800" dirty="0">
                <a:latin typeface="+mn-ea"/>
              </a:rPr>
              <a:t>＊相談支援専門員が困っていることに力を貸してもらうこと他職種が困っていることに力を貸すこと・・・の</a:t>
            </a:r>
            <a:r>
              <a:rPr lang="ja-JP" altLang="en-US" sz="2800" dirty="0">
                <a:solidFill>
                  <a:srgbClr val="FF0000"/>
                </a:solidFill>
                <a:latin typeface="+mn-ea"/>
              </a:rPr>
              <a:t>両面から</a:t>
            </a:r>
            <a:r>
              <a:rPr lang="ja-JP" altLang="en-US" sz="2800" dirty="0">
                <a:latin typeface="+mn-ea"/>
              </a:rPr>
              <a:t>考え実践することが大切</a:t>
            </a:r>
          </a:p>
        </p:txBody>
      </p:sp>
      <p:sp>
        <p:nvSpPr>
          <p:cNvPr id="46083" name="タイトル 1"/>
          <p:cNvSpPr>
            <a:spLocks noGrp="1"/>
          </p:cNvSpPr>
          <p:nvPr>
            <p:ph type="title"/>
          </p:nvPr>
        </p:nvSpPr>
        <p:spPr/>
        <p:txBody>
          <a:bodyPr/>
          <a:lstStyle/>
          <a:p>
            <a:r>
              <a:rPr lang="ja-JP" altLang="en-US" dirty="0">
                <a:latin typeface="+mj-ea"/>
              </a:rPr>
              <a:t>思いやりの気持ちで</a:t>
            </a:r>
          </a:p>
        </p:txBody>
      </p:sp>
      <p:sp>
        <p:nvSpPr>
          <p:cNvPr id="4" name="下矢印 3"/>
          <p:cNvSpPr/>
          <p:nvPr/>
        </p:nvSpPr>
        <p:spPr>
          <a:xfrm>
            <a:off x="3995936" y="2802161"/>
            <a:ext cx="378619" cy="432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コネクタ 5"/>
          <p:cNvCxnSpPr/>
          <p:nvPr/>
        </p:nvCxnSpPr>
        <p:spPr>
          <a:xfrm flipV="1">
            <a:off x="883463" y="2083664"/>
            <a:ext cx="6603563" cy="24419"/>
          </a:xfrm>
          <a:prstGeom prst="line">
            <a:avLst/>
          </a:prstGeom>
          <a:ln w="34925" cmpd="thinThick">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48" descr="「イラスト 女性」の画像検索結果">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760"/>
          <a:stretch/>
        </p:blipFill>
        <p:spPr bwMode="auto">
          <a:xfrm>
            <a:off x="4752020" y="5348996"/>
            <a:ext cx="1022823" cy="738406"/>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2220" y="5386066"/>
            <a:ext cx="583747" cy="755310"/>
          </a:xfrm>
          <a:prstGeom prst="rect">
            <a:avLst/>
          </a:prstGeom>
        </p:spPr>
      </p:pic>
      <p:sp>
        <p:nvSpPr>
          <p:cNvPr id="5" name="下カーブ矢印 4"/>
          <p:cNvSpPr/>
          <p:nvPr/>
        </p:nvSpPr>
        <p:spPr>
          <a:xfrm>
            <a:off x="5493254" y="5202832"/>
            <a:ext cx="1145143" cy="4371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5656" y="87449"/>
            <a:ext cx="792088" cy="1024883"/>
          </a:xfrm>
          <a:prstGeom prst="rect">
            <a:avLst/>
          </a:prstGeom>
        </p:spPr>
      </p:pic>
      <p:sp>
        <p:nvSpPr>
          <p:cNvPr id="9" name="上カーブ矢印 8"/>
          <p:cNvSpPr/>
          <p:nvPr/>
        </p:nvSpPr>
        <p:spPr>
          <a:xfrm rot="10800000" flipV="1">
            <a:off x="5446629" y="5962479"/>
            <a:ext cx="1124527" cy="4473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5534483" y="5478175"/>
            <a:ext cx="1056700" cy="646331"/>
          </a:xfrm>
          <a:prstGeom prst="rect">
            <a:avLst/>
          </a:prstGeom>
          <a:noFill/>
        </p:spPr>
        <p:txBody>
          <a:bodyPr wrap="none" rtlCol="0">
            <a:spAutoFit/>
          </a:bodyPr>
          <a:lstStyle/>
          <a:p>
            <a:r>
              <a:rPr kumimoji="1" lang="ja-JP" altLang="en-US" dirty="0"/>
              <a:t>お互いが</a:t>
            </a:r>
            <a:endParaRPr kumimoji="1" lang="en-US" altLang="ja-JP" dirty="0"/>
          </a:p>
          <a:p>
            <a:r>
              <a:rPr lang="ja-JP" altLang="en-US" dirty="0"/>
              <a:t>お互いに</a:t>
            </a:r>
            <a:endParaRPr kumimoji="1" lang="ja-JP" altLang="en-US" dirty="0"/>
          </a:p>
        </p:txBody>
      </p:sp>
      <p:sp>
        <p:nvSpPr>
          <p:cNvPr id="2" name="スライド番号プレースホルダー 1">
            <a:extLst>
              <a:ext uri="{FF2B5EF4-FFF2-40B4-BE49-F238E27FC236}">
                <a16:creationId xmlns:a16="http://schemas.microsoft.com/office/drawing/2014/main" xmlns="" id="{0738BB25-F243-4DB5-8B4C-59FEAF024992}"/>
              </a:ext>
            </a:extLst>
          </p:cNvPr>
          <p:cNvSpPr>
            <a:spLocks noGrp="1"/>
          </p:cNvSpPr>
          <p:nvPr>
            <p:ph type="sldNum" sz="quarter" idx="12"/>
          </p:nvPr>
        </p:nvSpPr>
        <p:spPr/>
        <p:txBody>
          <a:bodyPr/>
          <a:lstStyle/>
          <a:p>
            <a:pPr>
              <a:defRPr/>
            </a:pPr>
            <a:fld id="{804D6B79-3AEB-42FE-A736-A41F7AEA0445}" type="slidenum">
              <a:rPr lang="en-US" altLang="ja-JP" smtClean="0"/>
              <a:pPr>
                <a:defRPr/>
              </a:pPr>
              <a:t>65</a:t>
            </a:fld>
            <a:endParaRPr lang="en-US" altLang="ja-JP"/>
          </a:p>
        </p:txBody>
      </p:sp>
      <p:sp>
        <p:nvSpPr>
          <p:cNvPr id="3" name="フッター プレースホルダー 2">
            <a:extLst>
              <a:ext uri="{FF2B5EF4-FFF2-40B4-BE49-F238E27FC236}">
                <a16:creationId xmlns:a16="http://schemas.microsoft.com/office/drawing/2014/main" xmlns="" id="{E11A60C7-E1C6-4E08-86F8-A04B97810FEF}"/>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63012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雲形吹き出し 11"/>
          <p:cNvSpPr/>
          <p:nvPr/>
        </p:nvSpPr>
        <p:spPr>
          <a:xfrm>
            <a:off x="1655676" y="4941168"/>
            <a:ext cx="5886654" cy="918102"/>
          </a:xfrm>
          <a:prstGeom prst="cloudCallout">
            <a:avLst>
              <a:gd name="adj1" fmla="val -3277"/>
              <a:gd name="adj2" fmla="val -1521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2" name="タイトル 1"/>
          <p:cNvSpPr>
            <a:spLocks noGrp="1"/>
          </p:cNvSpPr>
          <p:nvPr>
            <p:ph type="title"/>
          </p:nvPr>
        </p:nvSpPr>
        <p:spPr/>
        <p:txBody>
          <a:bodyPr>
            <a:normAutofit/>
          </a:bodyPr>
          <a:lstStyle/>
          <a:p>
            <a:r>
              <a:rPr kumimoji="1" lang="ja-JP" altLang="en-US" dirty="0">
                <a:latin typeface="+mj-ea"/>
              </a:rPr>
              <a:t>組織や立場が違う人が協働する</a:t>
            </a:r>
          </a:p>
        </p:txBody>
      </p:sp>
      <p:sp>
        <p:nvSpPr>
          <p:cNvPr id="3" name="コンテンツ プレースホルダ 2"/>
          <p:cNvSpPr>
            <a:spLocks noGrp="1"/>
          </p:cNvSpPr>
          <p:nvPr>
            <p:ph sz="half" idx="1"/>
          </p:nvPr>
        </p:nvSpPr>
        <p:spPr>
          <a:xfrm>
            <a:off x="1485900" y="2057401"/>
            <a:ext cx="3028950" cy="2775756"/>
          </a:xfrm>
          <a:ln w="38100">
            <a:solidFill>
              <a:srgbClr val="FF0000"/>
            </a:solidFill>
          </a:ln>
        </p:spPr>
        <p:txBody>
          <a:bodyPr>
            <a:normAutofit fontScale="92500"/>
          </a:bodyPr>
          <a:lstStyle/>
          <a:p>
            <a:pPr>
              <a:buNone/>
            </a:pPr>
            <a:r>
              <a:rPr lang="ja-JP" altLang="en-US" sz="1800" dirty="0"/>
              <a:t>　　</a:t>
            </a:r>
            <a:r>
              <a:rPr lang="ja-JP" altLang="en-US" sz="1900" dirty="0">
                <a:latin typeface="+mn-ea"/>
              </a:rPr>
              <a:t>最初は誰でも勇気がいる</a:t>
            </a:r>
            <a:endParaRPr lang="en-US" altLang="ja-JP" sz="1900" dirty="0">
              <a:latin typeface="+mn-ea"/>
            </a:endParaRPr>
          </a:p>
          <a:p>
            <a:pPr>
              <a:buNone/>
            </a:pPr>
            <a:endParaRPr lang="en-US" altLang="ja-JP" sz="1900" dirty="0">
              <a:latin typeface="+mn-ea"/>
            </a:endParaRPr>
          </a:p>
          <a:p>
            <a:pPr>
              <a:buNone/>
            </a:pPr>
            <a:r>
              <a:rPr lang="ja-JP" altLang="en-US" sz="1900" dirty="0">
                <a:latin typeface="+mn-ea"/>
              </a:rPr>
              <a:t>　当事者中心に考えることで</a:t>
            </a:r>
            <a:endParaRPr lang="en-US" altLang="ja-JP" sz="1900" dirty="0">
              <a:latin typeface="+mn-ea"/>
            </a:endParaRPr>
          </a:p>
          <a:p>
            <a:pPr>
              <a:buNone/>
            </a:pPr>
            <a:r>
              <a:rPr lang="ja-JP" altLang="en-US" sz="1900" dirty="0">
                <a:latin typeface="+mn-ea"/>
              </a:rPr>
              <a:t>　　　　 勇気がもらえる</a:t>
            </a:r>
            <a:endParaRPr lang="en-US" altLang="ja-JP" sz="1900" dirty="0">
              <a:latin typeface="+mn-ea"/>
            </a:endParaRPr>
          </a:p>
          <a:p>
            <a:pPr>
              <a:buNone/>
            </a:pPr>
            <a:endParaRPr lang="en-US" altLang="ja-JP" sz="1900" dirty="0">
              <a:latin typeface="+mn-ea"/>
            </a:endParaRPr>
          </a:p>
          <a:p>
            <a:pPr>
              <a:buNone/>
            </a:pPr>
            <a:r>
              <a:rPr lang="ja-JP" altLang="en-US" sz="1900" dirty="0">
                <a:latin typeface="+mn-ea"/>
              </a:rPr>
              <a:t>　　一緒に考える場をもつ</a:t>
            </a:r>
            <a:endParaRPr lang="en-US" altLang="ja-JP" sz="1900" dirty="0">
              <a:latin typeface="+mn-ea"/>
            </a:endParaRPr>
          </a:p>
          <a:p>
            <a:pPr>
              <a:buNone/>
            </a:pPr>
            <a:endParaRPr lang="en-US" altLang="ja-JP" sz="1900" dirty="0">
              <a:latin typeface="+mn-ea"/>
            </a:endParaRPr>
          </a:p>
          <a:p>
            <a:pPr>
              <a:buNone/>
            </a:pPr>
            <a:r>
              <a:rPr lang="ja-JP" altLang="en-US" sz="1900" dirty="0">
                <a:latin typeface="+mn-ea"/>
              </a:rPr>
              <a:t>　　顔つなぎとチームづくり</a:t>
            </a:r>
          </a:p>
        </p:txBody>
      </p:sp>
      <p:sp>
        <p:nvSpPr>
          <p:cNvPr id="4" name="コンテンツ プレースホルダ 3"/>
          <p:cNvSpPr>
            <a:spLocks noGrp="1"/>
          </p:cNvSpPr>
          <p:nvPr>
            <p:ph sz="half" idx="2"/>
          </p:nvPr>
        </p:nvSpPr>
        <p:spPr>
          <a:xfrm>
            <a:off x="4629150" y="2057401"/>
            <a:ext cx="3129204" cy="2775756"/>
          </a:xfrm>
          <a:noFill/>
          <a:ln w="34925">
            <a:solidFill>
              <a:srgbClr val="FF0000"/>
            </a:solidFill>
          </a:ln>
        </p:spPr>
        <p:txBody>
          <a:bodyPr>
            <a:normAutofit fontScale="92500"/>
          </a:bodyPr>
          <a:lstStyle/>
          <a:p>
            <a:pPr>
              <a:buNone/>
            </a:pPr>
            <a:r>
              <a:rPr lang="ja-JP" altLang="en-US" sz="1800" dirty="0">
                <a:latin typeface="HGP創英角ﾎﾟｯﾌﾟ体" pitchFamily="50" charset="-128"/>
                <a:ea typeface="HGP創英角ﾎﾟｯﾌﾟ体" pitchFamily="50" charset="-128"/>
              </a:rPr>
              <a:t>　</a:t>
            </a:r>
            <a:r>
              <a:rPr lang="ja-JP" altLang="en-US" sz="1800" dirty="0">
                <a:latin typeface="+mn-ea"/>
              </a:rPr>
              <a:t>慣れてきたら気遣いがいる</a:t>
            </a:r>
            <a:endParaRPr lang="en-US" altLang="ja-JP" sz="1800" dirty="0">
              <a:latin typeface="+mn-ea"/>
            </a:endParaRPr>
          </a:p>
          <a:p>
            <a:pPr>
              <a:buNone/>
            </a:pPr>
            <a:endParaRPr lang="en-US" altLang="ja-JP" sz="1800" dirty="0">
              <a:latin typeface="+mn-ea"/>
            </a:endParaRPr>
          </a:p>
          <a:p>
            <a:pPr>
              <a:buNone/>
            </a:pPr>
            <a:r>
              <a:rPr lang="ja-JP" altLang="en-US" sz="1800" dirty="0">
                <a:latin typeface="+mn-ea"/>
              </a:rPr>
              <a:t>　　　　相手の立場の尊重</a:t>
            </a:r>
            <a:endParaRPr lang="en-US" altLang="ja-JP" sz="1800" dirty="0">
              <a:latin typeface="+mn-ea"/>
            </a:endParaRPr>
          </a:p>
          <a:p>
            <a:pPr>
              <a:buNone/>
            </a:pPr>
            <a:r>
              <a:rPr lang="ja-JP" altLang="en-US" sz="1800" dirty="0">
                <a:latin typeface="+mn-ea"/>
              </a:rPr>
              <a:t>組織の中の相手や自分を意識</a:t>
            </a:r>
            <a:endParaRPr lang="en-US" altLang="ja-JP" sz="1800" dirty="0">
              <a:latin typeface="+mn-ea"/>
            </a:endParaRPr>
          </a:p>
          <a:p>
            <a:pPr>
              <a:buNone/>
            </a:pPr>
            <a:r>
              <a:rPr lang="ja-JP" altLang="en-US" sz="1800" dirty="0">
                <a:latin typeface="+mn-ea"/>
              </a:rPr>
              <a:t>　当たり前ではないことを意識</a:t>
            </a:r>
            <a:endParaRPr lang="en-US" altLang="ja-JP" sz="1800" dirty="0">
              <a:latin typeface="+mn-ea"/>
            </a:endParaRPr>
          </a:p>
          <a:p>
            <a:pPr>
              <a:buNone/>
            </a:pPr>
            <a:r>
              <a:rPr lang="ja-JP" altLang="en-US" sz="1800" dirty="0">
                <a:latin typeface="+mn-ea"/>
              </a:rPr>
              <a:t>　　　（でも中心には当事者）</a:t>
            </a:r>
            <a:endParaRPr lang="en-US" altLang="ja-JP" sz="1800" dirty="0">
              <a:latin typeface="+mn-ea"/>
            </a:endParaRPr>
          </a:p>
          <a:p>
            <a:pPr>
              <a:buNone/>
            </a:pPr>
            <a:endParaRPr lang="en-US" altLang="ja-JP" sz="1800" dirty="0">
              <a:latin typeface="+mn-ea"/>
            </a:endParaRPr>
          </a:p>
          <a:p>
            <a:pPr>
              <a:buNone/>
            </a:pPr>
            <a:r>
              <a:rPr lang="ja-JP" altLang="en-US" sz="1800" dirty="0">
                <a:latin typeface="+mn-ea"/>
              </a:rPr>
              <a:t>　　チームの活性化と柔軟さ</a:t>
            </a:r>
            <a:endParaRPr lang="en-US" altLang="ja-JP" sz="1800" dirty="0">
              <a:latin typeface="+mn-ea"/>
            </a:endParaRPr>
          </a:p>
        </p:txBody>
      </p:sp>
      <p:sp>
        <p:nvSpPr>
          <p:cNvPr id="5" name="下矢印 4"/>
          <p:cNvSpPr/>
          <p:nvPr/>
        </p:nvSpPr>
        <p:spPr>
          <a:xfrm>
            <a:off x="2789802" y="2402886"/>
            <a:ext cx="378042"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下矢印 5"/>
          <p:cNvSpPr/>
          <p:nvPr/>
        </p:nvSpPr>
        <p:spPr>
          <a:xfrm>
            <a:off x="5976156" y="2402886"/>
            <a:ext cx="324036"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下矢印 6"/>
          <p:cNvSpPr/>
          <p:nvPr/>
        </p:nvSpPr>
        <p:spPr>
          <a:xfrm>
            <a:off x="2789802" y="3374994"/>
            <a:ext cx="378042"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2811354" y="4104075"/>
            <a:ext cx="378042"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下矢印 8"/>
          <p:cNvSpPr/>
          <p:nvPr/>
        </p:nvSpPr>
        <p:spPr>
          <a:xfrm>
            <a:off x="5976156" y="3951068"/>
            <a:ext cx="378042"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p:cNvSpPr txBox="1"/>
          <p:nvPr/>
        </p:nvSpPr>
        <p:spPr>
          <a:xfrm>
            <a:off x="2195737" y="5049181"/>
            <a:ext cx="4868640" cy="738664"/>
          </a:xfrm>
          <a:prstGeom prst="rect">
            <a:avLst/>
          </a:prstGeom>
          <a:noFill/>
        </p:spPr>
        <p:txBody>
          <a:bodyPr wrap="none" rtlCol="0">
            <a:spAutoFit/>
          </a:bodyPr>
          <a:lstStyle/>
          <a:p>
            <a:r>
              <a:rPr lang="ja-JP" altLang="en-US" sz="2100" dirty="0">
                <a:latin typeface="+mn-ea"/>
                <a:ea typeface="+mn-ea"/>
              </a:rPr>
              <a:t>当事者・支援者・地域の力を信じて任せる</a:t>
            </a:r>
            <a:endParaRPr lang="en-US" altLang="ja-JP" sz="2100" dirty="0">
              <a:latin typeface="+mn-ea"/>
              <a:ea typeface="+mn-ea"/>
            </a:endParaRPr>
          </a:p>
          <a:p>
            <a:r>
              <a:rPr lang="ja-JP" altLang="en-US" sz="2100" dirty="0">
                <a:latin typeface="+mn-ea"/>
                <a:ea typeface="+mn-ea"/>
              </a:rPr>
              <a:t>　　　　相互関係の中で活かされている</a:t>
            </a:r>
          </a:p>
        </p:txBody>
      </p:sp>
      <p:sp>
        <p:nvSpPr>
          <p:cNvPr id="13" name="スライド番号プレースホルダー 12">
            <a:extLst>
              <a:ext uri="{FF2B5EF4-FFF2-40B4-BE49-F238E27FC236}">
                <a16:creationId xmlns:a16="http://schemas.microsoft.com/office/drawing/2014/main" xmlns="" id="{EE7E7BF8-13E0-4646-9B65-518DD150A188}"/>
              </a:ext>
            </a:extLst>
          </p:cNvPr>
          <p:cNvSpPr>
            <a:spLocks noGrp="1"/>
          </p:cNvSpPr>
          <p:nvPr>
            <p:ph type="sldNum" sz="quarter" idx="12"/>
          </p:nvPr>
        </p:nvSpPr>
        <p:spPr/>
        <p:txBody>
          <a:bodyPr/>
          <a:lstStyle/>
          <a:p>
            <a:pPr>
              <a:defRPr/>
            </a:pPr>
            <a:fld id="{8B7B28A7-60F4-4F7F-BB09-F8D3068BC03B}" type="slidenum">
              <a:rPr lang="en-US" altLang="ja-JP" smtClean="0"/>
              <a:pPr>
                <a:defRPr/>
              </a:pPr>
              <a:t>66</a:t>
            </a:fld>
            <a:endParaRPr lang="en-US" altLang="ja-JP"/>
          </a:p>
        </p:txBody>
      </p:sp>
      <p:sp>
        <p:nvSpPr>
          <p:cNvPr id="15" name="フッター プレースホルダー 14">
            <a:extLst>
              <a:ext uri="{FF2B5EF4-FFF2-40B4-BE49-F238E27FC236}">
                <a16:creationId xmlns:a16="http://schemas.microsoft.com/office/drawing/2014/main" xmlns="" id="{58764A50-9898-4757-924A-F2D264F479D0}"/>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198916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107275"/>
            <a:ext cx="8229600" cy="710983"/>
          </a:xfrm>
        </p:spPr>
        <p:txBody>
          <a:bodyPr/>
          <a:lstStyle/>
          <a:p>
            <a:r>
              <a:rPr lang="ja-JP" altLang="en-US" sz="4000" dirty="0"/>
              <a:t>主任相談支援専門員としてすべきこと</a:t>
            </a:r>
            <a:endParaRPr kumimoji="1" lang="ja-JP" altLang="en-US" sz="4000" dirty="0"/>
          </a:p>
        </p:txBody>
      </p:sp>
      <p:sp>
        <p:nvSpPr>
          <p:cNvPr id="7" name="コンテンツ プレースホルダー 6"/>
          <p:cNvSpPr>
            <a:spLocks noGrp="1"/>
          </p:cNvSpPr>
          <p:nvPr>
            <p:ph idx="1"/>
          </p:nvPr>
        </p:nvSpPr>
        <p:spPr>
          <a:xfrm>
            <a:off x="457200" y="908720"/>
            <a:ext cx="8363272" cy="4525963"/>
          </a:xfrm>
        </p:spPr>
        <p:txBody>
          <a:bodyPr/>
          <a:lstStyle/>
          <a:p>
            <a:r>
              <a:rPr kumimoji="1" lang="ja-JP" altLang="en-US" sz="2400" dirty="0"/>
              <a:t>地域課題の抽出をして解決方法を話し合う場をつくる</a:t>
            </a:r>
            <a:endParaRPr kumimoji="1" lang="en-US" altLang="ja-JP" sz="2400" dirty="0"/>
          </a:p>
          <a:p>
            <a:r>
              <a:rPr lang="ja-JP" altLang="en-US" sz="2400" dirty="0"/>
              <a:t>相談支援専門員の意見を集約する→協議会を通じて街全体で考える仕組みをつくる</a:t>
            </a:r>
            <a:endParaRPr lang="en-US" altLang="ja-JP" sz="2400" dirty="0"/>
          </a:p>
          <a:p>
            <a:r>
              <a:rPr kumimoji="1" lang="ja-JP" altLang="en-US" sz="2400" dirty="0"/>
              <a:t>多機関がつながる場づくり</a:t>
            </a:r>
            <a:r>
              <a:rPr lang="ja-JP" altLang="en-US" sz="2400" dirty="0"/>
              <a:t>（点と点を線でつなぎ面にしていく）</a:t>
            </a:r>
            <a:endParaRPr lang="en-US" altLang="ja-JP" sz="2400" dirty="0"/>
          </a:p>
          <a:p>
            <a:pPr marL="0" indent="0">
              <a:buNone/>
            </a:pPr>
            <a:r>
              <a:rPr kumimoji="1" lang="en-US" altLang="ja-JP" sz="2400" dirty="0"/>
              <a:t>【</a:t>
            </a:r>
            <a:r>
              <a:rPr kumimoji="1" lang="ja-JP" altLang="en-US" sz="2400" dirty="0"/>
              <a:t>実践例</a:t>
            </a:r>
            <a:r>
              <a:rPr kumimoji="1" lang="en-US" altLang="ja-JP" sz="2400" dirty="0"/>
              <a:t>】</a:t>
            </a:r>
          </a:p>
          <a:p>
            <a:pPr marL="0" indent="0">
              <a:buNone/>
            </a:pPr>
            <a:r>
              <a:rPr lang="ja-JP" altLang="en-US" sz="2400" dirty="0"/>
              <a:t>　・小学校・中学校・高校でメンタルヘルス講座</a:t>
            </a:r>
            <a:endParaRPr lang="en-US" altLang="ja-JP" sz="2400" dirty="0"/>
          </a:p>
          <a:p>
            <a:pPr marL="0" indent="0">
              <a:buNone/>
            </a:pPr>
            <a:r>
              <a:rPr kumimoji="1" lang="ja-JP" altLang="en-US" sz="2400" dirty="0"/>
              <a:t>　　　　　（校長会や養護教諭の会への働きかけ等）</a:t>
            </a:r>
            <a:endParaRPr kumimoji="1" lang="en-US" altLang="ja-JP" sz="2400" dirty="0"/>
          </a:p>
          <a:p>
            <a:pPr marL="0" indent="0">
              <a:buNone/>
            </a:pPr>
            <a:r>
              <a:rPr lang="ja-JP" altLang="en-US" sz="2400" dirty="0"/>
              <a:t>　・医療的ケア児が普通小学校に通学できるように実際の</a:t>
            </a:r>
            <a:r>
              <a:rPr lang="en-US" altLang="ja-JP" sz="2400" dirty="0"/>
              <a:t>DVD</a:t>
            </a:r>
          </a:p>
          <a:p>
            <a:pPr marL="0" indent="0">
              <a:buNone/>
            </a:pPr>
            <a:r>
              <a:rPr lang="ja-JP" altLang="en-US" sz="2400" dirty="0"/>
              <a:t>　　を作り配布（養護教諭への働きかけ・親の会との協働等）</a:t>
            </a:r>
            <a:endParaRPr lang="en-US" altLang="ja-JP" sz="2400" dirty="0"/>
          </a:p>
          <a:p>
            <a:pPr marL="0" indent="0">
              <a:buNone/>
            </a:pPr>
            <a:r>
              <a:rPr kumimoji="1" lang="ja-JP" altLang="en-US" sz="2400" dirty="0"/>
              <a:t>　・車いすの人も</a:t>
            </a:r>
            <a:r>
              <a:rPr kumimoji="1" lang="ja-JP" altLang="en-US" sz="2400" dirty="0" err="1"/>
              <a:t>視覚障がい</a:t>
            </a:r>
            <a:r>
              <a:rPr kumimoji="1" lang="ja-JP" altLang="en-US" sz="2400" dirty="0"/>
              <a:t>者も通りやすい歩道づくりや商店街</a:t>
            </a:r>
            <a:endParaRPr kumimoji="1" lang="en-US" altLang="ja-JP" sz="2400" dirty="0"/>
          </a:p>
          <a:p>
            <a:pPr marL="0" indent="0">
              <a:buNone/>
            </a:pPr>
            <a:r>
              <a:rPr lang="ja-JP" altLang="en-US" sz="2400" dirty="0"/>
              <a:t>　</a:t>
            </a:r>
            <a:r>
              <a:rPr lang="en-US" altLang="ja-JP" sz="2400" dirty="0"/>
              <a:t>  </a:t>
            </a:r>
            <a:r>
              <a:rPr kumimoji="1" lang="ja-JP" altLang="en-US" sz="2400" dirty="0"/>
              <a:t>に生活弱者を支援する拠点づくり</a:t>
            </a:r>
            <a:endParaRPr kumimoji="1" lang="en-US" altLang="ja-JP" sz="2400" dirty="0"/>
          </a:p>
          <a:p>
            <a:pPr marL="0" indent="0">
              <a:buNone/>
            </a:pPr>
            <a:r>
              <a:rPr lang="ja-JP" altLang="en-US" sz="2400" dirty="0"/>
              <a:t>　　　　　　　　（街づくり担当者や商店街との協働）</a:t>
            </a:r>
            <a:endParaRPr kumimoji="1" lang="ja-JP" altLang="en-US" sz="2400" dirty="0"/>
          </a:p>
        </p:txBody>
      </p:sp>
      <p:sp>
        <p:nvSpPr>
          <p:cNvPr id="2" name="スライド番号プレースホルダー 1">
            <a:extLst>
              <a:ext uri="{FF2B5EF4-FFF2-40B4-BE49-F238E27FC236}">
                <a16:creationId xmlns:a16="http://schemas.microsoft.com/office/drawing/2014/main" xmlns="" id="{99DFD3A6-BC0D-4D4B-98A2-4A5D1595955D}"/>
              </a:ext>
            </a:extLst>
          </p:cNvPr>
          <p:cNvSpPr>
            <a:spLocks noGrp="1"/>
          </p:cNvSpPr>
          <p:nvPr>
            <p:ph type="sldNum" sz="quarter" idx="12"/>
          </p:nvPr>
        </p:nvSpPr>
        <p:spPr/>
        <p:txBody>
          <a:bodyPr/>
          <a:lstStyle/>
          <a:p>
            <a:pPr>
              <a:defRPr/>
            </a:pPr>
            <a:fld id="{804D6B79-3AEB-42FE-A736-A41F7AEA0445}" type="slidenum">
              <a:rPr lang="en-US" altLang="ja-JP" smtClean="0"/>
              <a:pPr>
                <a:defRPr/>
              </a:pPr>
              <a:t>67</a:t>
            </a:fld>
            <a:endParaRPr lang="en-US" altLang="ja-JP"/>
          </a:p>
        </p:txBody>
      </p:sp>
      <p:sp>
        <p:nvSpPr>
          <p:cNvPr id="3" name="フッター プレースホルダー 2">
            <a:extLst>
              <a:ext uri="{FF2B5EF4-FFF2-40B4-BE49-F238E27FC236}">
                <a16:creationId xmlns:a16="http://schemas.microsoft.com/office/drawing/2014/main" xmlns="" id="{3B4CC9CC-895F-4C92-9085-C2102928210D}"/>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172992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83568" y="1916832"/>
            <a:ext cx="7776864" cy="2862322"/>
          </a:xfrm>
          <a:prstGeom prst="rect">
            <a:avLst/>
          </a:prstGeom>
        </p:spPr>
        <p:txBody>
          <a:bodyPr wrap="square">
            <a:spAutoFit/>
          </a:bodyPr>
          <a:lstStyle/>
          <a:p>
            <a:pPr marL="0" indent="0">
              <a:buNone/>
            </a:pPr>
            <a:r>
              <a:rPr lang="ja-JP" altLang="en-US" sz="3600" dirty="0">
                <a:latin typeface="+mn-ea"/>
                <a:ea typeface="+mn-ea"/>
              </a:rPr>
              <a:t>　　　</a:t>
            </a:r>
            <a:r>
              <a:rPr lang="ja-JP" altLang="en-US" sz="4400" dirty="0">
                <a:latin typeface="+mn-ea"/>
                <a:ea typeface="+mn-ea"/>
              </a:rPr>
              <a:t>多職種連携の土壌づくり</a:t>
            </a:r>
            <a:endParaRPr lang="en-US" altLang="ja-JP" sz="4400" dirty="0">
              <a:latin typeface="+mn-ea"/>
              <a:ea typeface="+mn-ea"/>
            </a:endParaRPr>
          </a:p>
          <a:p>
            <a:pPr marL="0" indent="0">
              <a:buNone/>
            </a:pPr>
            <a:endParaRPr lang="en-US" altLang="ja-JP" sz="4400" dirty="0">
              <a:latin typeface="+mn-ea"/>
              <a:ea typeface="+mn-ea"/>
            </a:endParaRPr>
          </a:p>
          <a:p>
            <a:pPr marL="0" indent="0">
              <a:buNone/>
            </a:pPr>
            <a:r>
              <a:rPr lang="ja-JP" altLang="en-US" sz="3600" dirty="0">
                <a:latin typeface="+mn-ea"/>
                <a:ea typeface="+mn-ea"/>
              </a:rPr>
              <a:t>　　　</a:t>
            </a:r>
            <a:r>
              <a:rPr lang="ja-JP" altLang="en-US" sz="2800" dirty="0">
                <a:latin typeface="+mn-ea"/>
                <a:ea typeface="+mn-ea"/>
              </a:rPr>
              <a:t>他職種・他法人同士のベクトル合わせと</a:t>
            </a:r>
            <a:endParaRPr lang="en-US" altLang="ja-JP" sz="2800" dirty="0">
              <a:latin typeface="+mn-ea"/>
              <a:ea typeface="+mn-ea"/>
            </a:endParaRPr>
          </a:p>
          <a:p>
            <a:pPr marL="0" indent="0">
              <a:buNone/>
            </a:pPr>
            <a:r>
              <a:rPr lang="ja-JP" altLang="en-US" sz="2800" dirty="0">
                <a:latin typeface="+mn-ea"/>
                <a:ea typeface="+mn-ea"/>
              </a:rPr>
              <a:t>　　　　　　　　　　協働できる土壌づくり</a:t>
            </a:r>
            <a:endParaRPr lang="en-US" altLang="ja-JP" sz="2800" dirty="0">
              <a:latin typeface="+mn-ea"/>
              <a:ea typeface="+mn-ea"/>
            </a:endParaRPr>
          </a:p>
          <a:p>
            <a:pPr marL="0" indent="0">
              <a:buNone/>
            </a:pPr>
            <a:r>
              <a:rPr lang="ja-JP" altLang="en-US" sz="2800" dirty="0">
                <a:latin typeface="+mn-ea"/>
                <a:ea typeface="+mn-ea"/>
              </a:rPr>
              <a:t>　　　　　　（地域生活支援拠点の活用も視野に）</a:t>
            </a:r>
          </a:p>
        </p:txBody>
      </p:sp>
      <p:sp>
        <p:nvSpPr>
          <p:cNvPr id="3" name="スライド番号プレースホルダー 2">
            <a:extLst>
              <a:ext uri="{FF2B5EF4-FFF2-40B4-BE49-F238E27FC236}">
                <a16:creationId xmlns:a16="http://schemas.microsoft.com/office/drawing/2014/main" xmlns="" id="{052C648C-B197-4122-9C70-4C38E513F84C}"/>
              </a:ext>
            </a:extLst>
          </p:cNvPr>
          <p:cNvSpPr>
            <a:spLocks noGrp="1"/>
          </p:cNvSpPr>
          <p:nvPr>
            <p:ph type="sldNum" sz="quarter" idx="12"/>
          </p:nvPr>
        </p:nvSpPr>
        <p:spPr/>
        <p:txBody>
          <a:bodyPr/>
          <a:lstStyle/>
          <a:p>
            <a:pPr>
              <a:defRPr/>
            </a:pPr>
            <a:fld id="{431CAECD-5926-4741-A906-A08E04809A27}" type="slidenum">
              <a:rPr lang="en-US" altLang="ja-JP" smtClean="0"/>
              <a:pPr>
                <a:defRPr/>
              </a:pPr>
              <a:t>68</a:t>
            </a:fld>
            <a:endParaRPr lang="en-US" altLang="ja-JP"/>
          </a:p>
        </p:txBody>
      </p:sp>
      <p:sp>
        <p:nvSpPr>
          <p:cNvPr id="5" name="フッター プレースホルダー 4">
            <a:extLst>
              <a:ext uri="{FF2B5EF4-FFF2-40B4-BE49-F238E27FC236}">
                <a16:creationId xmlns:a16="http://schemas.microsoft.com/office/drawing/2014/main" xmlns="" id="{DE219DD5-F1D8-4322-BE26-356584C9232F}"/>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3995769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地域生活支援拠点づくりを絡めて</a:t>
            </a:r>
          </a:p>
        </p:txBody>
      </p:sp>
      <p:sp>
        <p:nvSpPr>
          <p:cNvPr id="4" name="コンテンツ プレースホルダー 3"/>
          <p:cNvSpPr>
            <a:spLocks noGrp="1"/>
          </p:cNvSpPr>
          <p:nvPr>
            <p:ph idx="1"/>
          </p:nvPr>
        </p:nvSpPr>
        <p:spPr>
          <a:xfrm>
            <a:off x="464285" y="1417638"/>
            <a:ext cx="8686800" cy="4525963"/>
          </a:xfrm>
        </p:spPr>
        <p:txBody>
          <a:bodyPr/>
          <a:lstStyle/>
          <a:p>
            <a:pPr>
              <a:buFont typeface="Arial" panose="020B0604020202020204" pitchFamily="34" charset="0"/>
              <a:buChar char="•"/>
              <a:defRPr/>
            </a:pPr>
            <a:r>
              <a:rPr lang="ja-JP" altLang="en-US" sz="2400" dirty="0">
                <a:latin typeface="HG丸ｺﾞｼｯｸM-PRO" pitchFamily="50" charset="-128"/>
                <a:ea typeface="HG丸ｺﾞｼｯｸM-PRO" pitchFamily="50" charset="-128"/>
              </a:rPr>
              <a:t>障害福祉計画、医療計画で示された目標の達成に向けた</a:t>
            </a:r>
            <a:endParaRPr lang="en-US" altLang="ja-JP" sz="2400" dirty="0">
              <a:latin typeface="HG丸ｺﾞｼｯｸM-PRO" pitchFamily="50" charset="-128"/>
              <a:ea typeface="HG丸ｺﾞｼｯｸM-PRO" pitchFamily="50" charset="-128"/>
            </a:endParaRPr>
          </a:p>
          <a:p>
            <a:pPr marL="0" indent="0">
              <a:buNone/>
              <a:defRPr/>
            </a:pPr>
            <a:r>
              <a:rPr lang="ja-JP" altLang="en-US" sz="2400" dirty="0">
                <a:latin typeface="HG丸ｺﾞｼｯｸM-PRO" pitchFamily="50" charset="-128"/>
                <a:ea typeface="HG丸ｺﾞｼｯｸM-PRO" pitchFamily="50" charset="-128"/>
              </a:rPr>
              <a:t>　取組の強化⇨どのような街を作りたいのかを共有</a:t>
            </a:r>
            <a:endParaRPr lang="en-US" altLang="ja-JP" sz="2400" dirty="0">
              <a:latin typeface="HG丸ｺﾞｼｯｸM-PRO" pitchFamily="50" charset="-128"/>
              <a:ea typeface="HG丸ｺﾞｼｯｸM-PRO" pitchFamily="50" charset="-128"/>
            </a:endParaRPr>
          </a:p>
          <a:p>
            <a:pPr>
              <a:buFont typeface="Arial" panose="020B0604020202020204" pitchFamily="34" charset="0"/>
              <a:buChar char="•"/>
              <a:defRPr/>
            </a:pPr>
            <a:r>
              <a:rPr lang="ja-JP" altLang="en-US" sz="2400" dirty="0">
                <a:latin typeface="HG丸ｺﾞｼｯｸM-PRO" pitchFamily="50" charset="-128"/>
                <a:ea typeface="HG丸ｺﾞｼｯｸM-PRO" pitchFamily="50" charset="-128"/>
              </a:rPr>
              <a:t>それぞれの役割の明確化</a:t>
            </a:r>
            <a:endParaRPr lang="en-US" altLang="ja-JP" sz="2400" dirty="0">
              <a:latin typeface="HG丸ｺﾞｼｯｸM-PRO" pitchFamily="50" charset="-128"/>
              <a:ea typeface="HG丸ｺﾞｼｯｸM-PRO" pitchFamily="50" charset="-128"/>
            </a:endParaRPr>
          </a:p>
          <a:p>
            <a:pPr marL="0" indent="0">
              <a:buNone/>
              <a:defRPr/>
            </a:pPr>
            <a:r>
              <a:rPr lang="ja-JP" altLang="en-US" sz="2400" dirty="0">
                <a:latin typeface="HG丸ｺﾞｼｯｸM-PRO" pitchFamily="50" charset="-128"/>
                <a:ea typeface="HG丸ｺﾞｼｯｸM-PRO" pitchFamily="50" charset="-128"/>
              </a:rPr>
              <a:t>　　⇨得意技の相互理解・不得意分野も共有</a:t>
            </a:r>
            <a:endParaRPr lang="en-US" altLang="ja-JP" sz="2400" dirty="0">
              <a:latin typeface="HG丸ｺﾞｼｯｸM-PRO" pitchFamily="50" charset="-128"/>
              <a:ea typeface="HG丸ｺﾞｼｯｸM-PRO" pitchFamily="50" charset="-128"/>
            </a:endParaRPr>
          </a:p>
          <a:p>
            <a:pPr>
              <a:buFont typeface="Arial" panose="020B0604020202020204" pitchFamily="34" charset="0"/>
              <a:buChar char="•"/>
              <a:defRPr/>
            </a:pPr>
            <a:r>
              <a:rPr lang="ja-JP" altLang="en-US" sz="2400" dirty="0">
                <a:latin typeface="HG丸ｺﾞｼｯｸM-PRO" pitchFamily="50" charset="-128"/>
                <a:ea typeface="HG丸ｺﾞｼｯｸM-PRO" pitchFamily="50" charset="-128"/>
              </a:rPr>
              <a:t>話し合う場（協議の場）づくり</a:t>
            </a:r>
            <a:endParaRPr lang="en-US" altLang="ja-JP" sz="2400" dirty="0">
              <a:latin typeface="HG丸ｺﾞｼｯｸM-PRO" pitchFamily="50" charset="-128"/>
              <a:ea typeface="HG丸ｺﾞｼｯｸM-PRO" pitchFamily="50" charset="-128"/>
            </a:endParaRPr>
          </a:p>
          <a:p>
            <a:pPr marL="0" indent="0">
              <a:buNone/>
              <a:defRPr/>
            </a:pPr>
            <a:r>
              <a:rPr lang="ja-JP" altLang="en-US" sz="2400" dirty="0">
                <a:latin typeface="HG丸ｺﾞｼｯｸM-PRO" pitchFamily="50" charset="-128"/>
                <a:ea typeface="HG丸ｺﾞｼｯｸM-PRO" pitchFamily="50" charset="-128"/>
              </a:rPr>
              <a:t>　　⇨法人代表者・管理者・実務者の集まる場の設定</a:t>
            </a:r>
            <a:endParaRPr lang="en-US" altLang="ja-JP" sz="2400" dirty="0">
              <a:latin typeface="HG丸ｺﾞｼｯｸM-PRO" pitchFamily="50" charset="-128"/>
              <a:ea typeface="HG丸ｺﾞｼｯｸM-PRO" pitchFamily="50" charset="-128"/>
            </a:endParaRPr>
          </a:p>
          <a:p>
            <a:pPr marL="0" indent="0">
              <a:buNone/>
              <a:defRPr/>
            </a:pPr>
            <a:r>
              <a:rPr lang="ja-JP" altLang="en-US" sz="2400" dirty="0">
                <a:latin typeface="HG丸ｺﾞｼｯｸM-PRO" pitchFamily="50" charset="-128"/>
                <a:ea typeface="HG丸ｺﾞｼｯｸM-PRO" pitchFamily="50" charset="-128"/>
              </a:rPr>
              <a:t>　　　そして互いに交流できる場</a:t>
            </a:r>
            <a:endParaRPr lang="en-US" altLang="ja-JP" sz="2400" dirty="0">
              <a:latin typeface="HG丸ｺﾞｼｯｸM-PRO" pitchFamily="50" charset="-128"/>
              <a:ea typeface="HG丸ｺﾞｼｯｸM-PRO" pitchFamily="50" charset="-128"/>
            </a:endParaRPr>
          </a:p>
          <a:p>
            <a:pPr>
              <a:buFont typeface="Arial" panose="020B0604020202020204" pitchFamily="34" charset="0"/>
              <a:buChar char="•"/>
              <a:defRPr/>
            </a:pPr>
            <a:r>
              <a:rPr lang="ja-JP" altLang="en-US" sz="2400" dirty="0">
                <a:latin typeface="HG丸ｺﾞｼｯｸM-PRO" pitchFamily="50" charset="-128"/>
                <a:ea typeface="HG丸ｺﾞｼｯｸM-PRO" pitchFamily="50" charset="-128"/>
              </a:rPr>
              <a:t>各法人が自らの役割を理解し実践できる体制づくり</a:t>
            </a:r>
            <a:endParaRPr lang="en-US" altLang="ja-JP" sz="2400" dirty="0">
              <a:latin typeface="HG丸ｺﾞｼｯｸM-PRO" pitchFamily="50" charset="-128"/>
              <a:ea typeface="HG丸ｺﾞｼｯｸM-PRO" pitchFamily="50" charset="-128"/>
            </a:endParaRPr>
          </a:p>
          <a:p>
            <a:pPr marL="0" indent="0">
              <a:buNone/>
              <a:defRPr/>
            </a:pPr>
            <a:endParaRPr lang="en-US" altLang="ja-JP" sz="2400" dirty="0">
              <a:latin typeface="HG丸ｺﾞｼｯｸM-PRO" pitchFamily="50" charset="-128"/>
              <a:ea typeface="HG丸ｺﾞｼｯｸM-PRO" pitchFamily="50" charset="-128"/>
            </a:endParaRPr>
          </a:p>
          <a:p>
            <a:pPr marL="0" indent="0">
              <a:buNone/>
              <a:defRPr/>
            </a:pPr>
            <a:r>
              <a:rPr lang="ja-JP" altLang="en-US" sz="2400" dirty="0">
                <a:latin typeface="HG丸ｺﾞｼｯｸM-PRO" pitchFamily="50" charset="-128"/>
                <a:ea typeface="HG丸ｺﾞｼｯｸM-PRO" pitchFamily="50" charset="-128"/>
              </a:rPr>
              <a:t>協議の場を作り⇨ビジョンを示し⇨発散し⇨具体的に実践</a:t>
            </a:r>
            <a:endParaRPr lang="en-US" altLang="ja-JP" sz="2400" dirty="0">
              <a:latin typeface="HG丸ｺﾞｼｯｸM-PRO" pitchFamily="50" charset="-128"/>
              <a:ea typeface="HG丸ｺﾞｼｯｸM-PRO" pitchFamily="50" charset="-128"/>
            </a:endParaRPr>
          </a:p>
          <a:p>
            <a:pPr marL="0" indent="0">
              <a:buNone/>
              <a:defRPr/>
            </a:pPr>
            <a:r>
              <a:rPr lang="ja-JP" altLang="en-US" sz="2400" dirty="0">
                <a:latin typeface="HG丸ｺﾞｼｯｸM-PRO" pitchFamily="50" charset="-128"/>
                <a:ea typeface="HG丸ｺﾞｼｯｸM-PRO" pitchFamily="50" charset="-128"/>
              </a:rPr>
              <a:t>　　　　（教育的視点でコーディネートする）</a:t>
            </a:r>
            <a:endParaRPr lang="en-US" altLang="ja-JP" sz="2400" dirty="0">
              <a:latin typeface="HG丸ｺﾞｼｯｸM-PRO" pitchFamily="50" charset="-128"/>
              <a:ea typeface="HG丸ｺﾞｼｯｸM-PRO" pitchFamily="50" charset="-128"/>
            </a:endParaRPr>
          </a:p>
          <a:p>
            <a:pPr marL="0" indent="0">
              <a:buNone/>
              <a:defRPr/>
            </a:pPr>
            <a:r>
              <a:rPr lang="en-US" altLang="ja-JP" b="1" dirty="0">
                <a:latin typeface="HG丸ｺﾞｼｯｸM-PRO" pitchFamily="50" charset="-128"/>
                <a:ea typeface="HG丸ｺﾞｼｯｸM-PRO" pitchFamily="50" charset="-128"/>
              </a:rPr>
              <a:t> </a:t>
            </a:r>
          </a:p>
          <a:p>
            <a:pPr marL="0" indent="0">
              <a:buNone/>
            </a:pPr>
            <a:endParaRPr kumimoji="1" lang="ja-JP" altLang="en-US" dirty="0"/>
          </a:p>
        </p:txBody>
      </p:sp>
      <p:sp>
        <p:nvSpPr>
          <p:cNvPr id="6" name="スライド番号プレースホルダー 5">
            <a:extLst>
              <a:ext uri="{FF2B5EF4-FFF2-40B4-BE49-F238E27FC236}">
                <a16:creationId xmlns:a16="http://schemas.microsoft.com/office/drawing/2014/main" xmlns="" id="{D532F1F5-6420-4E11-834F-A6E04C507915}"/>
              </a:ext>
            </a:extLst>
          </p:cNvPr>
          <p:cNvSpPr>
            <a:spLocks noGrp="1"/>
          </p:cNvSpPr>
          <p:nvPr>
            <p:ph type="sldNum" sz="quarter" idx="12"/>
          </p:nvPr>
        </p:nvSpPr>
        <p:spPr/>
        <p:txBody>
          <a:bodyPr/>
          <a:lstStyle/>
          <a:p>
            <a:pPr>
              <a:defRPr/>
            </a:pPr>
            <a:fld id="{804D6B79-3AEB-42FE-A736-A41F7AEA0445}" type="slidenum">
              <a:rPr lang="en-US" altLang="ja-JP" smtClean="0"/>
              <a:pPr>
                <a:defRPr/>
              </a:pPr>
              <a:t>69</a:t>
            </a:fld>
            <a:endParaRPr lang="en-US" altLang="ja-JP"/>
          </a:p>
        </p:txBody>
      </p:sp>
      <p:sp>
        <p:nvSpPr>
          <p:cNvPr id="7" name="フッター プレースホルダー 6">
            <a:extLst>
              <a:ext uri="{FF2B5EF4-FFF2-40B4-BE49-F238E27FC236}">
                <a16:creationId xmlns:a16="http://schemas.microsoft.com/office/drawing/2014/main" xmlns="" id="{6DDBAAD9-C277-42BE-AFA5-60D275D18EA3}"/>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03612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00" t="13311" r="5063" b="9176"/>
          <a:stretch/>
        </p:blipFill>
        <p:spPr bwMode="auto">
          <a:xfrm>
            <a:off x="107504" y="188640"/>
            <a:ext cx="9036496" cy="603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a:extLst>
              <a:ext uri="{FF2B5EF4-FFF2-40B4-BE49-F238E27FC236}">
                <a16:creationId xmlns:a16="http://schemas.microsoft.com/office/drawing/2014/main" xmlns="" id="{B73077B4-41C8-4733-B1F1-30CC2C715299}"/>
              </a:ext>
            </a:extLst>
          </p:cNvPr>
          <p:cNvSpPr>
            <a:spLocks noGrp="1"/>
          </p:cNvSpPr>
          <p:nvPr>
            <p:ph type="sldNum" sz="quarter" idx="12"/>
          </p:nvPr>
        </p:nvSpPr>
        <p:spPr/>
        <p:txBody>
          <a:bodyPr/>
          <a:lstStyle/>
          <a:p>
            <a:pPr>
              <a:defRPr/>
            </a:pPr>
            <a:fld id="{F90A3C79-1AFD-481B-B685-7933BCD0898B}" type="slidenum">
              <a:rPr lang="en-US" altLang="ja-JP" smtClean="0"/>
              <a:pPr>
                <a:defRPr/>
              </a:pPr>
              <a:t>7</a:t>
            </a:fld>
            <a:endParaRPr lang="en-US" altLang="ja-JP"/>
          </a:p>
        </p:txBody>
      </p:sp>
      <p:sp>
        <p:nvSpPr>
          <p:cNvPr id="4" name="フッター プレースホルダー 3">
            <a:extLst>
              <a:ext uri="{FF2B5EF4-FFF2-40B4-BE49-F238E27FC236}">
                <a16:creationId xmlns:a16="http://schemas.microsoft.com/office/drawing/2014/main" xmlns="" id="{614FA5DA-2C64-4748-B607-01FDA87563ED}"/>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186192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アーチ 4"/>
          <p:cNvSpPr/>
          <p:nvPr/>
        </p:nvSpPr>
        <p:spPr>
          <a:xfrm rot="10800000">
            <a:off x="628901" y="2144754"/>
            <a:ext cx="7920880" cy="3096344"/>
          </a:xfrm>
          <a:prstGeom prst="blockArc">
            <a:avLst>
              <a:gd name="adj1" fmla="val 10767751"/>
              <a:gd name="adj2" fmla="val 0"/>
              <a:gd name="adj3" fmla="val 25000"/>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7" name="図表 6"/>
          <p:cNvGraphicFramePr/>
          <p:nvPr>
            <p:extLst>
              <p:ext uri="{D42A27DB-BD31-4B8C-83A1-F6EECF244321}">
                <p14:modId xmlns:p14="http://schemas.microsoft.com/office/powerpoint/2010/main" val="1817650143"/>
              </p:ext>
            </p:extLst>
          </p:nvPr>
        </p:nvGraphicFramePr>
        <p:xfrm>
          <a:off x="1052471" y="160809"/>
          <a:ext cx="6096000"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左カーブ矢印 7"/>
          <p:cNvSpPr/>
          <p:nvPr/>
        </p:nvSpPr>
        <p:spPr>
          <a:xfrm rot="21171572">
            <a:off x="7241735" y="1114547"/>
            <a:ext cx="846805" cy="1922164"/>
          </a:xfrm>
          <a:prstGeom prst="curvedLef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下カーブ矢印 8"/>
          <p:cNvSpPr/>
          <p:nvPr/>
        </p:nvSpPr>
        <p:spPr>
          <a:xfrm rot="12367372">
            <a:off x="710382" y="3106226"/>
            <a:ext cx="2304270" cy="1368152"/>
          </a:xfrm>
          <a:prstGeom prst="curved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左カーブ矢印 9"/>
          <p:cNvSpPr/>
          <p:nvPr/>
        </p:nvSpPr>
        <p:spPr>
          <a:xfrm rot="2992406">
            <a:off x="6155049" y="2556108"/>
            <a:ext cx="1162915" cy="2490368"/>
          </a:xfrm>
          <a:prstGeom prst="curvedLeftArrow">
            <a:avLst>
              <a:gd name="adj1" fmla="val 25000"/>
              <a:gd name="adj2" fmla="val 50000"/>
              <a:gd name="adj3" fmla="val 3704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rot="17436052">
            <a:off x="744629" y="1390527"/>
            <a:ext cx="1742209" cy="860950"/>
          </a:xfrm>
          <a:prstGeom prst="curvedDown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3280190" y="4638249"/>
            <a:ext cx="2574744" cy="461665"/>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行政は支える役割</a:t>
            </a:r>
          </a:p>
        </p:txBody>
      </p:sp>
      <p:sp>
        <p:nvSpPr>
          <p:cNvPr id="13" name="左右矢印 12"/>
          <p:cNvSpPr/>
          <p:nvPr/>
        </p:nvSpPr>
        <p:spPr>
          <a:xfrm>
            <a:off x="4437473" y="1421641"/>
            <a:ext cx="555251" cy="339228"/>
          </a:xfrm>
          <a:prstGeom prst="lef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右矢印 13"/>
          <p:cNvSpPr/>
          <p:nvPr/>
        </p:nvSpPr>
        <p:spPr>
          <a:xfrm>
            <a:off x="3737358" y="2477604"/>
            <a:ext cx="977740" cy="444258"/>
          </a:xfrm>
          <a:prstGeom prst="lef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880929" y="260648"/>
            <a:ext cx="7416824" cy="6352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537336" y="5431641"/>
            <a:ext cx="4104009"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みんなで同じ方向を向いて・・・</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“わが街をこんな街にしよう”</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5599670" y="3373031"/>
            <a:ext cx="3646119" cy="646331"/>
          </a:xfrm>
          <a:prstGeom prst="rect">
            <a:avLst/>
          </a:prstGeom>
          <a:noFill/>
        </p:spPr>
        <p:txBody>
          <a:bodyPr wrap="square" rtlCol="0">
            <a:spAutoFit/>
          </a:bodyPr>
          <a:lstStyle/>
          <a:p>
            <a:r>
              <a:rPr kumimoji="1" lang="ja-JP" altLang="en-US" dirty="0">
                <a:latin typeface="+mn-ea"/>
                <a:ea typeface="+mn-ea"/>
              </a:rPr>
              <a:t>＊縦と横の連携のつなぎ役が</a:t>
            </a:r>
            <a:endParaRPr kumimoji="1" lang="en-US" altLang="ja-JP" dirty="0">
              <a:latin typeface="+mn-ea"/>
              <a:ea typeface="+mn-ea"/>
            </a:endParaRPr>
          </a:p>
          <a:p>
            <a:r>
              <a:rPr lang="ja-JP" altLang="en-US" dirty="0">
                <a:latin typeface="+mn-ea"/>
                <a:ea typeface="+mn-ea"/>
              </a:rPr>
              <a:t>　　行政と主任相談支援専門員</a:t>
            </a:r>
            <a:r>
              <a:rPr lang="ja-JP" altLang="en-US" dirty="0"/>
              <a:t>　　　</a:t>
            </a:r>
            <a:endParaRPr kumimoji="1" lang="ja-JP" altLang="en-US" dirty="0"/>
          </a:p>
        </p:txBody>
      </p:sp>
      <p:sp>
        <p:nvSpPr>
          <p:cNvPr id="3" name="スライド番号プレースホルダー 2">
            <a:extLst>
              <a:ext uri="{FF2B5EF4-FFF2-40B4-BE49-F238E27FC236}">
                <a16:creationId xmlns:a16="http://schemas.microsoft.com/office/drawing/2014/main" xmlns="" id="{83776047-9F77-409D-8831-755F95A050DD}"/>
              </a:ext>
            </a:extLst>
          </p:cNvPr>
          <p:cNvSpPr>
            <a:spLocks noGrp="1"/>
          </p:cNvSpPr>
          <p:nvPr>
            <p:ph type="sldNum" sz="quarter" idx="12"/>
          </p:nvPr>
        </p:nvSpPr>
        <p:spPr/>
        <p:txBody>
          <a:bodyPr/>
          <a:lstStyle/>
          <a:p>
            <a:pPr>
              <a:defRPr/>
            </a:pPr>
            <a:fld id="{431CAECD-5926-4741-A906-A08E04809A27}" type="slidenum">
              <a:rPr lang="en-US" altLang="ja-JP" smtClean="0"/>
              <a:pPr>
                <a:defRPr/>
              </a:pPr>
              <a:t>70</a:t>
            </a:fld>
            <a:endParaRPr lang="en-US" altLang="ja-JP"/>
          </a:p>
        </p:txBody>
      </p:sp>
      <p:sp>
        <p:nvSpPr>
          <p:cNvPr id="17" name="フッター プレースホルダー 16">
            <a:extLst>
              <a:ext uri="{FF2B5EF4-FFF2-40B4-BE49-F238E27FC236}">
                <a16:creationId xmlns:a16="http://schemas.microsoft.com/office/drawing/2014/main" xmlns="" id="{D9418CEA-DB0C-43B1-8321-0BFD667B50DF}"/>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8667371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latin typeface="+mj-ea"/>
              </a:rPr>
              <a:t>多職種が利用者さんを中心に</a:t>
            </a:r>
            <a:r>
              <a:rPr lang="en-US" altLang="ja-JP" sz="3600" dirty="0">
                <a:latin typeface="+mj-ea"/>
              </a:rPr>
              <a:t/>
            </a:r>
            <a:br>
              <a:rPr lang="en-US" altLang="ja-JP" sz="3600" dirty="0">
                <a:latin typeface="+mj-ea"/>
              </a:rPr>
            </a:br>
            <a:r>
              <a:rPr lang="ja-JP" altLang="en-US" sz="3600" dirty="0">
                <a:latin typeface="+mj-ea"/>
              </a:rPr>
              <a:t>協働するためには</a:t>
            </a:r>
            <a:endParaRPr kumimoji="1" lang="ja-JP" altLang="en-US" sz="3600" dirty="0">
              <a:latin typeface="+mj-ea"/>
            </a:endParaRPr>
          </a:p>
        </p:txBody>
      </p:sp>
      <p:sp>
        <p:nvSpPr>
          <p:cNvPr id="3" name="コンテンツ プレースホルダー 2"/>
          <p:cNvSpPr>
            <a:spLocks noGrp="1"/>
          </p:cNvSpPr>
          <p:nvPr>
            <p:ph idx="1"/>
          </p:nvPr>
        </p:nvSpPr>
        <p:spPr>
          <a:xfrm>
            <a:off x="174340" y="1844824"/>
            <a:ext cx="8795320" cy="4525963"/>
          </a:xfrm>
        </p:spPr>
        <p:txBody>
          <a:bodyPr/>
          <a:lstStyle/>
          <a:p>
            <a:r>
              <a:rPr lang="ja-JP" altLang="en-US" sz="2400" dirty="0">
                <a:latin typeface="+mj-ea"/>
                <a:ea typeface="+mj-ea"/>
              </a:rPr>
              <a:t>お互いの情報を“</a:t>
            </a:r>
            <a:r>
              <a:rPr lang="ja-JP" altLang="en-US" sz="2400" u="sng" dirty="0">
                <a:solidFill>
                  <a:srgbClr val="FF0000"/>
                </a:solidFill>
                <a:latin typeface="+mj-ea"/>
                <a:ea typeface="+mj-ea"/>
              </a:rPr>
              <a:t>利用者さんから聴いた言葉</a:t>
            </a:r>
            <a:r>
              <a:rPr lang="ja-JP" altLang="en-US" sz="2400" dirty="0">
                <a:latin typeface="+mj-ea"/>
                <a:ea typeface="+mj-ea"/>
              </a:rPr>
              <a:t>で伝える”</a:t>
            </a:r>
            <a:endParaRPr lang="en-US" altLang="ja-JP" sz="2400" dirty="0">
              <a:latin typeface="+mj-ea"/>
              <a:ea typeface="+mj-ea"/>
            </a:endParaRPr>
          </a:p>
          <a:p>
            <a:pPr marL="0" indent="0">
              <a:buNone/>
            </a:pPr>
            <a:r>
              <a:rPr lang="ja-JP" altLang="en-US" sz="2400" dirty="0">
                <a:latin typeface="+mj-ea"/>
                <a:ea typeface="+mj-ea"/>
              </a:rPr>
              <a:t>　　　　　　　　　　　　　　　</a:t>
            </a:r>
            <a:r>
              <a:rPr lang="ja-JP" altLang="en-US" sz="2400" u="sng" dirty="0">
                <a:solidFill>
                  <a:srgbClr val="FF0000"/>
                </a:solidFill>
                <a:latin typeface="+mj-ea"/>
                <a:ea typeface="+mj-ea"/>
              </a:rPr>
              <a:t>“具体的</a:t>
            </a:r>
            <a:r>
              <a:rPr lang="ja-JP" altLang="en-US" sz="2400" dirty="0">
                <a:latin typeface="+mj-ea"/>
                <a:ea typeface="+mj-ea"/>
              </a:rPr>
              <a:t>に伝える”</a:t>
            </a:r>
            <a:endParaRPr lang="en-US" altLang="ja-JP" sz="2400" dirty="0">
              <a:latin typeface="+mj-ea"/>
              <a:ea typeface="+mj-ea"/>
            </a:endParaRPr>
          </a:p>
          <a:p>
            <a:r>
              <a:rPr lang="ja-JP" altLang="en-US" sz="2400" dirty="0">
                <a:latin typeface="+mj-ea"/>
                <a:ea typeface="+mj-ea"/>
              </a:rPr>
              <a:t>支援者のアセスメントや支援者の想いは</a:t>
            </a:r>
            <a:endParaRPr lang="en-US" altLang="ja-JP" sz="2400" dirty="0">
              <a:latin typeface="+mj-ea"/>
              <a:ea typeface="+mj-ea"/>
            </a:endParaRPr>
          </a:p>
          <a:p>
            <a:pPr marL="0" indent="0">
              <a:buNone/>
            </a:pPr>
            <a:r>
              <a:rPr lang="ja-JP" altLang="en-US" sz="2400" dirty="0">
                <a:latin typeface="+mj-ea"/>
                <a:ea typeface="+mj-ea"/>
              </a:rPr>
              <a:t>　　　　　　　　　　　　　　　　　　　</a:t>
            </a:r>
            <a:r>
              <a:rPr lang="ja-JP" altLang="en-US" dirty="0">
                <a:latin typeface="+mj-ea"/>
                <a:ea typeface="+mj-ea"/>
              </a:rPr>
              <a:t>“</a:t>
            </a:r>
            <a:r>
              <a:rPr lang="en-US" altLang="ja-JP" u="sng" dirty="0">
                <a:solidFill>
                  <a:srgbClr val="FF0000"/>
                </a:solidFill>
                <a:latin typeface="+mj-ea"/>
                <a:ea typeface="+mj-ea"/>
              </a:rPr>
              <a:t>I</a:t>
            </a:r>
            <a:r>
              <a:rPr lang="ja-JP" altLang="en-US" sz="2400" u="sng" dirty="0">
                <a:solidFill>
                  <a:srgbClr val="FF0000"/>
                </a:solidFill>
                <a:latin typeface="+mj-ea"/>
                <a:ea typeface="+mj-ea"/>
              </a:rPr>
              <a:t>（主語が私）メッセージ</a:t>
            </a:r>
            <a:r>
              <a:rPr lang="ja-JP" altLang="en-US" sz="2400" dirty="0">
                <a:latin typeface="+mj-ea"/>
                <a:ea typeface="+mj-ea"/>
              </a:rPr>
              <a:t>で伝える”</a:t>
            </a:r>
            <a:endParaRPr lang="en-US" altLang="ja-JP" sz="2400" dirty="0">
              <a:latin typeface="+mj-ea"/>
              <a:ea typeface="+mj-ea"/>
            </a:endParaRPr>
          </a:p>
          <a:p>
            <a:pPr marL="0" indent="0">
              <a:buNone/>
            </a:pPr>
            <a:endParaRPr lang="en-US" altLang="ja-JP" sz="2400" dirty="0">
              <a:latin typeface="+mj-ea"/>
              <a:ea typeface="+mj-ea"/>
            </a:endParaRPr>
          </a:p>
          <a:p>
            <a:pPr marL="0" indent="0">
              <a:buNone/>
            </a:pPr>
            <a:r>
              <a:rPr lang="ja-JP" altLang="en-US" sz="2400" dirty="0">
                <a:latin typeface="+mj-ea"/>
                <a:ea typeface="+mj-ea"/>
              </a:rPr>
              <a:t>　　　　　　利用者が想っていることが率直に伝わる</a:t>
            </a:r>
            <a:endParaRPr lang="en-US" altLang="ja-JP" sz="2400" dirty="0">
              <a:latin typeface="+mj-ea"/>
              <a:ea typeface="+mj-ea"/>
            </a:endParaRPr>
          </a:p>
          <a:p>
            <a:pPr marL="0" indent="0">
              <a:buNone/>
            </a:pPr>
            <a:r>
              <a:rPr lang="ja-JP" altLang="en-US" sz="2400" dirty="0">
                <a:latin typeface="+mj-ea"/>
                <a:ea typeface="+mj-ea"/>
              </a:rPr>
              <a:t>　　　　　　　　　</a:t>
            </a:r>
            <a:r>
              <a:rPr lang="ja-JP" altLang="en-US" sz="2400" dirty="0">
                <a:solidFill>
                  <a:srgbClr val="FF0000"/>
                </a:solidFill>
                <a:latin typeface="+mj-ea"/>
                <a:ea typeface="+mj-ea"/>
              </a:rPr>
              <a:t>支援者の主観が入らない・誤解を招かない</a:t>
            </a:r>
            <a:endParaRPr lang="en-US" altLang="ja-JP" sz="2400" dirty="0">
              <a:solidFill>
                <a:srgbClr val="FF0000"/>
              </a:solidFill>
              <a:latin typeface="+mj-ea"/>
              <a:ea typeface="+mj-ea"/>
            </a:endParaRPr>
          </a:p>
          <a:p>
            <a:pPr marL="0" indent="0">
              <a:buNone/>
            </a:pPr>
            <a:endParaRPr lang="en-US" altLang="ja-JP" sz="2400" dirty="0">
              <a:solidFill>
                <a:srgbClr val="FF0000"/>
              </a:solidFill>
              <a:latin typeface="+mj-ea"/>
              <a:ea typeface="+mj-ea"/>
            </a:endParaRPr>
          </a:p>
          <a:p>
            <a:pPr marL="0" indent="0">
              <a:buNone/>
            </a:pPr>
            <a:r>
              <a:rPr lang="ja-JP" altLang="en-US" sz="2400" dirty="0">
                <a:latin typeface="+mj-ea"/>
                <a:ea typeface="+mj-ea"/>
              </a:rPr>
              <a:t>　　　　　　　　</a:t>
            </a:r>
            <a:r>
              <a:rPr lang="ja-JP" altLang="en-US" dirty="0">
                <a:latin typeface="+mj-ea"/>
                <a:ea typeface="+mj-ea"/>
              </a:rPr>
              <a:t>　</a:t>
            </a:r>
            <a:r>
              <a:rPr lang="ja-JP" altLang="en-US" dirty="0">
                <a:solidFill>
                  <a:srgbClr val="FF0000"/>
                </a:solidFill>
                <a:latin typeface="+mj-ea"/>
                <a:ea typeface="+mj-ea"/>
              </a:rPr>
              <a:t>利用者主体の支援</a:t>
            </a:r>
            <a:r>
              <a:rPr lang="ja-JP" altLang="en-US" dirty="0">
                <a:latin typeface="+mj-ea"/>
                <a:ea typeface="+mj-ea"/>
              </a:rPr>
              <a:t>ができる</a:t>
            </a:r>
            <a:endParaRPr lang="ja-JP" altLang="en-US" sz="2400" dirty="0">
              <a:latin typeface="+mj-ea"/>
              <a:ea typeface="+mj-ea"/>
            </a:endParaRPr>
          </a:p>
          <a:p>
            <a:endParaRPr kumimoji="1" lang="ja-JP" altLang="en-US" sz="2400" dirty="0"/>
          </a:p>
        </p:txBody>
      </p:sp>
      <p:sp>
        <p:nvSpPr>
          <p:cNvPr id="6" name="テキスト ボックス 5"/>
          <p:cNvSpPr txBox="1"/>
          <p:nvPr/>
        </p:nvSpPr>
        <p:spPr>
          <a:xfrm>
            <a:off x="5743710" y="2380818"/>
            <a:ext cx="3225950" cy="369332"/>
          </a:xfrm>
          <a:prstGeom prst="rect">
            <a:avLst/>
          </a:prstGeom>
          <a:noFill/>
        </p:spPr>
        <p:txBody>
          <a:bodyPr wrap="square" rtlCol="0">
            <a:spAutoFit/>
          </a:bodyPr>
          <a:lstStyle/>
          <a:p>
            <a:pPr algn="ctr"/>
            <a:r>
              <a:rPr kumimoji="1" lang="ja-JP" altLang="en-US" dirty="0">
                <a:latin typeface="+mj-ea"/>
                <a:ea typeface="+mj-ea"/>
              </a:rPr>
              <a:t>お互いの主観の入らない工夫</a:t>
            </a:r>
          </a:p>
        </p:txBody>
      </p:sp>
      <p:sp>
        <p:nvSpPr>
          <p:cNvPr id="7" name="角丸四角形吹き出し 6"/>
          <p:cNvSpPr/>
          <p:nvPr/>
        </p:nvSpPr>
        <p:spPr>
          <a:xfrm>
            <a:off x="5868144" y="2363122"/>
            <a:ext cx="3168352" cy="432048"/>
          </a:xfrm>
          <a:prstGeom prst="wedgeRoundRectCallout">
            <a:avLst>
              <a:gd name="adj1" fmla="val -57778"/>
              <a:gd name="adj2" fmla="val -56831"/>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508104" y="3738473"/>
            <a:ext cx="2985113" cy="369332"/>
          </a:xfrm>
          <a:prstGeom prst="rect">
            <a:avLst/>
          </a:prstGeom>
          <a:noFill/>
        </p:spPr>
        <p:txBody>
          <a:bodyPr wrap="none" rtlCol="0">
            <a:spAutoFit/>
          </a:bodyPr>
          <a:lstStyle/>
          <a:p>
            <a:r>
              <a:rPr kumimoji="1" lang="ja-JP" altLang="en-US" dirty="0">
                <a:latin typeface="+mn-ea"/>
                <a:ea typeface="+mn-ea"/>
              </a:rPr>
              <a:t>本人否定と感じさせない工夫</a:t>
            </a:r>
          </a:p>
        </p:txBody>
      </p:sp>
      <p:sp>
        <p:nvSpPr>
          <p:cNvPr id="9" name="角丸四角形吹き出し 8"/>
          <p:cNvSpPr/>
          <p:nvPr/>
        </p:nvSpPr>
        <p:spPr>
          <a:xfrm>
            <a:off x="5508103" y="3738473"/>
            <a:ext cx="2985113" cy="369332"/>
          </a:xfrm>
          <a:prstGeom prst="wedgeRoundRectCallout">
            <a:avLst>
              <a:gd name="adj1" fmla="val -58411"/>
              <a:gd name="adj2" fmla="val -55004"/>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xmlns="" id="{14640D15-7B48-4E5E-A938-271FA82AB898}"/>
              </a:ext>
            </a:extLst>
          </p:cNvPr>
          <p:cNvSpPr>
            <a:spLocks noGrp="1"/>
          </p:cNvSpPr>
          <p:nvPr>
            <p:ph type="sldNum" sz="quarter" idx="12"/>
          </p:nvPr>
        </p:nvSpPr>
        <p:spPr/>
        <p:txBody>
          <a:bodyPr/>
          <a:lstStyle/>
          <a:p>
            <a:pPr>
              <a:defRPr/>
            </a:pPr>
            <a:fld id="{804D6B79-3AEB-42FE-A736-A41F7AEA0445}" type="slidenum">
              <a:rPr lang="en-US" altLang="ja-JP" smtClean="0"/>
              <a:pPr>
                <a:defRPr/>
              </a:pPr>
              <a:t>71</a:t>
            </a:fld>
            <a:endParaRPr lang="en-US" altLang="ja-JP"/>
          </a:p>
        </p:txBody>
      </p:sp>
      <p:sp>
        <p:nvSpPr>
          <p:cNvPr id="11" name="フッター プレースホルダー 10">
            <a:extLst>
              <a:ext uri="{FF2B5EF4-FFF2-40B4-BE49-F238E27FC236}">
                <a16:creationId xmlns:a16="http://schemas.microsoft.com/office/drawing/2014/main" xmlns="" id="{DA9BA52F-1B80-4EDC-BF4E-8985756D3F6E}"/>
              </a:ext>
            </a:extLst>
          </p:cNvPr>
          <p:cNvSpPr>
            <a:spLocks noGrp="1"/>
          </p:cNvSpPr>
          <p:nvPr>
            <p:ph type="ftr" sz="quarter" idx="11"/>
          </p:nvPr>
        </p:nvSpPr>
        <p:spPr/>
        <p:txBody>
          <a:body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2168807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latin typeface="+mj-ea"/>
              </a:rPr>
              <a:t>協働のコツは“ひとがつながること”</a:t>
            </a:r>
            <a:endParaRPr kumimoji="1" lang="ja-JP" altLang="en-US" sz="4000" dirty="0">
              <a:latin typeface="+mj-ea"/>
            </a:endParaRPr>
          </a:p>
        </p:txBody>
      </p:sp>
      <p:sp>
        <p:nvSpPr>
          <p:cNvPr id="3" name="コンテンツ プレースホルダー 2"/>
          <p:cNvSpPr>
            <a:spLocks noGrp="1"/>
          </p:cNvSpPr>
          <p:nvPr>
            <p:ph idx="1"/>
          </p:nvPr>
        </p:nvSpPr>
        <p:spPr>
          <a:xfrm>
            <a:off x="457200" y="1775577"/>
            <a:ext cx="8229600" cy="4525963"/>
          </a:xfrm>
        </p:spPr>
        <p:txBody>
          <a:bodyPr/>
          <a:lstStyle/>
          <a:p>
            <a:r>
              <a:rPr lang="ja-JP" altLang="en-US" sz="2400" dirty="0">
                <a:latin typeface="+mn-ea"/>
              </a:rPr>
              <a:t>計画を支援会議で共有</a:t>
            </a:r>
            <a:endParaRPr lang="en-US" altLang="ja-JP" sz="2400" dirty="0">
              <a:latin typeface="+mn-ea"/>
            </a:endParaRPr>
          </a:p>
          <a:p>
            <a:r>
              <a:rPr lang="ja-JP" altLang="en-US" sz="2400" dirty="0">
                <a:latin typeface="+mn-ea"/>
              </a:rPr>
              <a:t>お互いが顔の見える関係であること</a:t>
            </a:r>
            <a:endParaRPr lang="en-US" altLang="ja-JP" sz="2400" dirty="0">
              <a:latin typeface="+mn-ea"/>
            </a:endParaRPr>
          </a:p>
          <a:p>
            <a:pPr marL="0" indent="0">
              <a:buNone/>
            </a:pPr>
            <a:r>
              <a:rPr lang="ja-JP" altLang="en-US" sz="2400" dirty="0">
                <a:latin typeface="+mn-ea"/>
              </a:rPr>
              <a:t>　　　　　　　　　　（会ったことがない・・・は論外）</a:t>
            </a:r>
            <a:endParaRPr lang="en-US" altLang="ja-JP" sz="2400" dirty="0">
              <a:latin typeface="+mn-ea"/>
            </a:endParaRPr>
          </a:p>
          <a:p>
            <a:r>
              <a:rPr lang="ja-JP" altLang="en-US" sz="2400" dirty="0">
                <a:latin typeface="+mn-ea"/>
              </a:rPr>
              <a:t>相談支援専門員はサービス提供事業所等での利用者さんの顔も知っていること</a:t>
            </a:r>
            <a:endParaRPr lang="en-US" altLang="ja-JP" sz="2400" dirty="0">
              <a:latin typeface="+mn-ea"/>
            </a:endParaRPr>
          </a:p>
          <a:p>
            <a:r>
              <a:rPr lang="ja-JP" altLang="en-US" sz="2400" dirty="0">
                <a:latin typeface="+mn-ea"/>
              </a:rPr>
              <a:t>違和感を感じることはお互いに伝えられること</a:t>
            </a:r>
            <a:endParaRPr lang="en-US" altLang="ja-JP" sz="2400" dirty="0">
              <a:latin typeface="+mn-ea"/>
            </a:endParaRPr>
          </a:p>
          <a:p>
            <a:pPr marL="0" indent="0">
              <a:buNone/>
            </a:pPr>
            <a:r>
              <a:rPr lang="ja-JP" altLang="en-US" sz="2400" dirty="0">
                <a:latin typeface="+mn-ea"/>
              </a:rPr>
              <a:t>　　　　　　　　　　（ポジティブシンキングでリフレーミングして）</a:t>
            </a:r>
            <a:endParaRPr lang="en-US" altLang="ja-JP" sz="2400" dirty="0">
              <a:latin typeface="+mn-ea"/>
            </a:endParaRPr>
          </a:p>
          <a:p>
            <a:r>
              <a:rPr lang="ja-JP" altLang="en-US" sz="2400" dirty="0">
                <a:latin typeface="+mn-ea"/>
              </a:rPr>
              <a:t>利用者中心を忘れない</a:t>
            </a:r>
            <a:endParaRPr lang="en-US" altLang="ja-JP" sz="2400" dirty="0">
              <a:latin typeface="+mn-ea"/>
            </a:endParaRPr>
          </a:p>
          <a:p>
            <a:endParaRPr lang="en-US" altLang="ja-JP" sz="2400" dirty="0">
              <a:latin typeface="+mn-ea"/>
            </a:endParaRPr>
          </a:p>
          <a:p>
            <a:pPr marL="0" indent="0">
              <a:buNone/>
            </a:pPr>
            <a:r>
              <a:rPr lang="ja-JP" altLang="en-US" sz="2400" dirty="0">
                <a:latin typeface="+mn-ea"/>
              </a:rPr>
              <a:t>　</a:t>
            </a:r>
            <a:endParaRPr lang="en-US" altLang="ja-JP" sz="2400" dirty="0">
              <a:latin typeface="+mn-ea"/>
            </a:endParaRPr>
          </a:p>
          <a:p>
            <a:endParaRPr kumimoji="1" lang="ja-JP" altLang="en-US" sz="2400" dirty="0">
              <a:latin typeface="+mn-ea"/>
            </a:endParaRPr>
          </a:p>
        </p:txBody>
      </p:sp>
      <p:sp>
        <p:nvSpPr>
          <p:cNvPr id="6" name="スライド番号プレースホルダー 5">
            <a:extLst>
              <a:ext uri="{FF2B5EF4-FFF2-40B4-BE49-F238E27FC236}">
                <a16:creationId xmlns:a16="http://schemas.microsoft.com/office/drawing/2014/main" xmlns="" id="{E8C8FF88-4502-405F-AD6F-8B62CB05FB07}"/>
              </a:ext>
            </a:extLst>
          </p:cNvPr>
          <p:cNvSpPr>
            <a:spLocks noGrp="1"/>
          </p:cNvSpPr>
          <p:nvPr>
            <p:ph type="sldNum" sz="quarter" idx="12"/>
          </p:nvPr>
        </p:nvSpPr>
        <p:spPr/>
        <p:txBody>
          <a:bodyPr/>
          <a:lstStyle/>
          <a:p>
            <a:pPr>
              <a:defRPr/>
            </a:pPr>
            <a:fld id="{804D6B79-3AEB-42FE-A736-A41F7AEA0445}" type="slidenum">
              <a:rPr lang="en-US" altLang="ja-JP" smtClean="0"/>
              <a:pPr>
                <a:defRPr/>
              </a:pPr>
              <a:t>72</a:t>
            </a:fld>
            <a:endParaRPr lang="en-US" altLang="ja-JP"/>
          </a:p>
        </p:txBody>
      </p:sp>
      <p:sp>
        <p:nvSpPr>
          <p:cNvPr id="7" name="フッター プレースホルダー 6">
            <a:extLst>
              <a:ext uri="{FF2B5EF4-FFF2-40B4-BE49-F238E27FC236}">
                <a16:creationId xmlns:a16="http://schemas.microsoft.com/office/drawing/2014/main" xmlns="" id="{C95711B4-97A3-4648-AA5A-71F471BD5ACE}"/>
              </a:ext>
            </a:extLst>
          </p:cNvPr>
          <p:cNvSpPr>
            <a:spLocks noGrp="1"/>
          </p:cNvSpPr>
          <p:nvPr>
            <p:ph type="ftr" sz="quarter" idx="11"/>
          </p:nvPr>
        </p:nvSpPr>
        <p:spPr>
          <a:xfrm>
            <a:off x="0" y="6589861"/>
            <a:ext cx="3203848" cy="268140"/>
          </a:xfrm>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486992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価値観が違う人が協働するには</a:t>
            </a:r>
          </a:p>
        </p:txBody>
      </p:sp>
      <p:sp>
        <p:nvSpPr>
          <p:cNvPr id="3" name="コンテンツ プレースホルダー 2"/>
          <p:cNvSpPr>
            <a:spLocks noGrp="1"/>
          </p:cNvSpPr>
          <p:nvPr>
            <p:ph idx="1"/>
          </p:nvPr>
        </p:nvSpPr>
        <p:spPr/>
        <p:txBody>
          <a:bodyPr/>
          <a:lstStyle/>
          <a:p>
            <a:r>
              <a:rPr kumimoji="1" lang="ja-JP" altLang="en-US" dirty="0"/>
              <a:t>お互いに価値観について認め合うこと</a:t>
            </a:r>
            <a:endParaRPr kumimoji="1" lang="en-US" altLang="ja-JP" dirty="0"/>
          </a:p>
          <a:p>
            <a:pPr marL="0" indent="0">
              <a:buNone/>
            </a:pPr>
            <a:r>
              <a:rPr lang="ja-JP" altLang="en-US" dirty="0"/>
              <a:t>　　　率直に語りあうことがスタート</a:t>
            </a:r>
            <a:endParaRPr lang="en-US" altLang="ja-JP" dirty="0"/>
          </a:p>
          <a:p>
            <a:pPr marL="0" indent="0">
              <a:buNone/>
            </a:pPr>
            <a:r>
              <a:rPr kumimoji="1" lang="ja-JP" altLang="en-US" dirty="0"/>
              <a:t>　　　　　対立は意見の対立にする</a:t>
            </a:r>
            <a:endParaRPr kumimoji="1" lang="en-US" altLang="ja-JP" dirty="0"/>
          </a:p>
          <a:p>
            <a:pPr marL="0" indent="0">
              <a:buNone/>
            </a:pPr>
            <a:r>
              <a:rPr lang="ja-JP" altLang="en-US" dirty="0"/>
              <a:t>　　　　　　　（感情の対立にしない）</a:t>
            </a:r>
            <a:endParaRPr lang="en-US" altLang="ja-JP" dirty="0"/>
          </a:p>
          <a:p>
            <a:r>
              <a:rPr kumimoji="1" lang="ja-JP" altLang="en-US" dirty="0"/>
              <a:t>協働することで“よかった体験”や</a:t>
            </a:r>
            <a:endParaRPr kumimoji="1" lang="en-US" altLang="ja-JP" dirty="0"/>
          </a:p>
          <a:p>
            <a:pPr marL="0" indent="0">
              <a:buNone/>
            </a:pPr>
            <a:r>
              <a:rPr lang="ja-JP" altLang="en-US" dirty="0"/>
              <a:t>　　　　　　　“楽になった体験”を積み重ねる</a:t>
            </a:r>
            <a:endParaRPr kumimoji="1" lang="ja-JP" altLang="en-US" dirty="0"/>
          </a:p>
        </p:txBody>
      </p:sp>
      <p:sp>
        <p:nvSpPr>
          <p:cNvPr id="6" name="スライド番号プレースホルダー 5">
            <a:extLst>
              <a:ext uri="{FF2B5EF4-FFF2-40B4-BE49-F238E27FC236}">
                <a16:creationId xmlns:a16="http://schemas.microsoft.com/office/drawing/2014/main" xmlns="" id="{1D0CB175-5544-4254-AD24-057DCBE57B7F}"/>
              </a:ext>
            </a:extLst>
          </p:cNvPr>
          <p:cNvSpPr>
            <a:spLocks noGrp="1"/>
          </p:cNvSpPr>
          <p:nvPr>
            <p:ph type="sldNum" sz="quarter" idx="12"/>
          </p:nvPr>
        </p:nvSpPr>
        <p:spPr/>
        <p:txBody>
          <a:bodyPr/>
          <a:lstStyle/>
          <a:p>
            <a:pPr>
              <a:defRPr/>
            </a:pPr>
            <a:fld id="{804D6B79-3AEB-42FE-A736-A41F7AEA0445}" type="slidenum">
              <a:rPr lang="en-US" altLang="ja-JP" smtClean="0"/>
              <a:pPr>
                <a:defRPr/>
              </a:pPr>
              <a:t>73</a:t>
            </a:fld>
            <a:endParaRPr lang="en-US" altLang="ja-JP"/>
          </a:p>
        </p:txBody>
      </p:sp>
      <p:sp>
        <p:nvSpPr>
          <p:cNvPr id="7" name="フッター プレースホルダー 6">
            <a:extLst>
              <a:ext uri="{FF2B5EF4-FFF2-40B4-BE49-F238E27FC236}">
                <a16:creationId xmlns:a16="http://schemas.microsoft.com/office/drawing/2014/main" xmlns="" id="{D3EEC858-B516-4A2A-8766-E55785B5BFF5}"/>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484550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18058"/>
          </a:xfrm>
        </p:spPr>
        <p:txBody>
          <a:bodyPr/>
          <a:lstStyle/>
          <a:p>
            <a:r>
              <a:rPr kumimoji="1" lang="ja-JP" altLang="en-US" sz="2400" dirty="0"/>
              <a:t>実践事例</a:t>
            </a:r>
            <a:r>
              <a:rPr lang="ja-JP" altLang="en-US" sz="2400" dirty="0"/>
              <a:t>～</a:t>
            </a:r>
            <a:r>
              <a:rPr lang="en-US" altLang="ja-JP" sz="2400" dirty="0"/>
              <a:t>A</a:t>
            </a:r>
            <a:r>
              <a:rPr lang="ja-JP" altLang="en-US" sz="2400" dirty="0" err="1"/>
              <a:t>さんの</a:t>
            </a:r>
            <a:r>
              <a:rPr lang="ja-JP" altLang="en-US" sz="2400" dirty="0"/>
              <a:t>生きる場所を考える</a:t>
            </a:r>
            <a:r>
              <a:rPr lang="en-US" altLang="ja-JP" sz="2400" dirty="0"/>
              <a:t/>
            </a:r>
            <a:br>
              <a:rPr lang="en-US" altLang="ja-JP" sz="2400" dirty="0"/>
            </a:br>
            <a:r>
              <a:rPr lang="ja-JP" altLang="en-US" sz="2400" dirty="0"/>
              <a:t>このとき主任相談支援専門員は・・・</a:t>
            </a:r>
            <a:endParaRPr kumimoji="1" lang="ja-JP" altLang="en-US" sz="2400" dirty="0"/>
          </a:p>
        </p:txBody>
      </p:sp>
      <p:sp>
        <p:nvSpPr>
          <p:cNvPr id="3" name="コンテンツ プレースホルダー 2"/>
          <p:cNvSpPr>
            <a:spLocks noGrp="1"/>
          </p:cNvSpPr>
          <p:nvPr>
            <p:ph idx="1"/>
          </p:nvPr>
        </p:nvSpPr>
        <p:spPr>
          <a:xfrm>
            <a:off x="467544" y="844624"/>
            <a:ext cx="8507288" cy="5632931"/>
          </a:xfrm>
        </p:spPr>
        <p:txBody>
          <a:bodyPr/>
          <a:lstStyle/>
          <a:p>
            <a:pPr marL="0" indent="0">
              <a:buNone/>
            </a:pPr>
            <a:r>
              <a:rPr kumimoji="1" lang="ja-JP" altLang="en-US" sz="2000" dirty="0"/>
              <a:t>慢性閉塞性肺疾患で命の危険が</a:t>
            </a:r>
            <a:r>
              <a:rPr lang="ja-JP" altLang="en-US" sz="2000" dirty="0"/>
              <a:t>生じ</a:t>
            </a:r>
            <a:r>
              <a:rPr kumimoji="1" lang="ja-JP" altLang="en-US" sz="2000" dirty="0"/>
              <a:t>た</a:t>
            </a:r>
            <a:r>
              <a:rPr kumimoji="1" lang="en-US" altLang="ja-JP" sz="2000" dirty="0"/>
              <a:t>50</a:t>
            </a:r>
            <a:r>
              <a:rPr kumimoji="1" lang="ja-JP" altLang="en-US" sz="2000" dirty="0"/>
              <a:t>代後半の事例</a:t>
            </a:r>
            <a:endParaRPr kumimoji="1" lang="en-US" altLang="ja-JP" sz="2400" dirty="0"/>
          </a:p>
          <a:p>
            <a:pPr marL="0" indent="0">
              <a:buNone/>
            </a:pPr>
            <a:r>
              <a:rPr lang="ja-JP" altLang="en-US" sz="2400" dirty="0"/>
              <a:t>　　 </a:t>
            </a:r>
            <a:r>
              <a:rPr lang="ja-JP" altLang="en-US" sz="1800" dirty="0"/>
              <a:t>何よりも好きなのはタバコ、</a:t>
            </a:r>
            <a:r>
              <a:rPr kumimoji="1" lang="en-US" altLang="ja-JP" sz="1800" dirty="0"/>
              <a:t>30</a:t>
            </a:r>
            <a:r>
              <a:rPr kumimoji="1" lang="ja-JP" altLang="en-US" sz="1800" dirty="0"/>
              <a:t>数年ぶりの地域での暮らし</a:t>
            </a:r>
            <a:r>
              <a:rPr kumimoji="1" lang="en-US" altLang="ja-JP" sz="1800" dirty="0"/>
              <a:t>7</a:t>
            </a:r>
            <a:r>
              <a:rPr kumimoji="1" lang="ja-JP" altLang="en-US" sz="1800" dirty="0"/>
              <a:t>年目に起こった状態</a:t>
            </a:r>
            <a:endParaRPr kumimoji="1" lang="en-US" altLang="ja-JP" sz="1800" dirty="0"/>
          </a:p>
          <a:p>
            <a:pPr marL="0" indent="0">
              <a:buNone/>
            </a:pPr>
            <a:endParaRPr lang="en-US" altLang="ja-JP" sz="1800" dirty="0"/>
          </a:p>
          <a:p>
            <a:pPr marL="0" indent="0">
              <a:buNone/>
            </a:pPr>
            <a:r>
              <a:rPr kumimoji="1" lang="ja-JP" altLang="en-US" sz="1800" dirty="0"/>
              <a:t>　　　本人の想い・・・死にたくない、でも</a:t>
            </a:r>
            <a:r>
              <a:rPr lang="ja-JP" altLang="en-US" sz="1800" dirty="0"/>
              <a:t>タバコ</a:t>
            </a:r>
            <a:r>
              <a:rPr kumimoji="1" lang="ja-JP" altLang="en-US" sz="1800" dirty="0"/>
              <a:t>は吸いたい</a:t>
            </a:r>
            <a:endParaRPr kumimoji="1" lang="en-US" altLang="ja-JP" sz="1800" dirty="0"/>
          </a:p>
          <a:p>
            <a:pPr marL="0" indent="0">
              <a:buNone/>
            </a:pPr>
            <a:r>
              <a:rPr lang="ja-JP" altLang="en-US" sz="1800" dirty="0"/>
              <a:t>　　　相談支援専門員の想い</a:t>
            </a:r>
            <a:endParaRPr lang="en-US" altLang="ja-JP" sz="1800" dirty="0"/>
          </a:p>
          <a:p>
            <a:pPr marL="0" indent="0">
              <a:buNone/>
            </a:pPr>
            <a:r>
              <a:rPr lang="en-US" altLang="ja-JP" sz="1800" dirty="0"/>
              <a:t>          </a:t>
            </a:r>
            <a:r>
              <a:rPr lang="ja-JP" altLang="en-US" sz="1800" dirty="0"/>
              <a:t>・・・本人の希望には添いたいが、支援者の気持ちもわかるどうしよう・・・</a:t>
            </a:r>
            <a:endParaRPr lang="en-US" altLang="ja-JP" sz="1800" dirty="0"/>
          </a:p>
          <a:p>
            <a:pPr marL="0" indent="0">
              <a:buNone/>
            </a:pPr>
            <a:r>
              <a:rPr kumimoji="1" lang="ja-JP" altLang="en-US" sz="1800" dirty="0"/>
              <a:t>　　　グループホームサービス管理責任者の想い</a:t>
            </a:r>
            <a:endParaRPr kumimoji="1" lang="en-US" altLang="ja-JP" sz="1800" dirty="0"/>
          </a:p>
          <a:p>
            <a:pPr marL="0" indent="0">
              <a:buNone/>
            </a:pPr>
            <a:r>
              <a:rPr lang="en-US" altLang="ja-JP" sz="1800" dirty="0"/>
              <a:t>          </a:t>
            </a:r>
            <a:r>
              <a:rPr lang="ja-JP" altLang="en-US" sz="1800" dirty="0"/>
              <a:t>・・・在宅酸素になるならうちでは無理、倒れられても困るし・・・</a:t>
            </a:r>
            <a:endParaRPr kumimoji="1" lang="en-US" altLang="ja-JP" sz="1800" dirty="0"/>
          </a:p>
          <a:p>
            <a:pPr marL="0" indent="0">
              <a:buNone/>
            </a:pPr>
            <a:r>
              <a:rPr lang="ja-JP" altLang="en-US" sz="1800" dirty="0"/>
              <a:t>　　　訪問看護師の想い</a:t>
            </a:r>
            <a:endParaRPr lang="en-US" altLang="ja-JP" sz="1800" dirty="0"/>
          </a:p>
          <a:p>
            <a:pPr marL="0" indent="0">
              <a:buNone/>
            </a:pPr>
            <a:r>
              <a:rPr kumimoji="1" lang="ja-JP" altLang="en-US" sz="1800" dirty="0"/>
              <a:t>　　　　・・・命を守りたい、でもどこで生活すればいいのかわからない・・・</a:t>
            </a:r>
            <a:endParaRPr kumimoji="1" lang="en-US" altLang="ja-JP" sz="1800" dirty="0"/>
          </a:p>
          <a:p>
            <a:pPr marL="0" indent="0">
              <a:buNone/>
            </a:pPr>
            <a:r>
              <a:rPr lang="ja-JP" altLang="en-US" sz="1800" dirty="0"/>
              <a:t>　　　　　　　　　　　　　　　　　　　　この状態で相談を受けた主任相談支援専門員は・・・</a:t>
            </a:r>
            <a:endParaRPr lang="en-US" altLang="ja-JP" sz="1800" dirty="0"/>
          </a:p>
          <a:p>
            <a:pPr marL="0" indent="0">
              <a:buNone/>
            </a:pPr>
            <a:r>
              <a:rPr lang="ja-JP" altLang="en-US" sz="1800" dirty="0"/>
              <a:t>まずは、相談支援専門員と本人の気持ちを確認</a:t>
            </a:r>
            <a:endParaRPr lang="en-US" altLang="ja-JP" sz="1800" dirty="0"/>
          </a:p>
          <a:p>
            <a:pPr marL="0" indent="0">
              <a:buNone/>
            </a:pPr>
            <a:r>
              <a:rPr kumimoji="1" lang="ja-JP" altLang="en-US" sz="1800" dirty="0"/>
              <a:t>次に、客観的な専門的なアセスメントを聴くため主治医に相談支援専門員とともに面談</a:t>
            </a:r>
            <a:endParaRPr kumimoji="1" lang="en-US" altLang="ja-JP" sz="1800" dirty="0"/>
          </a:p>
          <a:p>
            <a:pPr marL="0" indent="0">
              <a:buNone/>
            </a:pPr>
            <a:r>
              <a:rPr lang="ja-JP" altLang="en-US" sz="1800" dirty="0"/>
              <a:t>支援者の気持ちを共有・主治医から本人に説明（訪問看護師同席）</a:t>
            </a:r>
            <a:endParaRPr lang="en-US" altLang="ja-JP" sz="1800" dirty="0"/>
          </a:p>
          <a:p>
            <a:pPr marL="0" indent="0">
              <a:buNone/>
            </a:pPr>
            <a:r>
              <a:rPr kumimoji="1" lang="ja-JP" altLang="en-US" sz="1800" dirty="0"/>
              <a:t>訪問看護師から主治医の話を含めて再度説明したうえで本人の意思の確認</a:t>
            </a:r>
            <a:endParaRPr kumimoji="1" lang="en-US" altLang="ja-JP" sz="1800" dirty="0"/>
          </a:p>
          <a:p>
            <a:pPr marL="0" indent="0">
              <a:buNone/>
            </a:pPr>
            <a:r>
              <a:rPr kumimoji="1" lang="ja-JP" altLang="en-US" sz="1800" dirty="0"/>
              <a:t>本人を交えて支援会議で方向性の決定・みんなで覚悟を決める！</a:t>
            </a:r>
            <a:r>
              <a:rPr lang="ja-JP" altLang="en-US" sz="1800" dirty="0"/>
              <a:t>各機関のフォロー</a:t>
            </a:r>
            <a:endParaRPr kumimoji="1" lang="en-US" altLang="ja-JP" sz="1800" dirty="0"/>
          </a:p>
          <a:p>
            <a:pPr marL="0" indent="0">
              <a:buNone/>
            </a:pPr>
            <a:endParaRPr kumimoji="1" lang="ja-JP" altLang="en-US" sz="2000" b="1" dirty="0"/>
          </a:p>
        </p:txBody>
      </p:sp>
      <p:sp>
        <p:nvSpPr>
          <p:cNvPr id="5" name="正方形/長方形 4"/>
          <p:cNvSpPr/>
          <p:nvPr/>
        </p:nvSpPr>
        <p:spPr>
          <a:xfrm>
            <a:off x="448852" y="851334"/>
            <a:ext cx="822960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06388" y="1888139"/>
            <a:ext cx="7931224" cy="2376264"/>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059832" y="4276985"/>
            <a:ext cx="360040" cy="360040"/>
          </a:xfrm>
          <a:prstGeom prst="down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23528" y="4650420"/>
            <a:ext cx="8568952" cy="17467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xmlns="" id="{20692859-C6FA-4730-B3F7-18227D609207}"/>
              </a:ext>
            </a:extLst>
          </p:cNvPr>
          <p:cNvSpPr>
            <a:spLocks noGrp="1"/>
          </p:cNvSpPr>
          <p:nvPr>
            <p:ph type="sldNum" sz="quarter" idx="12"/>
          </p:nvPr>
        </p:nvSpPr>
        <p:spPr/>
        <p:txBody>
          <a:bodyPr/>
          <a:lstStyle/>
          <a:p>
            <a:pPr>
              <a:defRPr/>
            </a:pPr>
            <a:fld id="{804D6B79-3AEB-42FE-A736-A41F7AEA0445}" type="slidenum">
              <a:rPr lang="en-US" altLang="ja-JP" smtClean="0"/>
              <a:pPr>
                <a:defRPr/>
              </a:pPr>
              <a:t>74</a:t>
            </a:fld>
            <a:endParaRPr lang="en-US" altLang="ja-JP"/>
          </a:p>
        </p:txBody>
      </p:sp>
      <p:sp>
        <p:nvSpPr>
          <p:cNvPr id="11" name="フッター プレースホルダー 10">
            <a:extLst>
              <a:ext uri="{FF2B5EF4-FFF2-40B4-BE49-F238E27FC236}">
                <a16:creationId xmlns:a16="http://schemas.microsoft.com/office/drawing/2014/main" xmlns="" id="{B14D6AB2-CF77-431E-8975-3D7E3963CD3D}"/>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8976064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a:t>主任相談支援専門員としてすべきこと</a:t>
            </a:r>
          </a:p>
        </p:txBody>
      </p:sp>
      <p:sp>
        <p:nvSpPr>
          <p:cNvPr id="3" name="コンテンツ プレースホルダー 2"/>
          <p:cNvSpPr>
            <a:spLocks noGrp="1"/>
          </p:cNvSpPr>
          <p:nvPr>
            <p:ph idx="1"/>
          </p:nvPr>
        </p:nvSpPr>
        <p:spPr/>
        <p:txBody>
          <a:bodyPr/>
          <a:lstStyle/>
          <a:p>
            <a:r>
              <a:rPr lang="ja-JP" altLang="en-US" sz="2800" dirty="0"/>
              <a:t>“</a:t>
            </a:r>
            <a:r>
              <a:rPr kumimoji="1" lang="ja-JP" altLang="en-US" sz="2800" dirty="0"/>
              <a:t>多職種をつなぐ</a:t>
            </a:r>
            <a:r>
              <a:rPr lang="ja-JP" altLang="en-US" sz="2800" dirty="0"/>
              <a:t>” ことをみせる</a:t>
            </a:r>
            <a:endParaRPr lang="en-US" altLang="ja-JP" sz="2800" dirty="0"/>
          </a:p>
          <a:p>
            <a:pPr marL="0" indent="0">
              <a:buNone/>
            </a:pPr>
            <a:r>
              <a:rPr kumimoji="1" lang="ja-JP" altLang="en-US" sz="2800" dirty="0"/>
              <a:t>　　　→縦のつなぎ役・・・年齢で分けられない</a:t>
            </a:r>
            <a:endParaRPr kumimoji="1" lang="en-US" altLang="ja-JP" sz="2800" dirty="0"/>
          </a:p>
          <a:p>
            <a:pPr marL="0" indent="0">
              <a:buNone/>
            </a:pPr>
            <a:r>
              <a:rPr lang="ja-JP" altLang="en-US" sz="2800" dirty="0"/>
              <a:t>　　　→横のつなぎ役・・・地域で生きていることを意識</a:t>
            </a:r>
            <a:endParaRPr lang="en-US" altLang="ja-JP" sz="2800" dirty="0"/>
          </a:p>
          <a:p>
            <a:pPr marL="0" indent="0">
              <a:buNone/>
            </a:pPr>
            <a:r>
              <a:rPr lang="ja-JP" altLang="en-US" sz="2800" dirty="0"/>
              <a:t>　　　　　　　　　　　　　（学校だけがすべてではない等）</a:t>
            </a:r>
            <a:endParaRPr kumimoji="1" lang="en-US" altLang="ja-JP" sz="2800" dirty="0"/>
          </a:p>
          <a:p>
            <a:r>
              <a:rPr lang="ja-JP" altLang="en-US" sz="2800" dirty="0"/>
              <a:t>地域を基盤としたソーシャルワークの実践</a:t>
            </a:r>
            <a:endParaRPr lang="en-US" altLang="ja-JP" sz="2800" dirty="0"/>
          </a:p>
          <a:p>
            <a:pPr marL="0" indent="0">
              <a:buNone/>
            </a:pPr>
            <a:r>
              <a:rPr kumimoji="1" lang="ja-JP" altLang="en-US" sz="2800" dirty="0"/>
              <a:t>　　　→どのような重い障害があろうとも住み慣れた</a:t>
            </a:r>
            <a:endParaRPr kumimoji="1" lang="en-US" altLang="ja-JP" sz="2800" dirty="0"/>
          </a:p>
          <a:p>
            <a:pPr marL="0" indent="0">
              <a:buNone/>
            </a:pPr>
            <a:r>
              <a:rPr lang="ja-JP" altLang="en-US" sz="2800" dirty="0"/>
              <a:t>　　　　　　　　　</a:t>
            </a:r>
            <a:r>
              <a:rPr kumimoji="1" lang="ja-JP" altLang="en-US" sz="2800" dirty="0"/>
              <a:t>地域で安心安全の暮らすことができる</a:t>
            </a:r>
            <a:endParaRPr kumimoji="1" lang="en-US" altLang="ja-JP" sz="2800" dirty="0"/>
          </a:p>
          <a:p>
            <a:pPr marL="0" indent="0">
              <a:buNone/>
            </a:pPr>
            <a:r>
              <a:rPr lang="ja-JP" altLang="en-US" sz="2800" dirty="0"/>
              <a:t>　　　　　　　　　　　　　　　　　　　　　　　　</a:t>
            </a:r>
            <a:r>
              <a:rPr kumimoji="1" lang="ja-JP" altLang="en-US" sz="2800" dirty="0"/>
              <a:t>街づくりの実践</a:t>
            </a:r>
            <a:endParaRPr kumimoji="1" lang="en-US" altLang="ja-JP" sz="2800" dirty="0"/>
          </a:p>
          <a:p>
            <a:pPr marL="0" indent="0">
              <a:buNone/>
            </a:pPr>
            <a:r>
              <a:rPr lang="ja-JP" altLang="en-US" sz="2800" dirty="0"/>
              <a:t>　　　→地域全体をコーディネートする</a:t>
            </a:r>
            <a:endParaRPr kumimoji="1" lang="en-US" altLang="ja-JP" sz="2800" dirty="0"/>
          </a:p>
          <a:p>
            <a:endParaRPr kumimoji="1" lang="en-US" altLang="ja-JP" dirty="0"/>
          </a:p>
          <a:p>
            <a:pPr marL="0" indent="0">
              <a:buNone/>
            </a:pPr>
            <a:endParaRPr kumimoji="1" lang="en-US" altLang="ja-JP" dirty="0"/>
          </a:p>
          <a:p>
            <a:endParaRPr kumimoji="1" lang="ja-JP" altLang="en-US" dirty="0"/>
          </a:p>
        </p:txBody>
      </p:sp>
      <p:sp>
        <p:nvSpPr>
          <p:cNvPr id="6" name="スライド番号プレースホルダー 5">
            <a:extLst>
              <a:ext uri="{FF2B5EF4-FFF2-40B4-BE49-F238E27FC236}">
                <a16:creationId xmlns:a16="http://schemas.microsoft.com/office/drawing/2014/main" xmlns="" id="{37D36639-956E-4996-A7C2-0141B228E1F5}"/>
              </a:ext>
            </a:extLst>
          </p:cNvPr>
          <p:cNvSpPr>
            <a:spLocks noGrp="1"/>
          </p:cNvSpPr>
          <p:nvPr>
            <p:ph type="sldNum" sz="quarter" idx="12"/>
          </p:nvPr>
        </p:nvSpPr>
        <p:spPr/>
        <p:txBody>
          <a:bodyPr/>
          <a:lstStyle/>
          <a:p>
            <a:pPr>
              <a:defRPr/>
            </a:pPr>
            <a:fld id="{804D6B79-3AEB-42FE-A736-A41F7AEA0445}" type="slidenum">
              <a:rPr lang="en-US" altLang="ja-JP" smtClean="0"/>
              <a:pPr>
                <a:defRPr/>
              </a:pPr>
              <a:t>75</a:t>
            </a:fld>
            <a:endParaRPr lang="en-US" altLang="ja-JP"/>
          </a:p>
        </p:txBody>
      </p:sp>
      <p:sp>
        <p:nvSpPr>
          <p:cNvPr id="7" name="フッター プレースホルダー 6">
            <a:extLst>
              <a:ext uri="{FF2B5EF4-FFF2-40B4-BE49-F238E27FC236}">
                <a16:creationId xmlns:a16="http://schemas.microsoft.com/office/drawing/2014/main" xmlns="" id="{5108F975-75B3-403A-86D3-9A17A2A8D81A}"/>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19668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a:t>
            </a:r>
            <a:r>
              <a:rPr kumimoji="1" lang="ja-JP" altLang="en-US" dirty="0"/>
              <a:t>文献</a:t>
            </a:r>
          </a:p>
        </p:txBody>
      </p:sp>
      <p:sp>
        <p:nvSpPr>
          <p:cNvPr id="3" name="コンテンツ プレースホルダー 2"/>
          <p:cNvSpPr>
            <a:spLocks noGrp="1"/>
          </p:cNvSpPr>
          <p:nvPr>
            <p:ph idx="1"/>
          </p:nvPr>
        </p:nvSpPr>
        <p:spPr/>
        <p:txBody>
          <a:bodyPr/>
          <a:lstStyle/>
          <a:p>
            <a:pPr lvl="0"/>
            <a:r>
              <a:rPr lang="ja-JP" altLang="ja-JP" sz="2800" dirty="0"/>
              <a:t>多職種連携の技術（アート）地域生活支援のための理論と実践　野中猛　中央法規出版</a:t>
            </a:r>
            <a:r>
              <a:rPr lang="en-US" altLang="ja-JP" sz="2800" dirty="0"/>
              <a:t>2014/9/1</a:t>
            </a:r>
            <a:endParaRPr lang="ja-JP" altLang="ja-JP" sz="2800" dirty="0"/>
          </a:p>
          <a:p>
            <a:pPr lvl="0"/>
            <a:r>
              <a:rPr lang="ja-JP" altLang="ja-JP" sz="2800" dirty="0"/>
              <a:t>図解ケアチーム　野中猛　中央法規出版　</a:t>
            </a:r>
            <a:r>
              <a:rPr lang="en-US" altLang="ja-JP" sz="2800" dirty="0"/>
              <a:t>2007/11/1</a:t>
            </a:r>
            <a:endParaRPr lang="ja-JP" altLang="ja-JP" sz="2800" dirty="0"/>
          </a:p>
          <a:p>
            <a:pPr lvl="0"/>
            <a:r>
              <a:rPr lang="ja-JP" altLang="ja-JP" sz="2800" dirty="0" err="1"/>
              <a:t>障がい</a:t>
            </a:r>
            <a:r>
              <a:rPr lang="ja-JP" altLang="ja-JP" sz="2800" dirty="0"/>
              <a:t>者ケアマネジメントの基本　東美奈子・大久保薫・島村聡　中央法規出版　</a:t>
            </a:r>
            <a:r>
              <a:rPr lang="en-US" altLang="ja-JP" sz="2800" dirty="0"/>
              <a:t>2015/1/10</a:t>
            </a:r>
          </a:p>
          <a:p>
            <a:pPr marL="0" lvl="0" indent="0">
              <a:buNone/>
            </a:pPr>
            <a:endParaRPr lang="ja-JP" altLang="ja-JP" sz="2800" dirty="0"/>
          </a:p>
          <a:p>
            <a:endParaRPr kumimoji="1" lang="ja-JP" altLang="en-US" dirty="0"/>
          </a:p>
        </p:txBody>
      </p:sp>
      <p:sp>
        <p:nvSpPr>
          <p:cNvPr id="6" name="スライド番号プレースホルダー 5">
            <a:extLst>
              <a:ext uri="{FF2B5EF4-FFF2-40B4-BE49-F238E27FC236}">
                <a16:creationId xmlns:a16="http://schemas.microsoft.com/office/drawing/2014/main" xmlns="" id="{F0AD7B62-268D-432C-88E3-83BE097429D2}"/>
              </a:ext>
            </a:extLst>
          </p:cNvPr>
          <p:cNvSpPr>
            <a:spLocks noGrp="1"/>
          </p:cNvSpPr>
          <p:nvPr>
            <p:ph type="sldNum" sz="quarter" idx="12"/>
          </p:nvPr>
        </p:nvSpPr>
        <p:spPr/>
        <p:txBody>
          <a:bodyPr/>
          <a:lstStyle/>
          <a:p>
            <a:pPr>
              <a:defRPr/>
            </a:pPr>
            <a:fld id="{804D6B79-3AEB-42FE-A736-A41F7AEA0445}" type="slidenum">
              <a:rPr lang="en-US" altLang="ja-JP" smtClean="0"/>
              <a:pPr>
                <a:defRPr/>
              </a:pPr>
              <a:t>76</a:t>
            </a:fld>
            <a:endParaRPr lang="en-US" altLang="ja-JP"/>
          </a:p>
        </p:txBody>
      </p:sp>
      <p:sp>
        <p:nvSpPr>
          <p:cNvPr id="7" name="フッター プレースホルダー 6">
            <a:extLst>
              <a:ext uri="{FF2B5EF4-FFF2-40B4-BE49-F238E27FC236}">
                <a16:creationId xmlns:a16="http://schemas.microsoft.com/office/drawing/2014/main" xmlns="" id="{AD8A0C6A-D54C-4772-B1A2-810433B59239}"/>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39273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611560" y="2955671"/>
            <a:ext cx="3927818" cy="3289554"/>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a:solidFill>
                <a:prstClr val="white"/>
              </a:solidFill>
            </a:endParaRPr>
          </a:p>
        </p:txBody>
      </p:sp>
      <p:sp>
        <p:nvSpPr>
          <p:cNvPr id="101" name="角丸四角形 100"/>
          <p:cNvSpPr/>
          <p:nvPr/>
        </p:nvSpPr>
        <p:spPr>
          <a:xfrm>
            <a:off x="4632970" y="2955675"/>
            <a:ext cx="3894927" cy="3289549"/>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a:solidFill>
                <a:prstClr val="white"/>
              </a:solidFill>
            </a:endParaRPr>
          </a:p>
        </p:txBody>
      </p:sp>
      <p:sp>
        <p:nvSpPr>
          <p:cNvPr id="13" name="フローチャート : 判断 12"/>
          <p:cNvSpPr/>
          <p:nvPr/>
        </p:nvSpPr>
        <p:spPr>
          <a:xfrm>
            <a:off x="5177330" y="3550581"/>
            <a:ext cx="2796444" cy="1894706"/>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sz="900">
              <a:solidFill>
                <a:prstClr val="white"/>
              </a:solidFill>
            </a:endParaRPr>
          </a:p>
        </p:txBody>
      </p:sp>
      <p:sp>
        <p:nvSpPr>
          <p:cNvPr id="56" name="角丸四角形 55"/>
          <p:cNvSpPr/>
          <p:nvPr/>
        </p:nvSpPr>
        <p:spPr>
          <a:xfrm>
            <a:off x="815901" y="656164"/>
            <a:ext cx="7313191" cy="1374615"/>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lIns="68506" tIns="34255" rIns="68506" bIns="34255" anchor="t"/>
          <a:lstStyle/>
          <a:p>
            <a:pPr indent="123689" eaLnBrk="0" hangingPunct="0">
              <a:defRPr/>
            </a:pPr>
            <a:r>
              <a:rPr kumimoji="0" lang="ja-JP" altLang="en-US" kern="0" dirty="0">
                <a:solidFill>
                  <a:srgbClr val="333399">
                    <a:lumMod val="50000"/>
                  </a:srgbClr>
                </a:solidFill>
                <a:latin typeface="HGPｺﾞｼｯｸM" pitchFamily="50" charset="-128"/>
                <a:ea typeface="HGPｺﾞｼｯｸM" pitchFamily="50" charset="-128"/>
              </a:rPr>
              <a:t>障害者の重度化・高齢化や「親亡き後」を見据え、</a:t>
            </a:r>
            <a:r>
              <a:rPr kumimoji="0" lang="ja-JP" altLang="en-US" kern="0" dirty="0">
                <a:solidFill>
                  <a:srgbClr val="333399">
                    <a:lumMod val="50000"/>
                  </a:srgbClr>
                </a:solidFill>
                <a:latin typeface="ＤＦ特太ゴシック体" pitchFamily="49" charset="-128"/>
                <a:ea typeface="ＤＦ特太ゴシック体" pitchFamily="49" charset="-128"/>
              </a:rPr>
              <a:t>居住支援のための機能（相談、体験の機会・場、緊急時の受け入れ・対応、専門性、地域の体制づくり）</a:t>
            </a:r>
            <a:r>
              <a:rPr kumimoji="0" lang="ja-JP" altLang="en-US" kern="0" dirty="0">
                <a:solidFill>
                  <a:srgbClr val="333399">
                    <a:lumMod val="50000"/>
                  </a:srgbClr>
                </a:solidFill>
                <a:latin typeface="HGPｺﾞｼｯｸM" pitchFamily="50" charset="-128"/>
                <a:ea typeface="HGPｺﾞｼｯｸM" pitchFamily="50" charset="-128"/>
              </a:rPr>
              <a:t>を、地域の実情に応じた創意工夫により整備し、障害者の生活を地域全体で支えるサービス提供体制を構築。</a:t>
            </a:r>
            <a:endParaRPr kumimoji="0" lang="en-US" altLang="ja-JP" sz="1500" kern="0" dirty="0">
              <a:solidFill>
                <a:srgbClr val="333399">
                  <a:lumMod val="50000"/>
                </a:srgbClr>
              </a:solidFill>
              <a:latin typeface="HGPｺﾞｼｯｸM" pitchFamily="50" charset="-128"/>
              <a:ea typeface="HGPｺﾞｼｯｸM" pitchFamily="50" charset="-128"/>
            </a:endParaRPr>
          </a:p>
        </p:txBody>
      </p:sp>
      <p:sp>
        <p:nvSpPr>
          <p:cNvPr id="108" name="角丸四角形 107"/>
          <p:cNvSpPr/>
          <p:nvPr/>
        </p:nvSpPr>
        <p:spPr>
          <a:xfrm>
            <a:off x="6072662" y="3908141"/>
            <a:ext cx="1080779" cy="26624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mn-ea"/>
                <a:ea typeface="+mn-ea"/>
              </a:rPr>
              <a:t>体験の機会・場</a:t>
            </a:r>
          </a:p>
        </p:txBody>
      </p:sp>
      <p:pic>
        <p:nvPicPr>
          <p:cNvPr id="121" name="Picture 24" descr="老人ホーム"/>
          <p:cNvPicPr>
            <a:picLocks noChangeAspect="1" noChangeArrowheads="1"/>
          </p:cNvPicPr>
          <p:nvPr/>
        </p:nvPicPr>
        <p:blipFill>
          <a:blip r:embed="rId2" cstate="print"/>
          <a:srcRect/>
          <a:stretch>
            <a:fillRect/>
          </a:stretch>
        </p:blipFill>
        <p:spPr bwMode="auto">
          <a:xfrm>
            <a:off x="6127710" y="3128558"/>
            <a:ext cx="857536" cy="791573"/>
          </a:xfrm>
          <a:prstGeom prst="rect">
            <a:avLst/>
          </a:prstGeom>
          <a:noFill/>
        </p:spPr>
      </p:pic>
      <p:sp>
        <p:nvSpPr>
          <p:cNvPr id="63" name="テキスト ボックス 221"/>
          <p:cNvSpPr>
            <a:spLocks noChangeArrowheads="1"/>
          </p:cNvSpPr>
          <p:nvPr/>
        </p:nvSpPr>
        <p:spPr bwMode="auto">
          <a:xfrm>
            <a:off x="172418" y="2114275"/>
            <a:ext cx="7331436" cy="232613"/>
          </a:xfrm>
          <a:prstGeom prst="bevel">
            <a:avLst>
              <a:gd name="adj" fmla="val 12500"/>
            </a:avLst>
          </a:prstGeom>
          <a:noFill/>
          <a:ln w="9525">
            <a:noFill/>
            <a:miter lim="800000"/>
            <a:headEnd/>
            <a:tailEnd/>
          </a:ln>
        </p:spPr>
        <p:txBody>
          <a:bodyPr wrap="none" lIns="0" tIns="0" rIns="0" bIns="0" anchor="ctr"/>
          <a:lstStyle/>
          <a:p>
            <a:pPr defTabSz="1009990">
              <a:defRPr/>
            </a:pPr>
            <a:r>
              <a:rPr kumimoji="0" lang="ja-JP" altLang="en-US" sz="1600" kern="0" dirty="0">
                <a:solidFill>
                  <a:srgbClr val="333399">
                    <a:lumMod val="50000"/>
                  </a:srgbClr>
                </a:solidFill>
                <a:ea typeface="ＤＦＰ特太ゴシック体" panose="020B0A00010101010101" pitchFamily="50" charset="-128"/>
              </a:rPr>
              <a:t>●地域生活支援拠点等の整備手法（イメージ）</a:t>
            </a:r>
            <a:r>
              <a:rPr kumimoji="0" lang="en-US" altLang="ja-JP" sz="1050" u="sng" kern="0" dirty="0">
                <a:solidFill>
                  <a:srgbClr val="FF0000"/>
                </a:solidFill>
                <a:latin typeface="ＭＳ Ｐゴシック"/>
                <a:ea typeface="ＭＳ Ｐゴシック"/>
              </a:rPr>
              <a:t>※</a:t>
            </a:r>
            <a:r>
              <a:rPr kumimoji="0" lang="ja-JP" altLang="en-US" sz="1050" u="sng" kern="0" dirty="0">
                <a:solidFill>
                  <a:srgbClr val="FF0000"/>
                </a:solidFill>
                <a:latin typeface="ＭＳ Ｐゴシック"/>
                <a:ea typeface="ＭＳ Ｐゴシック"/>
              </a:rPr>
              <a:t>あくまで参考例であり、これにとらわれず地域の実情に応じた整備を行うものとする。</a:t>
            </a:r>
          </a:p>
        </p:txBody>
      </p:sp>
      <p:sp>
        <p:nvSpPr>
          <p:cNvPr id="64" name="コンテンツ プレースホルダ 2"/>
          <p:cNvSpPr txBox="1">
            <a:spLocks/>
          </p:cNvSpPr>
          <p:nvPr/>
        </p:nvSpPr>
        <p:spPr bwMode="auto">
          <a:xfrm>
            <a:off x="912978" y="2457231"/>
            <a:ext cx="7257906" cy="309188"/>
          </a:xfrm>
          <a:prstGeom prst="rect">
            <a:avLst/>
          </a:prstGeom>
          <a:solidFill>
            <a:srgbClr val="FFCCFF">
              <a:alpha val="74902"/>
            </a:srgbClr>
          </a:solidFill>
          <a:ln w="19050"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lIns="68506" tIns="34255" rIns="68506" bIns="34255" anchor="ctr"/>
          <a:lstStyle/>
          <a:p>
            <a:pPr algn="ctr">
              <a:defRPr/>
            </a:pPr>
            <a:r>
              <a:rPr lang="ja-JP" altLang="en-US" sz="1200" dirty="0">
                <a:solidFill>
                  <a:srgbClr val="1F497D">
                    <a:lumMod val="75000"/>
                  </a:srgbClr>
                </a:solidFill>
                <a:latin typeface="ＭＳ Ｐゴシック" panose="020B0600070205080204" pitchFamily="50" charset="-128"/>
              </a:rPr>
              <a:t>各地域のニーズ、既存のサービスの整備状況など各地域の個別の状況に応じ、協議会等を活用して検討。</a:t>
            </a:r>
            <a:endParaRPr lang="en-US" altLang="ja-JP" sz="1200" dirty="0">
              <a:solidFill>
                <a:srgbClr val="1F497D">
                  <a:lumMod val="75000"/>
                </a:srgbClr>
              </a:solidFill>
              <a:latin typeface="ＭＳ Ｐゴシック" panose="020B0600070205080204" pitchFamily="50" charset="-128"/>
            </a:endParaRPr>
          </a:p>
        </p:txBody>
      </p:sp>
      <p:sp>
        <p:nvSpPr>
          <p:cNvPr id="79" name="コンテンツ プレースホルダ 2"/>
          <p:cNvSpPr txBox="1">
            <a:spLocks/>
          </p:cNvSpPr>
          <p:nvPr/>
        </p:nvSpPr>
        <p:spPr bwMode="auto">
          <a:xfrm>
            <a:off x="1655704" y="2850954"/>
            <a:ext cx="2206139" cy="254013"/>
          </a:xfrm>
          <a:prstGeom prst="rect">
            <a:avLst/>
          </a:prstGeom>
          <a:solidFill>
            <a:schemeClr val="bg2">
              <a:lumMod val="40000"/>
              <a:lumOff val="60000"/>
            </a:schemeClr>
          </a:solidFill>
          <a:ln cmpd="dbl">
            <a:solidFill>
              <a:schemeClr val="tx1"/>
            </a:solidFill>
            <a:headEnd/>
            <a:tailEnd/>
          </a:ln>
        </p:spPr>
        <p:style>
          <a:lnRef idx="2">
            <a:schemeClr val="accent1"/>
          </a:lnRef>
          <a:fillRef idx="1">
            <a:schemeClr val="lt1"/>
          </a:fillRef>
          <a:effectRef idx="0">
            <a:schemeClr val="accent1"/>
          </a:effectRef>
          <a:fontRef idx="minor">
            <a:schemeClr val="dk1"/>
          </a:fontRef>
        </p:style>
        <p:txBody>
          <a:bodyPr lIns="68506" tIns="34255" rIns="68506" bIns="34255" anchor="ctr"/>
          <a:lstStyle/>
          <a:p>
            <a:pPr algn="ctr">
              <a:defRPr/>
            </a:pPr>
            <a:r>
              <a:rPr lang="ja-JP" altLang="en-US" sz="1200" dirty="0">
                <a:solidFill>
                  <a:schemeClr val="tx1"/>
                </a:solidFill>
                <a:latin typeface="ＭＳ ゴシック" panose="020B0609070205080204" pitchFamily="49" charset="-128"/>
                <a:ea typeface="ＭＳ ゴシック" panose="020B0609070205080204" pitchFamily="49" charset="-128"/>
              </a:rPr>
              <a:t>多機能拠点整備型</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52" name="コンテンツ プレースホルダ 2"/>
          <p:cNvSpPr txBox="1">
            <a:spLocks/>
          </p:cNvSpPr>
          <p:nvPr/>
        </p:nvSpPr>
        <p:spPr bwMode="auto">
          <a:xfrm>
            <a:off x="5968134" y="2863599"/>
            <a:ext cx="1170131" cy="275398"/>
          </a:xfrm>
          <a:prstGeom prst="rect">
            <a:avLst/>
          </a:prstGeom>
          <a:solidFill>
            <a:schemeClr val="bg2">
              <a:lumMod val="40000"/>
              <a:lumOff val="60000"/>
            </a:schemeClr>
          </a:solidFill>
          <a:ln cmpd="dbl">
            <a:solidFill>
              <a:schemeClr val="tx1"/>
            </a:solidFill>
            <a:headEnd/>
            <a:tailEnd/>
          </a:ln>
        </p:spPr>
        <p:style>
          <a:lnRef idx="2">
            <a:schemeClr val="accent1"/>
          </a:lnRef>
          <a:fillRef idx="1">
            <a:schemeClr val="lt1"/>
          </a:fillRef>
          <a:effectRef idx="0">
            <a:schemeClr val="accent1"/>
          </a:effectRef>
          <a:fontRef idx="minor">
            <a:schemeClr val="dk1"/>
          </a:fontRef>
        </p:style>
        <p:txBody>
          <a:bodyPr lIns="68506" tIns="34255" rIns="68506" bIns="34255" anchor="ctr"/>
          <a:lstStyle/>
          <a:p>
            <a:pPr algn="ctr">
              <a:defRPr/>
            </a:pPr>
            <a:r>
              <a:rPr lang="ja-JP" altLang="en-US" sz="1200" dirty="0">
                <a:solidFill>
                  <a:schemeClr val="tx1"/>
                </a:solidFill>
                <a:latin typeface="メイリオ" pitchFamily="50" charset="-128"/>
                <a:ea typeface="メイリオ" pitchFamily="50" charset="-128"/>
              </a:rPr>
              <a:t>面的整備型</a:t>
            </a:r>
            <a:endParaRPr lang="en-US" altLang="ja-JP" sz="1200" dirty="0">
              <a:solidFill>
                <a:schemeClr val="tx1"/>
              </a:solidFill>
              <a:latin typeface="メイリオ" pitchFamily="50" charset="-128"/>
              <a:ea typeface="メイリオ" pitchFamily="50" charset="-128"/>
            </a:endParaRPr>
          </a:p>
        </p:txBody>
      </p:sp>
      <p:sp>
        <p:nvSpPr>
          <p:cNvPr id="40" name="円/楕円 39"/>
          <p:cNvSpPr/>
          <p:nvPr/>
        </p:nvSpPr>
        <p:spPr>
          <a:xfrm rot="16200000">
            <a:off x="1851491" y="2988143"/>
            <a:ext cx="1891067" cy="3024338"/>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a:solidFill>
                <a:prstClr val="white"/>
              </a:solidFill>
            </a:endParaRPr>
          </a:p>
        </p:txBody>
      </p:sp>
      <p:sp>
        <p:nvSpPr>
          <p:cNvPr id="94" name="角丸四角形 93"/>
          <p:cNvSpPr/>
          <p:nvPr/>
        </p:nvSpPr>
        <p:spPr>
          <a:xfrm>
            <a:off x="941380" y="3890219"/>
            <a:ext cx="1066177" cy="30525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n-ea"/>
                <a:ea typeface="+mn-ea"/>
              </a:rPr>
              <a:t>体験の機会・場</a:t>
            </a:r>
          </a:p>
        </p:txBody>
      </p:sp>
      <p:sp>
        <p:nvSpPr>
          <p:cNvPr id="95" name="角丸四角形 94"/>
          <p:cNvSpPr/>
          <p:nvPr/>
        </p:nvSpPr>
        <p:spPr>
          <a:xfrm>
            <a:off x="2039509" y="3347111"/>
            <a:ext cx="1285331" cy="30525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n-ea"/>
                <a:ea typeface="+mn-ea"/>
              </a:rPr>
              <a:t>緊急時の受け入れ</a:t>
            </a:r>
          </a:p>
        </p:txBody>
      </p:sp>
      <p:sp>
        <p:nvSpPr>
          <p:cNvPr id="96" name="角丸四角形 95"/>
          <p:cNvSpPr/>
          <p:nvPr/>
        </p:nvSpPr>
        <p:spPr>
          <a:xfrm>
            <a:off x="3608275" y="3884510"/>
            <a:ext cx="732449"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mn-ea"/>
                <a:ea typeface="+mn-ea"/>
              </a:rPr>
              <a:t>相談</a:t>
            </a:r>
          </a:p>
        </p:txBody>
      </p:sp>
      <p:sp>
        <p:nvSpPr>
          <p:cNvPr id="66" name="テキスト ボックス 65"/>
          <p:cNvSpPr txBox="1"/>
          <p:nvPr/>
        </p:nvSpPr>
        <p:spPr>
          <a:xfrm>
            <a:off x="873402" y="176384"/>
            <a:ext cx="7198191" cy="324036"/>
          </a:xfrm>
          <a:prstGeom prst="rect">
            <a:avLst/>
          </a:prstGeom>
          <a:ln>
            <a:solidFill>
              <a:srgbClr val="31849B"/>
            </a:solidFill>
          </a:ln>
        </p:spPr>
        <p:style>
          <a:lnRef idx="1">
            <a:schemeClr val="accent5"/>
          </a:lnRef>
          <a:fillRef idx="2">
            <a:schemeClr val="accent5"/>
          </a:fillRef>
          <a:effectRef idx="1">
            <a:schemeClr val="accent5"/>
          </a:effectRef>
          <a:fontRef idx="minor">
            <a:schemeClr val="dk1"/>
          </a:fontRef>
        </p:style>
        <p:txBody>
          <a:bodyPr wrap="square" lIns="68506" tIns="34255" rIns="68506" bIns="34255" rtlCol="0" anchor="ctr" anchorCtr="0">
            <a:noAutofit/>
          </a:bodyPr>
          <a:lstStyle/>
          <a:p>
            <a:pPr algn="ctr" defTabSz="684971"/>
            <a:r>
              <a:rPr lang="ja-JP" altLang="en-US" b="1" dirty="0">
                <a:solidFill>
                  <a:srgbClr val="1F497D"/>
                </a:solidFill>
                <a:latin typeface="HG丸ｺﾞｼｯｸM-PRO" pitchFamily="50" charset="-128"/>
                <a:ea typeface="HG丸ｺﾞｼｯｸM-PRO" pitchFamily="50" charset="-128"/>
              </a:rPr>
              <a:t>地域生活支援拠点等の整備について</a:t>
            </a:r>
          </a:p>
        </p:txBody>
      </p:sp>
      <p:pic>
        <p:nvPicPr>
          <p:cNvPr id="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369" y="3760781"/>
            <a:ext cx="1058729" cy="76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2050381" y="4398431"/>
            <a:ext cx="1545406" cy="433046"/>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グループホーム</a:t>
            </a:r>
            <a:endParaRPr lang="en-US" altLang="ja-JP"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障害者支援施設</a:t>
            </a:r>
            <a:endParaRPr lang="en-US" altLang="ja-JP"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基幹相談支援センター　</a:t>
            </a:r>
          </a:p>
        </p:txBody>
      </p:sp>
      <p:sp>
        <p:nvSpPr>
          <p:cNvPr id="84" name="正方形/長方形 83"/>
          <p:cNvSpPr/>
          <p:nvPr/>
        </p:nvSpPr>
        <p:spPr>
          <a:xfrm>
            <a:off x="3497085" y="4658578"/>
            <a:ext cx="216024" cy="249533"/>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4255" rIns="0" bIns="34255" rtlCol="0" anchor="ctr"/>
          <a:lstStyle/>
          <a:p>
            <a:pPr algn="ctr"/>
            <a:r>
              <a:rPr lang="ja-JP" altLang="en-US" sz="1050" dirty="0">
                <a:solidFill>
                  <a:srgbClr val="1F497D">
                    <a:lumMod val="50000"/>
                  </a:srgbClr>
                </a:solidFill>
                <a:latin typeface="+mn-ea"/>
              </a:rPr>
              <a:t>等</a:t>
            </a:r>
          </a:p>
        </p:txBody>
      </p:sp>
      <p:sp>
        <p:nvSpPr>
          <p:cNvPr id="85" name="角丸四角形 84"/>
          <p:cNvSpPr/>
          <p:nvPr/>
        </p:nvSpPr>
        <p:spPr>
          <a:xfrm>
            <a:off x="1197409" y="4961657"/>
            <a:ext cx="953130"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j-ea"/>
                <a:ea typeface="+mj-ea"/>
              </a:rPr>
              <a:t>専門性</a:t>
            </a:r>
          </a:p>
        </p:txBody>
      </p:sp>
      <p:sp>
        <p:nvSpPr>
          <p:cNvPr id="86" name="角丸四角形 85"/>
          <p:cNvSpPr/>
          <p:nvPr/>
        </p:nvSpPr>
        <p:spPr>
          <a:xfrm>
            <a:off x="3172101" y="4942200"/>
            <a:ext cx="1276041"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ＭＳ ゴシック" panose="020B0609070205080204" pitchFamily="49" charset="-128"/>
                <a:ea typeface="ＭＳ ゴシック" panose="020B0609070205080204" pitchFamily="49" charset="-128"/>
              </a:rPr>
              <a:t>地域の体制づくり</a:t>
            </a:r>
          </a:p>
        </p:txBody>
      </p:sp>
      <p:pic>
        <p:nvPicPr>
          <p:cNvPr id="87" name="Picture 14" descr="C:\Users\MMVLP\AppData\Local\Microsoft\Windows\Temporary Internet Files\Content.IE5\XKGTVJGM\MC90029092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9143" y="3533014"/>
            <a:ext cx="273790" cy="28580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8" descr="C:\Users\MMVLP\AppData\Local\Microsoft\Windows\Temporary Internet Files\Content.IE5\D72XNR2I\MCj04454420000[1].wmf"/>
          <p:cNvPicPr>
            <a:picLocks noChangeAspect="1" noChangeArrowheads="1"/>
          </p:cNvPicPr>
          <p:nvPr/>
        </p:nvPicPr>
        <p:blipFill>
          <a:blip r:embed="rId5"/>
          <a:srcRect/>
          <a:stretch>
            <a:fillRect/>
          </a:stretch>
        </p:blipFill>
        <p:spPr bwMode="auto">
          <a:xfrm>
            <a:off x="3684066" y="4273991"/>
            <a:ext cx="250988" cy="411458"/>
          </a:xfrm>
          <a:prstGeom prst="rect">
            <a:avLst/>
          </a:prstGeom>
          <a:noFill/>
        </p:spPr>
      </p:pic>
      <p:grpSp>
        <p:nvGrpSpPr>
          <p:cNvPr id="126" name="グループ化 125"/>
          <p:cNvGrpSpPr/>
          <p:nvPr/>
        </p:nvGrpSpPr>
        <p:grpSpPr>
          <a:xfrm>
            <a:off x="1547684" y="5724932"/>
            <a:ext cx="2553893" cy="340328"/>
            <a:chOff x="11391305" y="6084224"/>
            <a:chExt cx="1234313" cy="290307"/>
          </a:xfrm>
        </p:grpSpPr>
        <p:sp>
          <p:nvSpPr>
            <p:cNvPr id="127" name="角丸四角形 126"/>
            <p:cNvSpPr/>
            <p:nvPr/>
          </p:nvSpPr>
          <p:spPr>
            <a:xfrm>
              <a:off x="11442200" y="6084224"/>
              <a:ext cx="1080088" cy="290307"/>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rgbClr val="000000"/>
                </a:solidFill>
                <a:latin typeface="HGPｺﾞｼｯｸM" panose="020B0600000000000000" pitchFamily="50" charset="-128"/>
                <a:ea typeface="HGPｺﾞｼｯｸM" panose="020B0600000000000000" pitchFamily="50" charset="-128"/>
              </a:endParaRPr>
            </a:p>
          </p:txBody>
        </p:sp>
        <p:sp>
          <p:nvSpPr>
            <p:cNvPr id="128" name="テキスト ボックス 127"/>
            <p:cNvSpPr txBox="1"/>
            <p:nvPr/>
          </p:nvSpPr>
          <p:spPr>
            <a:xfrm>
              <a:off x="11391305" y="6122301"/>
              <a:ext cx="1234313" cy="216596"/>
            </a:xfrm>
            <a:prstGeom prst="rect">
              <a:avLst/>
            </a:prstGeom>
            <a:noFill/>
          </p:spPr>
          <p:txBody>
            <a:bodyPr wrap="square" rtlCol="0">
              <a:spAutoFit/>
            </a:bodyPr>
            <a:lstStyle/>
            <a:p>
              <a:pPr algn="ctr"/>
              <a:r>
                <a:rPr lang="ja-JP" altLang="en-US" sz="1050" dirty="0">
                  <a:solidFill>
                    <a:srgbClr val="000000"/>
                  </a:solidFill>
                  <a:latin typeface="HGPｺﾞｼｯｸM" panose="020B0600000000000000" pitchFamily="50" charset="-128"/>
                  <a:ea typeface="HGPｺﾞｼｯｸM" panose="020B0600000000000000" pitchFamily="50" charset="-128"/>
                </a:rPr>
                <a:t>障害福祉サービス・在宅医療等</a:t>
              </a:r>
              <a:endParaRPr lang="en-US" altLang="ja-JP" sz="1050" dirty="0">
                <a:solidFill>
                  <a:srgbClr val="000000"/>
                </a:solidFill>
                <a:latin typeface="HGPｺﾞｼｯｸM" panose="020B0600000000000000" pitchFamily="50" charset="-128"/>
                <a:ea typeface="HGPｺﾞｼｯｸM" panose="020B0600000000000000" pitchFamily="50" charset="-128"/>
              </a:endParaRPr>
            </a:p>
          </p:txBody>
        </p:sp>
      </p:grpSp>
      <p:sp>
        <p:nvSpPr>
          <p:cNvPr id="114" name="上下矢印 113"/>
          <p:cNvSpPr/>
          <p:nvPr/>
        </p:nvSpPr>
        <p:spPr>
          <a:xfrm>
            <a:off x="2561406" y="5009166"/>
            <a:ext cx="298458" cy="654803"/>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68506" tIns="0" rIns="68506" bIns="0" rtlCol="0" anchor="ctr"/>
          <a:lstStyle/>
          <a:p>
            <a:pPr algn="ctr">
              <a:lnSpc>
                <a:spcPts val="1049"/>
              </a:lnSpc>
            </a:pPr>
            <a:endParaRPr lang="ja-JP" altLang="en-US" sz="900" dirty="0">
              <a:solidFill>
                <a:srgbClr val="0070C0"/>
              </a:solidFill>
              <a:latin typeface="ＤＦＰ平成ゴシック体W7" panose="020B0700000000000000" pitchFamily="50" charset="-128"/>
              <a:ea typeface="ＤＦＰ平成ゴシック体W7" panose="020B0700000000000000" pitchFamily="50" charset="-128"/>
              <a:cs typeface="メイリオ" panose="020B0604030504040204" pitchFamily="50" charset="-128"/>
            </a:endParaRPr>
          </a:p>
        </p:txBody>
      </p:sp>
      <p:sp>
        <p:nvSpPr>
          <p:cNvPr id="129" name="正方形/長方形 128"/>
          <p:cNvSpPr/>
          <p:nvPr/>
        </p:nvSpPr>
        <p:spPr>
          <a:xfrm>
            <a:off x="2824630" y="5238387"/>
            <a:ext cx="1097957" cy="206900"/>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4255" rIns="0" bIns="34255" rtlCol="0" anchor="ctr"/>
          <a:lstStyle/>
          <a:p>
            <a:pPr algn="ctr"/>
            <a:r>
              <a:rPr lang="ja-JP" altLang="en-US" sz="1050" dirty="0">
                <a:solidFill>
                  <a:prstClr val="black"/>
                </a:solidFill>
                <a:latin typeface="HGPｺﾞｼｯｸM" pitchFamily="50" charset="-128"/>
                <a:ea typeface="HGPｺﾞｼｯｸM" pitchFamily="50" charset="-128"/>
              </a:rPr>
              <a:t>必要に応じて連携</a:t>
            </a:r>
          </a:p>
        </p:txBody>
      </p:sp>
      <p:pic>
        <p:nvPicPr>
          <p:cNvPr id="1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980" y="4303497"/>
            <a:ext cx="871322" cy="69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0" descr="C:\Users\MMVLP\AppData\Local\Microsoft\Windows\Temporary Internet Files\Content.IE5\D72XNR2I\MCj02320620000[1].wmf"/>
          <p:cNvPicPr>
            <a:picLocks noChangeAspect="1" noChangeArrowheads="1"/>
          </p:cNvPicPr>
          <p:nvPr/>
        </p:nvPicPr>
        <p:blipFill>
          <a:blip r:embed="rId6"/>
          <a:srcRect/>
          <a:stretch>
            <a:fillRect/>
          </a:stretch>
        </p:blipFill>
        <p:spPr bwMode="auto">
          <a:xfrm>
            <a:off x="1555060" y="4260264"/>
            <a:ext cx="300561" cy="402380"/>
          </a:xfrm>
          <a:prstGeom prst="rect">
            <a:avLst/>
          </a:prstGeom>
          <a:noFill/>
        </p:spPr>
      </p:pic>
      <p:pic>
        <p:nvPicPr>
          <p:cNvPr id="132" name="Picture 18" descr="C:\Users\MMVLP\AppData\Local\Microsoft\Windows\Temporary Internet Files\Content.IE5\D72XNR2I\MCj04454420000[1].wmf"/>
          <p:cNvPicPr>
            <a:picLocks noChangeAspect="1" noChangeArrowheads="1"/>
          </p:cNvPicPr>
          <p:nvPr/>
        </p:nvPicPr>
        <p:blipFill>
          <a:blip r:embed="rId5"/>
          <a:srcRect/>
          <a:stretch>
            <a:fillRect/>
          </a:stretch>
        </p:blipFill>
        <p:spPr bwMode="auto">
          <a:xfrm>
            <a:off x="7627495" y="3767659"/>
            <a:ext cx="495148" cy="811724"/>
          </a:xfrm>
          <a:prstGeom prst="rect">
            <a:avLst/>
          </a:prstGeom>
          <a:noFill/>
        </p:spPr>
      </p:pic>
      <p:sp>
        <p:nvSpPr>
          <p:cNvPr id="109" name="角丸四角形 108"/>
          <p:cNvSpPr/>
          <p:nvPr/>
        </p:nvSpPr>
        <p:spPr>
          <a:xfrm>
            <a:off x="7536823" y="4531097"/>
            <a:ext cx="670425" cy="266930"/>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ＭＳ ゴシック" panose="020B0609070205080204" pitchFamily="49" charset="-128"/>
                <a:ea typeface="ＭＳ ゴシック" panose="020B0609070205080204" pitchFamily="49" charset="-128"/>
              </a:rPr>
              <a:t>相談</a:t>
            </a:r>
          </a:p>
        </p:txBody>
      </p:sp>
      <p:pic>
        <p:nvPicPr>
          <p:cNvPr id="1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5675" y="5103464"/>
            <a:ext cx="812754" cy="55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角丸四角形 109"/>
          <p:cNvSpPr/>
          <p:nvPr/>
        </p:nvSpPr>
        <p:spPr>
          <a:xfrm>
            <a:off x="5899556" y="5561420"/>
            <a:ext cx="1179336" cy="26624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spc="-75" dirty="0">
                <a:latin typeface="ＭＳ ゴシック" panose="020B0609070205080204" pitchFamily="49" charset="-128"/>
                <a:ea typeface="ＭＳ ゴシック" panose="020B0609070205080204" pitchFamily="49" charset="-128"/>
              </a:rPr>
              <a:t>緊急時の受け入れ</a:t>
            </a:r>
          </a:p>
        </p:txBody>
      </p:sp>
      <p:sp>
        <p:nvSpPr>
          <p:cNvPr id="143" name="正方形/長方形 142"/>
          <p:cNvSpPr/>
          <p:nvPr/>
        </p:nvSpPr>
        <p:spPr>
          <a:xfrm>
            <a:off x="4652669" y="4914663"/>
            <a:ext cx="1242138" cy="433046"/>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825" dirty="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825"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825" dirty="0">
                <a:solidFill>
                  <a:srgbClr val="EEECE1">
                    <a:lumMod val="10000"/>
                  </a:srgbClr>
                </a:solidFill>
                <a:latin typeface="メイリオ" pitchFamily="50" charset="-128"/>
                <a:ea typeface="メイリオ" pitchFamily="50" charset="-128"/>
                <a:cs typeface="メイリオ" pitchFamily="50" charset="-128"/>
              </a:rPr>
              <a:t>障害者支援施設</a:t>
            </a:r>
            <a:endParaRPr lang="en-US" altLang="ja-JP" sz="825"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825"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144" name="正方形/長方形 143"/>
          <p:cNvSpPr/>
          <p:nvPr/>
        </p:nvSpPr>
        <p:spPr>
          <a:xfrm>
            <a:off x="6841258" y="5131186"/>
            <a:ext cx="827086" cy="201838"/>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メイリオ" pitchFamily="50" charset="-128"/>
                <a:ea typeface="メイリオ" pitchFamily="50" charset="-128"/>
                <a:cs typeface="メイリオ" pitchFamily="50" charset="-128"/>
              </a:rPr>
              <a:t>短期入所</a:t>
            </a:r>
            <a:r>
              <a:rPr lang="ja-JP" altLang="en-US" sz="825" dirty="0">
                <a:solidFill>
                  <a:srgbClr val="EEECE1">
                    <a:lumMod val="10000"/>
                  </a:srgbClr>
                </a:solidFill>
                <a:latin typeface="メイリオ" pitchFamily="50" charset="-128"/>
                <a:ea typeface="メイリオ" pitchFamily="50" charset="-128"/>
                <a:cs typeface="メイリオ" pitchFamily="50" charset="-128"/>
              </a:rPr>
              <a:t>　</a:t>
            </a:r>
          </a:p>
        </p:txBody>
      </p:sp>
      <p:sp>
        <p:nvSpPr>
          <p:cNvPr id="145" name="正方形/長方形 144"/>
          <p:cNvSpPr/>
          <p:nvPr/>
        </p:nvSpPr>
        <p:spPr>
          <a:xfrm>
            <a:off x="7041165" y="3490706"/>
            <a:ext cx="1124282" cy="188393"/>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mn-ea"/>
                <a:cs typeface="メイリオ" pitchFamily="50" charset="-128"/>
              </a:rPr>
              <a:t>相談支援事業所</a:t>
            </a:r>
            <a:r>
              <a:rPr lang="ja-JP" altLang="en-US" sz="825" dirty="0">
                <a:solidFill>
                  <a:srgbClr val="EEECE1">
                    <a:lumMod val="10000"/>
                  </a:srgbClr>
                </a:solidFill>
                <a:latin typeface="メイリオ" pitchFamily="50" charset="-128"/>
                <a:ea typeface="メイリオ" pitchFamily="50" charset="-128"/>
                <a:cs typeface="メイリオ" pitchFamily="50" charset="-128"/>
              </a:rPr>
              <a:t>　</a:t>
            </a:r>
          </a:p>
        </p:txBody>
      </p:sp>
      <p:sp>
        <p:nvSpPr>
          <p:cNvPr id="146" name="正方形/長方形 145"/>
          <p:cNvSpPr/>
          <p:nvPr/>
        </p:nvSpPr>
        <p:spPr>
          <a:xfrm>
            <a:off x="4733651" y="3588711"/>
            <a:ext cx="1379332" cy="17440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メイリオ" pitchFamily="50" charset="-128"/>
                <a:ea typeface="メイリオ" pitchFamily="50" charset="-128"/>
                <a:cs typeface="メイリオ" pitchFamily="50" charset="-128"/>
              </a:rPr>
              <a:t>日中活動サービス</a:t>
            </a:r>
            <a:endParaRPr lang="en-US" altLang="ja-JP" sz="105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050" dirty="0">
                <a:solidFill>
                  <a:srgbClr val="EEECE1">
                    <a:lumMod val="10000"/>
                  </a:srgbClr>
                </a:solidFill>
                <a:latin typeface="メイリオ" pitchFamily="50" charset="-128"/>
                <a:ea typeface="メイリオ" pitchFamily="50" charset="-128"/>
                <a:cs typeface="メイリオ" pitchFamily="50" charset="-128"/>
              </a:rPr>
              <a:t>事業所　</a:t>
            </a:r>
          </a:p>
        </p:txBody>
      </p:sp>
      <p:sp>
        <p:nvSpPr>
          <p:cNvPr id="147" name="角丸四角形 146"/>
          <p:cNvSpPr/>
          <p:nvPr/>
        </p:nvSpPr>
        <p:spPr>
          <a:xfrm>
            <a:off x="5714235" y="4400826"/>
            <a:ext cx="1288386"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ＭＳ ゴシック" panose="020B0609070205080204" pitchFamily="49" charset="-128"/>
                <a:ea typeface="ＭＳ ゴシック" panose="020B0609070205080204" pitchFamily="49" charset="-128"/>
              </a:rPr>
              <a:t>地域の体制づくり</a:t>
            </a:r>
          </a:p>
        </p:txBody>
      </p:sp>
      <p:sp>
        <p:nvSpPr>
          <p:cNvPr id="148" name="角丸四角形 147"/>
          <p:cNvSpPr/>
          <p:nvPr/>
        </p:nvSpPr>
        <p:spPr>
          <a:xfrm>
            <a:off x="4683412" y="4009545"/>
            <a:ext cx="953130"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n-ea"/>
                <a:ea typeface="+mn-ea"/>
              </a:rPr>
              <a:t>専門性</a:t>
            </a:r>
          </a:p>
        </p:txBody>
      </p:sp>
      <p:pic>
        <p:nvPicPr>
          <p:cNvPr id="41" name="Picture 8" descr="C:\Users\MMVLP\AppData\Local\Microsoft\Windows\Temporary Internet Files\Content.IE5\J4T2SE5U\MC9004371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8822" y="4241692"/>
            <a:ext cx="442375" cy="411233"/>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6097862" y="4679023"/>
            <a:ext cx="1377344" cy="169107"/>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コーディネーター</a:t>
            </a:r>
            <a:r>
              <a:rPr lang="ja-JP" altLang="en-US" sz="825" dirty="0">
                <a:solidFill>
                  <a:srgbClr val="EEECE1">
                    <a:lumMod val="10000"/>
                  </a:srgbClr>
                </a:solidFill>
                <a:latin typeface="メイリオ" pitchFamily="50" charset="-128"/>
                <a:ea typeface="メイリオ" pitchFamily="50" charset="-128"/>
                <a:cs typeface="メイリオ" pitchFamily="50" charset="-128"/>
              </a:rPr>
              <a:t>　</a:t>
            </a:r>
          </a:p>
        </p:txBody>
      </p:sp>
      <p:sp>
        <p:nvSpPr>
          <p:cNvPr id="2" name="正方形/長方形 1"/>
          <p:cNvSpPr/>
          <p:nvPr/>
        </p:nvSpPr>
        <p:spPr>
          <a:xfrm>
            <a:off x="7078892" y="6335863"/>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5" name="スライド番号プレースホルダー 4">
            <a:extLst>
              <a:ext uri="{FF2B5EF4-FFF2-40B4-BE49-F238E27FC236}">
                <a16:creationId xmlns:a16="http://schemas.microsoft.com/office/drawing/2014/main" xmlns="" id="{FA0760B0-63DD-4F78-965A-FEC5A1A07BA8}"/>
              </a:ext>
            </a:extLst>
          </p:cNvPr>
          <p:cNvSpPr>
            <a:spLocks noGrp="1"/>
          </p:cNvSpPr>
          <p:nvPr>
            <p:ph type="sldNum" sz="quarter" idx="12"/>
          </p:nvPr>
        </p:nvSpPr>
        <p:spPr/>
        <p:txBody>
          <a:bodyPr/>
          <a:lstStyle/>
          <a:p>
            <a:pPr>
              <a:defRPr/>
            </a:pPr>
            <a:fld id="{8B7B28A7-60F4-4F7F-BB09-F8D3068BC03B}" type="slidenum">
              <a:rPr lang="en-US" altLang="ja-JP" smtClean="0"/>
              <a:pPr>
                <a:defRPr/>
              </a:pPr>
              <a:t>8</a:t>
            </a:fld>
            <a:endParaRPr lang="en-US" altLang="ja-JP"/>
          </a:p>
        </p:txBody>
      </p:sp>
      <p:sp>
        <p:nvSpPr>
          <p:cNvPr id="6" name="フッター プレースホルダー 5">
            <a:extLst>
              <a:ext uri="{FF2B5EF4-FFF2-40B4-BE49-F238E27FC236}">
                <a16:creationId xmlns:a16="http://schemas.microsoft.com/office/drawing/2014/main" xmlns="" id="{85A3E0CE-171A-4C14-81CD-FB5E44DA42F6}"/>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8486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53"/>
          <p:cNvSpPr/>
          <p:nvPr/>
        </p:nvSpPr>
        <p:spPr>
          <a:xfrm>
            <a:off x="539552" y="1816059"/>
            <a:ext cx="8208912" cy="3162490"/>
          </a:xfrm>
          <a:prstGeom prst="roundRect">
            <a:avLst/>
          </a:prstGeom>
          <a:ln/>
        </p:spPr>
        <p:style>
          <a:lnRef idx="1">
            <a:schemeClr val="accent6"/>
          </a:lnRef>
          <a:fillRef idx="2">
            <a:schemeClr val="accent6"/>
          </a:fillRef>
          <a:effectRef idx="1">
            <a:schemeClr val="accent6"/>
          </a:effectRef>
          <a:fontRef idx="minor">
            <a:schemeClr val="dk1"/>
          </a:fontRef>
        </p:style>
        <p:txBody>
          <a:bodyPr lIns="68532" tIns="34268" rIns="68532" bIns="34268" rtlCol="0" anchor="ctr"/>
          <a:lstStyle/>
          <a:p>
            <a:pPr algn="ctr"/>
            <a:endParaRPr lang="ja-JP" altLang="en-US" spc="-75" dirty="0">
              <a:solidFill>
                <a:prstClr val="black"/>
              </a:solidFill>
            </a:endParaRPr>
          </a:p>
        </p:txBody>
      </p:sp>
      <p:sp>
        <p:nvSpPr>
          <p:cNvPr id="107" name="円/楕円 56"/>
          <p:cNvSpPr/>
          <p:nvPr/>
        </p:nvSpPr>
        <p:spPr>
          <a:xfrm>
            <a:off x="1545970" y="2216973"/>
            <a:ext cx="6050122" cy="2806246"/>
          </a:xfrm>
          <a:prstGeom prst="ellipse">
            <a:avLst/>
          </a:prstGeom>
        </p:spPr>
        <p:style>
          <a:lnRef idx="1">
            <a:schemeClr val="accent2"/>
          </a:lnRef>
          <a:fillRef idx="2">
            <a:schemeClr val="accent2"/>
          </a:fillRef>
          <a:effectRef idx="1">
            <a:schemeClr val="accent2"/>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53" name="円/楕円 56"/>
          <p:cNvSpPr/>
          <p:nvPr/>
        </p:nvSpPr>
        <p:spPr>
          <a:xfrm>
            <a:off x="2371625" y="2759680"/>
            <a:ext cx="4626432" cy="1956715"/>
          </a:xfrm>
          <a:prstGeom prst="ellipse">
            <a:avLst/>
          </a:prstGeom>
        </p:spPr>
        <p:style>
          <a:lnRef idx="1">
            <a:schemeClr val="accent3"/>
          </a:lnRef>
          <a:fillRef idx="2">
            <a:schemeClr val="accent3"/>
          </a:fillRef>
          <a:effectRef idx="1">
            <a:schemeClr val="accent3"/>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57" name="正方形/長方形 56"/>
          <p:cNvSpPr/>
          <p:nvPr/>
        </p:nvSpPr>
        <p:spPr>
          <a:xfrm>
            <a:off x="539551" y="326905"/>
            <a:ext cx="8208911" cy="3799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5" tIns="34273" rIns="68545" bIns="34273" anchor="ctr"/>
          <a:lstStyle/>
          <a:p>
            <a:pPr algn="ctr" defTabSz="685181"/>
            <a:r>
              <a:rPr lang="ja-JP" altLang="en-US" dirty="0">
                <a:solidFill>
                  <a:prstClr val="white"/>
                </a:solidFill>
                <a:latin typeface="HG丸ｺﾞｼｯｸM-PRO" pitchFamily="50" charset="-128"/>
                <a:ea typeface="HG丸ｺﾞｼｯｸM-PRO" pitchFamily="50" charset="-128"/>
              </a:rPr>
              <a:t>精神障害にも対応した地域包括ケアシステムの構築（イメージ）</a:t>
            </a:r>
          </a:p>
        </p:txBody>
      </p:sp>
      <p:sp>
        <p:nvSpPr>
          <p:cNvPr id="44" name="テキスト ボックス 136"/>
          <p:cNvSpPr txBox="1">
            <a:spLocks noChangeArrowheads="1"/>
          </p:cNvSpPr>
          <p:nvPr/>
        </p:nvSpPr>
        <p:spPr bwMode="auto">
          <a:xfrm>
            <a:off x="539552" y="708062"/>
            <a:ext cx="8208911" cy="1107996"/>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p>
            <a:pPr marL="134541" indent="-134541" defTabSz="684610" eaLnBrk="0" hangingPunct="0">
              <a:defRPr/>
            </a:pPr>
            <a:r>
              <a:rPr lang="ja-JP" altLang="en-US" sz="1100" b="1" dirty="0">
                <a:solidFill>
                  <a:srgbClr val="000000"/>
                </a:solidFill>
                <a:latin typeface="ＭＳ Ｐゴシック" panose="020B0600070205080204" pitchFamily="50" charset="-128"/>
                <a:ea typeface="ＭＳ Ｐゴシック"/>
              </a:rPr>
              <a:t>○精神障害者が、地域の一員として安心して自分らしい暮らしをすることができるよう、医療、障害福祉・介護、住まい、社会参加</a:t>
            </a:r>
            <a:r>
              <a:rPr lang="ja-JP" altLang="en-US" sz="1050" b="1" dirty="0">
                <a:solidFill>
                  <a:srgbClr val="000000"/>
                </a:solidFill>
                <a:latin typeface="ＭＳ Ｐゴシック" panose="020B0600070205080204" pitchFamily="50" charset="-128"/>
                <a:ea typeface="ＭＳ Ｐゴシック"/>
              </a:rPr>
              <a:t>（就労）</a:t>
            </a:r>
            <a:r>
              <a:rPr lang="ja-JP" altLang="en-US" sz="1100" b="1" dirty="0">
                <a:solidFill>
                  <a:srgbClr val="000000"/>
                </a:solidFill>
                <a:latin typeface="ＭＳ Ｐゴシック" panose="020B0600070205080204" pitchFamily="50" charset="-128"/>
                <a:ea typeface="ＭＳ Ｐゴシック"/>
              </a:rPr>
              <a:t>、地域の助け合い、教育が包括的に確保された地域包括ケアシステムの構築を目指す必要がある。</a:t>
            </a:r>
            <a:endParaRPr lang="en-US" altLang="ja-JP" sz="1100" b="1" dirty="0">
              <a:solidFill>
                <a:srgbClr val="000000"/>
              </a:solidFill>
              <a:latin typeface="ＭＳ Ｐゴシック" panose="020B0600070205080204" pitchFamily="50" charset="-128"/>
              <a:ea typeface="ＭＳ Ｐゴシック"/>
            </a:endParaRPr>
          </a:p>
          <a:p>
            <a:pPr marL="134541" indent="-134541" defTabSz="684610" eaLnBrk="0" hangingPunct="0">
              <a:defRPr/>
            </a:pPr>
            <a:r>
              <a:rPr lang="ja-JP" altLang="en-US" sz="1100" b="1" dirty="0">
                <a:solidFill>
                  <a:srgbClr val="000000"/>
                </a:solidFill>
                <a:latin typeface="ＭＳ Ｐゴシック" panose="020B0600070205080204" pitchFamily="50" charset="-128"/>
                <a:ea typeface="ＭＳ Ｐゴシック"/>
              </a:rPr>
              <a:t>○このような精神障害にも対応した地域包括ケアシステムの構築にあたっては、計画的に地域の基盤を整備するとともに、市町村や障害福祉・介護事業者が、精神障害の程度によらず地域生活に関する相談に対応できるように、</a:t>
            </a:r>
            <a:r>
              <a:rPr lang="ja-JP" altLang="ja-JP" sz="1100" b="1" dirty="0">
                <a:solidFill>
                  <a:prstClr val="black"/>
                </a:solidFill>
                <a:latin typeface="ＭＳ Ｐゴシック" panose="020B0600070205080204" pitchFamily="50" charset="-128"/>
                <a:ea typeface="ＭＳ Ｐゴシック"/>
              </a:rPr>
              <a:t>圏域ごとの保健・医療・福祉関係者による協議の場</a:t>
            </a:r>
            <a:r>
              <a:rPr lang="ja-JP" altLang="en-US" sz="1100" b="1" dirty="0">
                <a:solidFill>
                  <a:prstClr val="black"/>
                </a:solidFill>
                <a:latin typeface="ＭＳ Ｐゴシック" panose="020B0600070205080204" pitchFamily="50" charset="-128"/>
                <a:ea typeface="ＭＳ Ｐゴシック"/>
              </a:rPr>
              <a:t>を通じて</a:t>
            </a:r>
            <a:r>
              <a:rPr lang="ja-JP" altLang="en-US" sz="1100" b="1" dirty="0">
                <a:solidFill>
                  <a:srgbClr val="000000"/>
                </a:solidFill>
                <a:latin typeface="ＭＳ Ｐゴシック" panose="020B0600070205080204" pitchFamily="50" charset="-128"/>
                <a:ea typeface="ＭＳ Ｐゴシック"/>
              </a:rPr>
              <a:t>、精神科医療機関、その他の医療機関、地域援助事業者、市町村などとの重層的な連携による支援体制を構築していくことが必要。</a:t>
            </a:r>
            <a:endParaRPr lang="ja-JP" altLang="en-US" sz="1100" b="1" dirty="0">
              <a:solidFill>
                <a:prstClr val="black"/>
              </a:solidFill>
              <a:latin typeface="ＭＳ Ｐゴシック" panose="020B0600070205080204" pitchFamily="50" charset="-128"/>
              <a:ea typeface="ＭＳ Ｐゴシック"/>
            </a:endParaRPr>
          </a:p>
        </p:txBody>
      </p:sp>
      <p:sp>
        <p:nvSpPr>
          <p:cNvPr id="65" name="左カーブ矢印 76"/>
          <p:cNvSpPr/>
          <p:nvPr/>
        </p:nvSpPr>
        <p:spPr>
          <a:xfrm rot="1592324" flipH="1">
            <a:off x="3691230" y="3461477"/>
            <a:ext cx="372071" cy="914343"/>
          </a:xfrm>
          <a:prstGeom prst="curvedLeftArrow">
            <a:avLst/>
          </a:prstGeom>
        </p:spPr>
        <p:style>
          <a:lnRef idx="1">
            <a:schemeClr val="accent3"/>
          </a:lnRef>
          <a:fillRef idx="3">
            <a:schemeClr val="accent3"/>
          </a:fillRef>
          <a:effectRef idx="2">
            <a:schemeClr val="accent3"/>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66" name="右カーブ矢印 75"/>
          <p:cNvSpPr/>
          <p:nvPr/>
        </p:nvSpPr>
        <p:spPr>
          <a:xfrm rot="12586660">
            <a:off x="5102290" y="3729679"/>
            <a:ext cx="408992" cy="108235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67" name="円/楕円 37"/>
          <p:cNvSpPr/>
          <p:nvPr/>
        </p:nvSpPr>
        <p:spPr>
          <a:xfrm>
            <a:off x="3586409" y="3330775"/>
            <a:ext cx="1930715" cy="527633"/>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68" name="円/楕円 35"/>
          <p:cNvSpPr/>
          <p:nvPr/>
        </p:nvSpPr>
        <p:spPr>
          <a:xfrm>
            <a:off x="3335023" y="4398325"/>
            <a:ext cx="1026113" cy="431840"/>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69" name="テキスト ボックス 68"/>
          <p:cNvSpPr txBox="1"/>
          <p:nvPr/>
        </p:nvSpPr>
        <p:spPr>
          <a:xfrm>
            <a:off x="1705554" y="2893021"/>
            <a:ext cx="877598" cy="253743"/>
          </a:xfrm>
          <a:prstGeom prst="rect">
            <a:avLst/>
          </a:prstGeom>
          <a:noFill/>
        </p:spPr>
        <p:txBody>
          <a:bodyPr wrap="square" lIns="68532" tIns="34268" rIns="68532" bIns="34268" rtlCol="0">
            <a:spAutoFit/>
          </a:bodyPr>
          <a:lstStyle/>
          <a:p>
            <a:pPr algn="ctr"/>
            <a:endParaRPr lang="en-US" altLang="ja-JP" sz="1199" b="1" spc="-75" dirty="0">
              <a:solidFill>
                <a:prstClr val="black"/>
              </a:solidFill>
              <a:latin typeface="HG丸ｺﾞｼｯｸM-PRO" pitchFamily="50" charset="-128"/>
              <a:ea typeface="HG丸ｺﾞｼｯｸM-PRO" pitchFamily="50" charset="-128"/>
            </a:endParaRPr>
          </a:p>
        </p:txBody>
      </p:sp>
      <p:sp>
        <p:nvSpPr>
          <p:cNvPr id="70" name="テキスト ボックス 69"/>
          <p:cNvSpPr txBox="1"/>
          <p:nvPr/>
        </p:nvSpPr>
        <p:spPr>
          <a:xfrm>
            <a:off x="3275860" y="4025633"/>
            <a:ext cx="2862278" cy="374866"/>
          </a:xfrm>
          <a:prstGeom prst="rect">
            <a:avLst/>
          </a:prstGeom>
          <a:noFill/>
        </p:spPr>
        <p:txBody>
          <a:bodyPr wrap="square" lIns="68532" tIns="34268" rIns="68532" bIns="34268" rtlCol="0">
            <a:spAutoFit/>
          </a:bodyPr>
          <a:lstStyle/>
          <a:p>
            <a:pPr algn="ctr"/>
            <a:r>
              <a:rPr lang="ja-JP" altLang="en-US" sz="787" spc="-75" dirty="0">
                <a:solidFill>
                  <a:prstClr val="black"/>
                </a:solidFill>
                <a:latin typeface="ＭＳ Ｐゴシック"/>
                <a:ea typeface="ＭＳ Ｐゴシック"/>
              </a:rPr>
              <a:t>安心して自分らしく暮らすために･･･  </a:t>
            </a:r>
            <a:endParaRPr lang="en-US" altLang="ja-JP" sz="787" spc="-75" dirty="0">
              <a:solidFill>
                <a:prstClr val="black"/>
              </a:solidFill>
              <a:latin typeface="ＭＳ Ｐゴシック"/>
              <a:ea typeface="ＭＳ Ｐゴシック"/>
            </a:endParaRPr>
          </a:p>
          <a:p>
            <a:pPr algn="ctr"/>
            <a:r>
              <a:rPr lang="ja-JP" altLang="en-US" sz="1199" b="1" spc="-75" dirty="0">
                <a:solidFill>
                  <a:prstClr val="black"/>
                </a:solidFill>
                <a:latin typeface="HG丸ｺﾞｼｯｸM-PRO" pitchFamily="50" charset="-128"/>
                <a:ea typeface="HG丸ｺﾞｼｯｸM-PRO" pitchFamily="50" charset="-128"/>
              </a:rPr>
              <a:t>社会参加</a:t>
            </a:r>
            <a:r>
              <a:rPr lang="ja-JP" altLang="en-US" sz="1050" b="1" spc="-75" dirty="0">
                <a:solidFill>
                  <a:prstClr val="black"/>
                </a:solidFill>
                <a:latin typeface="HG丸ｺﾞｼｯｸM-PRO" pitchFamily="50" charset="-128"/>
                <a:ea typeface="HG丸ｺﾞｼｯｸM-PRO" pitchFamily="50" charset="-128"/>
              </a:rPr>
              <a:t>（就労）</a:t>
            </a:r>
            <a:r>
              <a:rPr lang="ja-JP" altLang="en-US" sz="1199" b="1" spc="-75" dirty="0">
                <a:solidFill>
                  <a:prstClr val="black"/>
                </a:solidFill>
                <a:latin typeface="HG丸ｺﾞｼｯｸM-PRO" pitchFamily="50" charset="-128"/>
                <a:ea typeface="HG丸ｺﾞｼｯｸM-PRO" pitchFamily="50" charset="-128"/>
              </a:rPr>
              <a:t>、地域の助け合い、教育</a:t>
            </a:r>
            <a:endParaRPr lang="en-US" altLang="ja-JP" sz="1199" b="1" spc="-75" dirty="0">
              <a:solidFill>
                <a:prstClr val="black"/>
              </a:solidFill>
              <a:latin typeface="HG丸ｺﾞｼｯｸM-PRO" pitchFamily="50" charset="-128"/>
              <a:ea typeface="HG丸ｺﾞｼｯｸM-PRO" pitchFamily="50" charset="-128"/>
            </a:endParaRPr>
          </a:p>
        </p:txBody>
      </p:sp>
      <p:sp>
        <p:nvSpPr>
          <p:cNvPr id="71" name="テキスト ボックス 70"/>
          <p:cNvSpPr txBox="1"/>
          <p:nvPr/>
        </p:nvSpPr>
        <p:spPr>
          <a:xfrm>
            <a:off x="4139962" y="3103231"/>
            <a:ext cx="774020" cy="253743"/>
          </a:xfrm>
          <a:prstGeom prst="rect">
            <a:avLst/>
          </a:prstGeom>
          <a:noFill/>
        </p:spPr>
        <p:txBody>
          <a:bodyPr wrap="square" lIns="68532" tIns="34268" rIns="68532" bIns="34268" rtlCol="0">
            <a:spAutoFit/>
          </a:bodyPr>
          <a:lstStyle/>
          <a:p>
            <a:pPr algn="ctr"/>
            <a:r>
              <a:rPr lang="ja-JP" altLang="en-US" sz="1199" b="1" spc="-75" dirty="0">
                <a:solidFill>
                  <a:prstClr val="black"/>
                </a:solidFill>
                <a:latin typeface="HG丸ｺﾞｼｯｸM-PRO" pitchFamily="50" charset="-128"/>
                <a:ea typeface="HG丸ｺﾞｼｯｸM-PRO" pitchFamily="50" charset="-128"/>
              </a:rPr>
              <a:t>住まい</a:t>
            </a:r>
            <a:endParaRPr lang="en-US" altLang="ja-JP" sz="1199" b="1" spc="-75" dirty="0">
              <a:solidFill>
                <a:prstClr val="black"/>
              </a:solidFill>
              <a:latin typeface="HG丸ｺﾞｼｯｸM-PRO" pitchFamily="50" charset="-128"/>
              <a:ea typeface="HG丸ｺﾞｼｯｸM-PRO" pitchFamily="50" charset="-128"/>
            </a:endParaRPr>
          </a:p>
        </p:txBody>
      </p:sp>
      <p:pic>
        <p:nvPicPr>
          <p:cNvPr id="72" name="図 71" descr="building02_house1_cl.wmf"/>
          <p:cNvPicPr>
            <a:picLocks noChangeAspect="1"/>
          </p:cNvPicPr>
          <p:nvPr/>
        </p:nvPicPr>
        <p:blipFill>
          <a:blip r:embed="rId2" cstate="print"/>
          <a:stretch>
            <a:fillRect/>
          </a:stretch>
        </p:blipFill>
        <p:spPr>
          <a:xfrm>
            <a:off x="3976543" y="3302724"/>
            <a:ext cx="702079" cy="394984"/>
          </a:xfrm>
          <a:prstGeom prst="rect">
            <a:avLst/>
          </a:prstGeom>
        </p:spPr>
      </p:pic>
      <p:sp>
        <p:nvSpPr>
          <p:cNvPr id="91" name="円/楕円 78"/>
          <p:cNvSpPr/>
          <p:nvPr/>
        </p:nvSpPr>
        <p:spPr>
          <a:xfrm>
            <a:off x="4090423" y="4593599"/>
            <a:ext cx="864096" cy="290429"/>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92" name="円/楕円 71"/>
          <p:cNvSpPr/>
          <p:nvPr/>
        </p:nvSpPr>
        <p:spPr>
          <a:xfrm>
            <a:off x="4735473" y="4484912"/>
            <a:ext cx="975202" cy="431840"/>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96" name="テキスト ボックス 95"/>
          <p:cNvSpPr txBox="1"/>
          <p:nvPr/>
        </p:nvSpPr>
        <p:spPr>
          <a:xfrm>
            <a:off x="2350420" y="4733559"/>
            <a:ext cx="4327817"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企業、ピア・サポート活動、自治会、ボランティア、</a:t>
            </a:r>
            <a:r>
              <a:rPr lang="en-US" altLang="ja-JP" sz="899" spc="-75" dirty="0">
                <a:solidFill>
                  <a:prstClr val="black"/>
                </a:solidFill>
                <a:latin typeface="HG丸ｺﾞｼｯｸM-PRO" pitchFamily="50" charset="-128"/>
                <a:ea typeface="HG丸ｺﾞｼｯｸM-PRO" pitchFamily="50" charset="-128"/>
              </a:rPr>
              <a:t>NPO</a:t>
            </a:r>
            <a:r>
              <a:rPr lang="ja-JP" altLang="en-US" sz="899" spc="-75" dirty="0">
                <a:solidFill>
                  <a:prstClr val="black"/>
                </a:solidFill>
                <a:latin typeface="HG丸ｺﾞｼｯｸM-PRO" pitchFamily="50" charset="-128"/>
                <a:ea typeface="HG丸ｺﾞｼｯｸM-PRO" pitchFamily="50" charset="-128"/>
              </a:rPr>
              <a:t> 等</a:t>
            </a:r>
            <a:endParaRPr lang="en-US" altLang="ja-JP" sz="899" spc="-75" dirty="0">
              <a:solidFill>
                <a:prstClr val="black"/>
              </a:solidFill>
              <a:latin typeface="HG丸ｺﾞｼｯｸM-PRO" pitchFamily="50" charset="-128"/>
              <a:ea typeface="HG丸ｺﾞｼｯｸM-PRO" pitchFamily="50" charset="-128"/>
            </a:endParaRPr>
          </a:p>
        </p:txBody>
      </p:sp>
      <p:pic>
        <p:nvPicPr>
          <p:cNvPr id="116" name="Picture 2" descr="19"/>
          <p:cNvPicPr>
            <a:picLocks noChangeAspect="1" noChangeArrowheads="1"/>
          </p:cNvPicPr>
          <p:nvPr/>
        </p:nvPicPr>
        <p:blipFill>
          <a:blip r:embed="rId3" cstate="print"/>
          <a:srcRect/>
          <a:stretch>
            <a:fillRect/>
          </a:stretch>
        </p:blipFill>
        <p:spPr bwMode="auto">
          <a:xfrm>
            <a:off x="3567781" y="4367505"/>
            <a:ext cx="479581" cy="326909"/>
          </a:xfrm>
          <a:prstGeom prst="rect">
            <a:avLst/>
          </a:prstGeom>
          <a:noFill/>
        </p:spPr>
      </p:pic>
      <p:pic>
        <p:nvPicPr>
          <p:cNvPr id="117" name="Picture 2" descr="C:\Users\TSDHV\Desktop\20160625推計第4弾\boy_socc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081" y="4342467"/>
            <a:ext cx="248136" cy="422359"/>
          </a:xfrm>
          <a:prstGeom prst="rect">
            <a:avLst/>
          </a:prstGeom>
          <a:noFill/>
          <a:extLst>
            <a:ext uri="{909E8E84-426E-40DD-AFC4-6F175D3DCCD1}">
              <a14:hiddenFill xmlns:a14="http://schemas.microsoft.com/office/drawing/2010/main">
                <a:solidFill>
                  <a:srgbClr val="FFFFFF"/>
                </a:solidFill>
              </a14:hiddenFill>
            </a:ext>
          </a:extLst>
        </p:spPr>
      </p:pic>
      <p:sp>
        <p:nvSpPr>
          <p:cNvPr id="119" name="角丸四角形 8"/>
          <p:cNvSpPr/>
          <p:nvPr/>
        </p:nvSpPr>
        <p:spPr bwMode="auto">
          <a:xfrm>
            <a:off x="587915" y="5110040"/>
            <a:ext cx="7533108" cy="256267"/>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ja-JP" altLang="en-US" sz="900" kern="0" dirty="0">
                <a:solidFill>
                  <a:prstClr val="black"/>
                </a:solidFill>
                <a:latin typeface="HG丸ｺﾞｼｯｸM-PRO" pitchFamily="50" charset="-128"/>
                <a:ea typeface="HG丸ｺﾞｼｯｸM-PRO" pitchFamily="50" charset="-128"/>
              </a:rPr>
              <a:t>　　　　市町村ごとの</a:t>
            </a:r>
            <a:r>
              <a:rPr kumimoji="0" lang="ja-JP" altLang="ja-JP" sz="900" kern="0" dirty="0">
                <a:solidFill>
                  <a:prstClr val="black"/>
                </a:solidFill>
                <a:latin typeface="HG丸ｺﾞｼｯｸM-PRO" pitchFamily="50" charset="-128"/>
                <a:ea typeface="HG丸ｺﾞｼｯｸM-PRO" pitchFamily="50" charset="-128"/>
              </a:rPr>
              <a:t>保健・医療・福祉関係者による協議の場</a:t>
            </a:r>
            <a:r>
              <a:rPr kumimoji="0" lang="ja-JP" altLang="en-US" sz="900" kern="0" dirty="0">
                <a:solidFill>
                  <a:prstClr val="black"/>
                </a:solidFill>
                <a:latin typeface="HG丸ｺﾞｼｯｸM-PRO" pitchFamily="50" charset="-128"/>
                <a:ea typeface="HG丸ｺﾞｼｯｸM-PRO" pitchFamily="50" charset="-128"/>
              </a:rPr>
              <a:t>、市町村</a:t>
            </a:r>
            <a:endParaRPr kumimoji="0" lang="ja-JP" altLang="en-US" sz="750" kern="0" dirty="0">
              <a:solidFill>
                <a:prstClr val="black"/>
              </a:solidFill>
              <a:latin typeface="HG丸ｺﾞｼｯｸM-PRO" pitchFamily="50" charset="-128"/>
              <a:ea typeface="HG丸ｺﾞｼｯｸM-PRO" pitchFamily="50" charset="-128"/>
            </a:endParaRPr>
          </a:p>
        </p:txBody>
      </p:sp>
      <p:sp>
        <p:nvSpPr>
          <p:cNvPr id="120" name="角丸四角形 5"/>
          <p:cNvSpPr/>
          <p:nvPr/>
        </p:nvSpPr>
        <p:spPr bwMode="auto">
          <a:xfrm>
            <a:off x="579710" y="5462097"/>
            <a:ext cx="7539731" cy="241211"/>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kumimoji="0" lang="ja-JP" altLang="en-US" sz="900" kern="0" dirty="0">
                <a:solidFill>
                  <a:prstClr val="black"/>
                </a:solidFill>
                <a:latin typeface="HG丸ｺﾞｼｯｸM-PRO" pitchFamily="50" charset="-128"/>
                <a:ea typeface="HG丸ｺﾞｼｯｸM-PRO" pitchFamily="50" charset="-128"/>
              </a:rPr>
              <a:t>障害保健福祉</a:t>
            </a:r>
            <a:r>
              <a:rPr kumimoji="0" lang="ja-JP" altLang="ja-JP" sz="900" kern="0" dirty="0">
                <a:solidFill>
                  <a:prstClr val="black"/>
                </a:solidFill>
                <a:latin typeface="HG丸ｺﾞｼｯｸM-PRO" pitchFamily="50" charset="-128"/>
                <a:ea typeface="HG丸ｺﾞｼｯｸM-PRO" pitchFamily="50" charset="-128"/>
              </a:rPr>
              <a:t>圏域ごとの保健・医療・福祉関係者による協議の場</a:t>
            </a:r>
            <a:r>
              <a:rPr kumimoji="0" lang="ja-JP" altLang="en-US" sz="900" kern="0" dirty="0">
                <a:solidFill>
                  <a:prstClr val="black"/>
                </a:solidFill>
                <a:latin typeface="HG丸ｺﾞｼｯｸM-PRO" pitchFamily="50" charset="-128"/>
                <a:ea typeface="HG丸ｺﾞｼｯｸM-PRO" pitchFamily="50" charset="-128"/>
              </a:rPr>
              <a:t>、保健所</a:t>
            </a:r>
          </a:p>
        </p:txBody>
      </p:sp>
      <p:sp>
        <p:nvSpPr>
          <p:cNvPr id="121" name="二等辺三角形 120"/>
          <p:cNvSpPr/>
          <p:nvPr/>
        </p:nvSpPr>
        <p:spPr bwMode="auto">
          <a:xfrm>
            <a:off x="2303754" y="5306090"/>
            <a:ext cx="4764382" cy="148488"/>
          </a:xfrm>
          <a:prstGeom prst="triangle">
            <a:avLst/>
          </a:prstGeom>
          <a:ln/>
        </p:spPr>
        <p:style>
          <a:lnRef idx="1">
            <a:schemeClr val="accent6"/>
          </a:lnRef>
          <a:fillRef idx="3">
            <a:schemeClr val="accent6"/>
          </a:fillRef>
          <a:effectRef idx="2">
            <a:schemeClr val="accent6"/>
          </a:effectRef>
          <a:fontRef idx="minor">
            <a:schemeClr val="lt1"/>
          </a:fontRef>
        </p:style>
        <p:txBody>
          <a:bodyPr anchor="b"/>
          <a:lstStyle/>
          <a:p>
            <a:pPr algn="ctr">
              <a:defRPr/>
            </a:pPr>
            <a:r>
              <a:rPr kumimoji="0" lang="ja-JP" altLang="en-US" sz="825" kern="0" dirty="0">
                <a:solidFill>
                  <a:prstClr val="black"/>
                </a:solidFill>
                <a:latin typeface="HG丸ｺﾞｼｯｸM-PRO" pitchFamily="50" charset="-128"/>
                <a:ea typeface="HG丸ｺﾞｼｯｸM-PRO" pitchFamily="50" charset="-128"/>
              </a:rPr>
              <a:t>バックアップ</a:t>
            </a:r>
          </a:p>
        </p:txBody>
      </p:sp>
      <p:sp>
        <p:nvSpPr>
          <p:cNvPr id="122" name="二等辺三角形 121"/>
          <p:cNvSpPr/>
          <p:nvPr/>
        </p:nvSpPr>
        <p:spPr bwMode="auto">
          <a:xfrm>
            <a:off x="2292098" y="4960553"/>
            <a:ext cx="4764382" cy="158417"/>
          </a:xfrm>
          <a:prstGeom prst="triangle">
            <a:avLst/>
          </a:prstGeom>
          <a:ln/>
        </p:spPr>
        <p:style>
          <a:lnRef idx="1">
            <a:schemeClr val="accent2"/>
          </a:lnRef>
          <a:fillRef idx="3">
            <a:schemeClr val="accent2"/>
          </a:fillRef>
          <a:effectRef idx="2">
            <a:schemeClr val="accent2"/>
          </a:effectRef>
          <a:fontRef idx="minor">
            <a:schemeClr val="lt1"/>
          </a:fontRef>
        </p:style>
        <p:txBody>
          <a:bodyPr anchor="b"/>
          <a:lstStyle/>
          <a:p>
            <a:pPr algn="ctr">
              <a:defRPr/>
            </a:pPr>
            <a:r>
              <a:rPr kumimoji="0" lang="ja-JP" altLang="en-US" sz="825" kern="0" dirty="0">
                <a:solidFill>
                  <a:prstClr val="black"/>
                </a:solidFill>
                <a:latin typeface="HG丸ｺﾞｼｯｸM-PRO" pitchFamily="50" charset="-128"/>
                <a:ea typeface="HG丸ｺﾞｼｯｸM-PRO" pitchFamily="50" charset="-128"/>
              </a:rPr>
              <a:t>バックアップ</a:t>
            </a:r>
          </a:p>
        </p:txBody>
      </p:sp>
      <p:sp>
        <p:nvSpPr>
          <p:cNvPr id="111" name="角丸四角形 58"/>
          <p:cNvSpPr/>
          <p:nvPr/>
        </p:nvSpPr>
        <p:spPr>
          <a:xfrm>
            <a:off x="579710" y="3190895"/>
            <a:ext cx="2078238" cy="635186"/>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r>
              <a:rPr lang="ja-JP" altLang="en-US" sz="800" spc="-75" dirty="0">
                <a:solidFill>
                  <a:prstClr val="black"/>
                </a:solidFill>
                <a:latin typeface="ＭＳ Ｐゴシック"/>
              </a:rPr>
              <a:t>・精神保健福祉センター（複雑困難な相談）</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・発達障害者支援センター（発達障害）</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　　・保健所（精神保健専門相談）</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　　・障害者就業・生活支援センター（就労）</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　　・ハローワーク（就労）</a:t>
            </a:r>
            <a:endParaRPr lang="en-US" altLang="ja-JP" sz="800" spc="-75" dirty="0">
              <a:solidFill>
                <a:prstClr val="black"/>
              </a:solidFill>
              <a:latin typeface="ＭＳ Ｐゴシック"/>
            </a:endParaRPr>
          </a:p>
        </p:txBody>
      </p:sp>
      <p:sp>
        <p:nvSpPr>
          <p:cNvPr id="115" name="円/楕円 34"/>
          <p:cNvSpPr/>
          <p:nvPr/>
        </p:nvSpPr>
        <p:spPr>
          <a:xfrm>
            <a:off x="2402545" y="2042691"/>
            <a:ext cx="1398434" cy="485820"/>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pic>
        <p:nvPicPr>
          <p:cNvPr id="118" name="図 117" descr="doctor4_3.gif"/>
          <p:cNvPicPr>
            <a:picLocks noChangeAspect="1"/>
          </p:cNvPicPr>
          <p:nvPr/>
        </p:nvPicPr>
        <p:blipFill>
          <a:blip r:embed="rId5" cstate="print"/>
          <a:stretch>
            <a:fillRect/>
          </a:stretch>
        </p:blipFill>
        <p:spPr>
          <a:xfrm>
            <a:off x="2661271" y="2001218"/>
            <a:ext cx="482780" cy="509063"/>
          </a:xfrm>
          <a:prstGeom prst="rect">
            <a:avLst/>
          </a:prstGeom>
        </p:spPr>
      </p:pic>
      <p:pic>
        <p:nvPicPr>
          <p:cNvPr id="123" name="図 122" descr="doctor_illust07_02.gif"/>
          <p:cNvPicPr>
            <a:picLocks noChangeAspect="1"/>
          </p:cNvPicPr>
          <p:nvPr/>
        </p:nvPicPr>
        <p:blipFill>
          <a:blip r:embed="rId6" cstate="print"/>
          <a:stretch>
            <a:fillRect/>
          </a:stretch>
        </p:blipFill>
        <p:spPr>
          <a:xfrm>
            <a:off x="3019184" y="2018154"/>
            <a:ext cx="482781" cy="534515"/>
          </a:xfrm>
          <a:prstGeom prst="rect">
            <a:avLst/>
          </a:prstGeom>
        </p:spPr>
      </p:pic>
      <p:pic>
        <p:nvPicPr>
          <p:cNvPr id="124" name="図 123" descr="小規模building03_cl2.png"/>
          <p:cNvPicPr>
            <a:picLocks noChangeAspect="1"/>
          </p:cNvPicPr>
          <p:nvPr/>
        </p:nvPicPr>
        <p:blipFill>
          <a:blip r:embed="rId7" cstate="print"/>
          <a:stretch>
            <a:fillRect/>
          </a:stretch>
        </p:blipFill>
        <p:spPr>
          <a:xfrm>
            <a:off x="747349" y="1950501"/>
            <a:ext cx="405178" cy="452090"/>
          </a:xfrm>
          <a:prstGeom prst="rect">
            <a:avLst/>
          </a:prstGeom>
        </p:spPr>
      </p:pic>
      <p:pic>
        <p:nvPicPr>
          <p:cNvPr id="126" name="Picture 2" descr="C:\Users\KNXVS\AppData\Local\Microsoft\Windows\Temporary Internet Files\Content.IE5\ADV5CF2Q\MC900426352[1].wmf"/>
          <p:cNvPicPr>
            <a:picLocks noChangeAspect="1" noChangeArrowheads="1"/>
          </p:cNvPicPr>
          <p:nvPr/>
        </p:nvPicPr>
        <p:blipFill>
          <a:blip r:embed="rId8" cstate="print"/>
          <a:srcRect/>
          <a:stretch>
            <a:fillRect/>
          </a:stretch>
        </p:blipFill>
        <p:spPr bwMode="auto">
          <a:xfrm>
            <a:off x="1137690" y="2224813"/>
            <a:ext cx="327980" cy="247630"/>
          </a:xfrm>
          <a:prstGeom prst="rect">
            <a:avLst/>
          </a:prstGeom>
          <a:noFill/>
        </p:spPr>
      </p:pic>
      <p:sp>
        <p:nvSpPr>
          <p:cNvPr id="127" name="正方形/長方形 126"/>
          <p:cNvSpPr/>
          <p:nvPr/>
        </p:nvSpPr>
        <p:spPr>
          <a:xfrm>
            <a:off x="1259477" y="1906913"/>
            <a:ext cx="2797838" cy="630814"/>
          </a:xfrm>
          <a:prstGeom prst="rect">
            <a:avLst/>
          </a:prstGeom>
        </p:spPr>
        <p:txBody>
          <a:bodyPr wrap="square">
            <a:spAutoFit/>
          </a:bodyPr>
          <a:lstStyle/>
          <a:p>
            <a:pPr defTabSz="685251">
              <a:defRPr/>
            </a:pPr>
            <a:r>
              <a:rPr lang="ja-JP" altLang="en-US" sz="1000" spc="-75" dirty="0">
                <a:solidFill>
                  <a:prstClr val="black"/>
                </a:solidFill>
                <a:latin typeface="ＭＳ Ｐゴシック"/>
                <a:ea typeface="ＭＳ Ｐゴシック"/>
              </a:rPr>
              <a:t>病気になったら･･･  </a:t>
            </a:r>
            <a:endParaRPr lang="en-US" altLang="ja-JP" sz="1000" spc="-75" dirty="0">
              <a:solidFill>
                <a:prstClr val="black"/>
              </a:solidFill>
              <a:latin typeface="ＭＳ Ｐゴシック"/>
              <a:ea typeface="ＭＳ Ｐゴシック"/>
            </a:endParaRPr>
          </a:p>
          <a:p>
            <a:pPr defTabSz="685251">
              <a:defRPr/>
            </a:pPr>
            <a:r>
              <a:rPr lang="ja-JP" altLang="en-US" sz="1100" b="1" spc="-75" dirty="0">
                <a:solidFill>
                  <a:prstClr val="black"/>
                </a:solidFill>
                <a:latin typeface="HG丸ｺﾞｼｯｸM-PRO" pitchFamily="50" charset="-128"/>
                <a:ea typeface="HG丸ｺﾞｼｯｸM-PRO" pitchFamily="50" charset="-128"/>
              </a:rPr>
              <a:t>　</a:t>
            </a:r>
            <a:r>
              <a:rPr lang="ja-JP" altLang="en-US" sz="1600" b="1" spc="-75" dirty="0">
                <a:solidFill>
                  <a:prstClr val="black"/>
                </a:solidFill>
                <a:latin typeface="HG丸ｺﾞｼｯｸM-PRO" pitchFamily="50" charset="-128"/>
                <a:ea typeface="HG丸ｺﾞｼｯｸM-PRO" pitchFamily="50" charset="-128"/>
              </a:rPr>
              <a:t>医療</a:t>
            </a:r>
            <a:endParaRPr lang="en-US" altLang="ja-JP" sz="1050" b="1" spc="-75" dirty="0">
              <a:solidFill>
                <a:prstClr val="black"/>
              </a:solidFill>
              <a:latin typeface="HG丸ｺﾞｼｯｸM-PRO" pitchFamily="50" charset="-128"/>
              <a:ea typeface="HG丸ｺﾞｼｯｸM-PRO" pitchFamily="50" charset="-128"/>
            </a:endParaRPr>
          </a:p>
          <a:p>
            <a:pPr defTabSz="685251">
              <a:defRPr/>
            </a:pPr>
            <a:endParaRPr lang="ja-JP" altLang="en-US" sz="899" spc="-75" dirty="0">
              <a:solidFill>
                <a:prstClr val="black"/>
              </a:solidFill>
              <a:latin typeface="ＭＳ Ｐゴシック"/>
              <a:ea typeface="ＭＳ Ｐゴシック"/>
            </a:endParaRPr>
          </a:p>
        </p:txBody>
      </p:sp>
      <p:sp>
        <p:nvSpPr>
          <p:cNvPr id="128" name="テキスト ボックス 127"/>
          <p:cNvSpPr txBox="1"/>
          <p:nvPr/>
        </p:nvSpPr>
        <p:spPr>
          <a:xfrm>
            <a:off x="599136" y="2796556"/>
            <a:ext cx="1660314" cy="469315"/>
          </a:xfrm>
          <a:prstGeom prst="rect">
            <a:avLst/>
          </a:prstGeom>
          <a:noFill/>
        </p:spPr>
        <p:txBody>
          <a:bodyPr wrap="square" lIns="68532" tIns="34268" rIns="68532" bIns="34268" rtlCol="0">
            <a:spAutoFit/>
          </a:bodyPr>
          <a:lstStyle/>
          <a:p>
            <a:pPr algn="ctr"/>
            <a:r>
              <a:rPr lang="ja-JP" altLang="en-US" sz="1000" spc="-75" dirty="0">
                <a:solidFill>
                  <a:prstClr val="black"/>
                </a:solidFill>
                <a:latin typeface="ＭＳ Ｐゴシック"/>
                <a:ea typeface="ＭＳ Ｐゴシック"/>
              </a:rPr>
              <a:t>お困りごとはなんでも相談･･･  </a:t>
            </a:r>
            <a:endParaRPr lang="en-US" altLang="ja-JP" sz="1000" spc="-75" dirty="0">
              <a:solidFill>
                <a:prstClr val="black"/>
              </a:solidFill>
              <a:latin typeface="ＭＳ Ｐゴシック"/>
              <a:ea typeface="ＭＳ Ｐゴシック"/>
            </a:endParaRPr>
          </a:p>
          <a:p>
            <a:pPr algn="ctr"/>
            <a:r>
              <a:rPr lang="ja-JP" altLang="en-US" sz="1600" b="1" spc="-75" dirty="0">
                <a:solidFill>
                  <a:prstClr val="black"/>
                </a:solidFill>
                <a:latin typeface="HG丸ｺﾞｼｯｸM-PRO" pitchFamily="50" charset="-128"/>
                <a:ea typeface="HG丸ｺﾞｼｯｸM-PRO" pitchFamily="50" charset="-128"/>
              </a:rPr>
              <a:t>様々な相談窓口</a:t>
            </a:r>
            <a:endParaRPr lang="en-US" altLang="ja-JP" sz="1600" b="1" spc="-75" dirty="0">
              <a:solidFill>
                <a:prstClr val="black"/>
              </a:solidFill>
              <a:latin typeface="HG丸ｺﾞｼｯｸM-PRO" pitchFamily="50" charset="-128"/>
              <a:ea typeface="HG丸ｺﾞｼｯｸM-PRO" pitchFamily="50" charset="-128"/>
            </a:endParaRPr>
          </a:p>
        </p:txBody>
      </p:sp>
      <p:sp>
        <p:nvSpPr>
          <p:cNvPr id="130" name="左カーブ矢印 73"/>
          <p:cNvSpPr/>
          <p:nvPr/>
        </p:nvSpPr>
        <p:spPr>
          <a:xfrm rot="9981534" flipH="1">
            <a:off x="4041167" y="2499431"/>
            <a:ext cx="238767" cy="683291"/>
          </a:xfrm>
          <a:prstGeom prst="curvedLeftArrow">
            <a:avLst/>
          </a:prstGeom>
        </p:spPr>
        <p:style>
          <a:lnRef idx="1">
            <a:schemeClr val="accent3"/>
          </a:lnRef>
          <a:fillRef idx="3">
            <a:schemeClr val="accent3"/>
          </a:fillRef>
          <a:effectRef idx="2">
            <a:schemeClr val="accent3"/>
          </a:effectRef>
          <a:fontRef idx="minor">
            <a:schemeClr val="lt1"/>
          </a:fontRef>
        </p:style>
        <p:txBody>
          <a:bodyPr lIns="68532" tIns="34268" rIns="68532" bIns="34268" rtlCol="0" anchor="ctr"/>
          <a:lstStyle/>
          <a:p>
            <a:pPr algn="ctr"/>
            <a:endParaRPr lang="ja-JP" altLang="en-US" spc="-75" dirty="0">
              <a:solidFill>
                <a:prstClr val="black"/>
              </a:solidFill>
            </a:endParaRPr>
          </a:p>
        </p:txBody>
      </p:sp>
      <p:sp>
        <p:nvSpPr>
          <p:cNvPr id="131" name="正方形/長方形 130"/>
          <p:cNvSpPr/>
          <p:nvPr/>
        </p:nvSpPr>
        <p:spPr>
          <a:xfrm>
            <a:off x="2616425" y="2680876"/>
            <a:ext cx="1668779" cy="431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spc="-75" dirty="0">
                <a:solidFill>
                  <a:prstClr val="black"/>
                </a:solidFill>
              </a:rPr>
              <a:t>日常の医療</a:t>
            </a:r>
            <a:r>
              <a:rPr lang="ja-JP" altLang="en-US" sz="800" spc="-75" dirty="0">
                <a:solidFill>
                  <a:prstClr val="black"/>
                </a:solidFill>
              </a:rPr>
              <a:t>：</a:t>
            </a:r>
            <a:endParaRPr lang="en-US" altLang="ja-JP" sz="800" spc="-75" dirty="0">
              <a:solidFill>
                <a:prstClr val="black"/>
              </a:solidFill>
            </a:endParaRPr>
          </a:p>
          <a:p>
            <a:r>
              <a:rPr lang="ja-JP" altLang="en-US" sz="800" spc="-75" dirty="0">
                <a:solidFill>
                  <a:prstClr val="black"/>
                </a:solidFill>
              </a:rPr>
              <a:t>　・かかりつけ医、有床診療所</a:t>
            </a:r>
            <a:endParaRPr lang="en-US" altLang="ja-JP" sz="800" spc="-75" dirty="0">
              <a:solidFill>
                <a:prstClr val="black"/>
              </a:solidFill>
            </a:endParaRPr>
          </a:p>
          <a:p>
            <a:r>
              <a:rPr lang="ja-JP" altLang="en-US" sz="800" spc="-75" dirty="0">
                <a:solidFill>
                  <a:prstClr val="black"/>
                </a:solidFill>
              </a:rPr>
              <a:t>　・精神科デイケア・精神科訪問看護</a:t>
            </a:r>
            <a:endParaRPr lang="en-US" altLang="ja-JP" sz="800" spc="-75" dirty="0">
              <a:solidFill>
                <a:prstClr val="black"/>
              </a:solidFill>
            </a:endParaRPr>
          </a:p>
          <a:p>
            <a:r>
              <a:rPr lang="ja-JP" altLang="en-US" sz="800" spc="-75" dirty="0">
                <a:solidFill>
                  <a:prstClr val="black"/>
                </a:solidFill>
              </a:rPr>
              <a:t>　・地域の連携病院</a:t>
            </a:r>
            <a:endParaRPr lang="en-US" altLang="ja-JP" sz="800" spc="-75" dirty="0">
              <a:solidFill>
                <a:prstClr val="black"/>
              </a:solidFill>
            </a:endParaRPr>
          </a:p>
          <a:p>
            <a:r>
              <a:rPr lang="ja-JP" altLang="en-US" sz="800" spc="-75" dirty="0">
                <a:solidFill>
                  <a:prstClr val="black"/>
                </a:solidFill>
              </a:rPr>
              <a:t>　・歯科医療、薬局</a:t>
            </a:r>
            <a:endParaRPr lang="en-US" altLang="ja-JP" sz="800" spc="-75" dirty="0">
              <a:solidFill>
                <a:prstClr val="black"/>
              </a:solidFill>
            </a:endParaRPr>
          </a:p>
        </p:txBody>
      </p:sp>
      <p:sp>
        <p:nvSpPr>
          <p:cNvPr id="135" name="円/楕円 69"/>
          <p:cNvSpPr/>
          <p:nvPr/>
        </p:nvSpPr>
        <p:spPr>
          <a:xfrm>
            <a:off x="857450" y="2419069"/>
            <a:ext cx="1403642" cy="377861"/>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endParaRPr lang="ja-JP" altLang="en-US" spc="-75" dirty="0">
              <a:solidFill>
                <a:prstClr val="black"/>
              </a:solidFill>
            </a:endParaRPr>
          </a:p>
        </p:txBody>
      </p:sp>
      <p:sp>
        <p:nvSpPr>
          <p:cNvPr id="125" name="正方形/長方形 124"/>
          <p:cNvSpPr/>
          <p:nvPr/>
        </p:nvSpPr>
        <p:spPr>
          <a:xfrm>
            <a:off x="893635" y="2383407"/>
            <a:ext cx="1557480" cy="431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spc="-75" dirty="0">
                <a:solidFill>
                  <a:prstClr val="black"/>
                </a:solidFill>
              </a:rPr>
              <a:t>病院：</a:t>
            </a:r>
            <a:endParaRPr lang="en-US" altLang="ja-JP" sz="900" spc="-75" dirty="0">
              <a:solidFill>
                <a:prstClr val="black"/>
              </a:solidFill>
            </a:endParaRPr>
          </a:p>
          <a:p>
            <a:r>
              <a:rPr lang="ja-JP" altLang="en-US" sz="900" spc="-75" dirty="0">
                <a:solidFill>
                  <a:prstClr val="black"/>
                </a:solidFill>
              </a:rPr>
              <a:t>　急性期、回復期、慢性期</a:t>
            </a:r>
            <a:endParaRPr lang="en-US" altLang="ja-JP" sz="900" spc="-75" dirty="0">
              <a:solidFill>
                <a:prstClr val="black"/>
              </a:solidFill>
            </a:endParaRPr>
          </a:p>
        </p:txBody>
      </p:sp>
      <p:sp>
        <p:nvSpPr>
          <p:cNvPr id="137" name="円/楕円 68"/>
          <p:cNvSpPr/>
          <p:nvPr/>
        </p:nvSpPr>
        <p:spPr>
          <a:xfrm>
            <a:off x="6058234" y="2862090"/>
            <a:ext cx="1612910" cy="546001"/>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138" name="円/楕円 47"/>
          <p:cNvSpPr/>
          <p:nvPr/>
        </p:nvSpPr>
        <p:spPr>
          <a:xfrm>
            <a:off x="4678603" y="2454939"/>
            <a:ext cx="1727865" cy="539801"/>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pic>
        <p:nvPicPr>
          <p:cNvPr id="139" name="図 138" descr="build32.wmf"/>
          <p:cNvPicPr>
            <a:picLocks noChangeAspect="1"/>
          </p:cNvPicPr>
          <p:nvPr/>
        </p:nvPicPr>
        <p:blipFill>
          <a:blip r:embed="rId9" cstate="print"/>
          <a:stretch>
            <a:fillRect/>
          </a:stretch>
        </p:blipFill>
        <p:spPr>
          <a:xfrm>
            <a:off x="7622394" y="2763068"/>
            <a:ext cx="702078" cy="453281"/>
          </a:xfrm>
          <a:prstGeom prst="rect">
            <a:avLst/>
          </a:prstGeom>
        </p:spPr>
      </p:pic>
      <p:pic>
        <p:nvPicPr>
          <p:cNvPr id="140" name="図 139" descr="build34.wmf"/>
          <p:cNvPicPr>
            <a:picLocks noChangeAspect="1"/>
          </p:cNvPicPr>
          <p:nvPr/>
        </p:nvPicPr>
        <p:blipFill>
          <a:blip r:embed="rId10" cstate="print"/>
          <a:stretch>
            <a:fillRect/>
          </a:stretch>
        </p:blipFill>
        <p:spPr>
          <a:xfrm>
            <a:off x="5391856" y="2147284"/>
            <a:ext cx="549961" cy="390317"/>
          </a:xfrm>
          <a:prstGeom prst="rect">
            <a:avLst/>
          </a:prstGeom>
        </p:spPr>
      </p:pic>
      <p:sp>
        <p:nvSpPr>
          <p:cNvPr id="142" name="テキスト ボックス 141"/>
          <p:cNvSpPr txBox="1"/>
          <p:nvPr/>
        </p:nvSpPr>
        <p:spPr>
          <a:xfrm>
            <a:off x="5613902" y="1898117"/>
            <a:ext cx="2435151" cy="392114"/>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ＭＳ Ｐゴシック"/>
                <a:ea typeface="ＭＳ Ｐゴシック"/>
              </a:rPr>
              <a:t>介護・訓練等の支援が必要になったら･･･  </a:t>
            </a:r>
            <a:endParaRPr lang="en-US" altLang="ja-JP" sz="899" spc="-75" dirty="0">
              <a:solidFill>
                <a:prstClr val="black"/>
              </a:solidFill>
              <a:latin typeface="ＭＳ Ｐゴシック"/>
              <a:ea typeface="ＭＳ Ｐゴシック"/>
            </a:endParaRPr>
          </a:p>
          <a:p>
            <a:pPr algn="ctr"/>
            <a:r>
              <a:rPr lang="ja-JP" altLang="en-US" sz="1199" b="1" spc="-75" dirty="0">
                <a:solidFill>
                  <a:prstClr val="black"/>
                </a:solidFill>
                <a:latin typeface="HG丸ｺﾞｼｯｸM-PRO" pitchFamily="50" charset="-128"/>
                <a:ea typeface="HG丸ｺﾞｼｯｸM-PRO" pitchFamily="50" charset="-128"/>
              </a:rPr>
              <a:t>　　　障害福祉・介護</a:t>
            </a:r>
            <a:endParaRPr lang="en-US" altLang="ja-JP" sz="1199" b="1" spc="-75" dirty="0">
              <a:solidFill>
                <a:prstClr val="black"/>
              </a:solidFill>
              <a:latin typeface="HG丸ｺﾞｼｯｸM-PRO" pitchFamily="50" charset="-128"/>
              <a:ea typeface="HG丸ｺﾞｼｯｸM-PRO" pitchFamily="50" charset="-128"/>
            </a:endParaRPr>
          </a:p>
        </p:txBody>
      </p:sp>
      <p:sp>
        <p:nvSpPr>
          <p:cNvPr id="143" name="テキスト ボックス 142"/>
          <p:cNvSpPr txBox="1"/>
          <p:nvPr/>
        </p:nvSpPr>
        <p:spPr>
          <a:xfrm>
            <a:off x="6049395" y="3345291"/>
            <a:ext cx="1546697" cy="1100257"/>
          </a:xfrm>
          <a:prstGeom prst="rect">
            <a:avLst/>
          </a:prstGeom>
          <a:noFill/>
        </p:spPr>
        <p:txBody>
          <a:bodyPr wrap="square" lIns="68532" tIns="34268" rIns="68532" bIns="34268" rtlCol="0">
            <a:spAutoFit/>
          </a:bodyPr>
          <a:lstStyle/>
          <a:p>
            <a:r>
              <a:rPr lang="ja-JP" altLang="en-US" sz="800" spc="-75" dirty="0">
                <a:solidFill>
                  <a:prstClr val="black"/>
                </a:solidFill>
                <a:latin typeface="ＭＳ Ｐゴシック"/>
                <a:ea typeface="ＭＳ Ｐゴシック"/>
              </a:rPr>
              <a:t>（</a:t>
            </a:r>
            <a:r>
              <a:rPr lang="ja-JP" altLang="en-US" sz="900" spc="-75" dirty="0">
                <a:solidFill>
                  <a:prstClr val="black"/>
                </a:solidFill>
                <a:latin typeface="ＭＳ Ｐゴシック"/>
                <a:ea typeface="ＭＳ Ｐゴシック"/>
              </a:rPr>
              <a:t>介護保険サービス）</a:t>
            </a:r>
            <a:endParaRPr lang="en-US" altLang="ja-JP" sz="900" spc="-75" dirty="0">
              <a:solidFill>
                <a:prstClr val="black"/>
              </a:solidFill>
              <a:latin typeface="ＭＳ Ｐゴシック"/>
              <a:ea typeface="ＭＳ Ｐゴシック"/>
            </a:endParaRPr>
          </a:p>
          <a:p>
            <a:r>
              <a:rPr lang="ja-JP" altLang="en-US" sz="900" spc="-75" dirty="0">
                <a:solidFill>
                  <a:prstClr val="black"/>
                </a:solidFill>
                <a:latin typeface="ＭＳ Ｐゴシック"/>
                <a:ea typeface="ＭＳ Ｐゴシック"/>
              </a:rPr>
              <a:t>■在宅系：</a:t>
            </a:r>
            <a:endParaRPr lang="en-US" altLang="ja-JP" sz="9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・訪問介護　・訪問看護　・通所介護　</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・小規模多機能型居宅介護</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a:t>
            </a:r>
            <a:r>
              <a:rPr lang="ja-JP" altLang="en-US" sz="800" spc="-75" dirty="0">
                <a:solidFill>
                  <a:prstClr val="black"/>
                </a:solidFill>
                <a:ea typeface="ＭＳ Ｐゴシック"/>
              </a:rPr>
              <a:t>短期入所生活介護</a:t>
            </a:r>
            <a:endParaRPr lang="en-US" altLang="ja-JP" sz="800" spc="-75" dirty="0">
              <a:solidFill>
                <a:prstClr val="black"/>
              </a:solidFill>
              <a:ea typeface="ＭＳ Ｐゴシック"/>
            </a:endParaRPr>
          </a:p>
          <a:p>
            <a:r>
              <a:rPr lang="ja-JP" altLang="en-US" sz="800" spc="-75" dirty="0">
                <a:solidFill>
                  <a:prstClr val="black"/>
                </a:solidFill>
                <a:ea typeface="ＭＳ Ｐゴシック"/>
              </a:rPr>
              <a:t>・福祉用具</a:t>
            </a:r>
            <a:endParaRPr lang="en-US" altLang="ja-JP" sz="800" spc="-75" dirty="0">
              <a:solidFill>
                <a:prstClr val="black"/>
              </a:solidFill>
              <a:ea typeface="ＭＳ Ｐゴシック"/>
            </a:endParaRPr>
          </a:p>
          <a:p>
            <a:r>
              <a:rPr lang="ja-JP" altLang="en-US" sz="800" spc="-75" dirty="0">
                <a:solidFill>
                  <a:prstClr val="black"/>
                </a:solidFill>
                <a:ea typeface="ＭＳ Ｐゴシック"/>
              </a:rPr>
              <a:t>・</a:t>
            </a:r>
            <a:r>
              <a:rPr lang="en-US" altLang="ja-JP" sz="800" spc="-75" dirty="0">
                <a:solidFill>
                  <a:prstClr val="black"/>
                </a:solidFill>
                <a:ea typeface="ＭＳ Ｐゴシック"/>
              </a:rPr>
              <a:t>24</a:t>
            </a:r>
            <a:r>
              <a:rPr lang="ja-JP" altLang="en-US" sz="800" spc="-75" dirty="0">
                <a:solidFill>
                  <a:prstClr val="black"/>
                </a:solidFill>
                <a:ea typeface="ＭＳ Ｐゴシック"/>
              </a:rPr>
              <a:t>時間対応の訪問サービス　</a:t>
            </a:r>
            <a:r>
              <a:rPr lang="ja-JP" altLang="en-US" sz="800" spc="-75" dirty="0">
                <a:solidFill>
                  <a:prstClr val="black"/>
                </a:solidFill>
                <a:latin typeface="ＭＳ Ｐゴシック"/>
                <a:ea typeface="ＭＳ Ｐゴシック"/>
              </a:rPr>
              <a:t>等</a:t>
            </a:r>
          </a:p>
          <a:p>
            <a:r>
              <a:rPr lang="ja-JP" altLang="en-US" sz="900" spc="-75" dirty="0">
                <a:solidFill>
                  <a:prstClr val="black"/>
                </a:solidFill>
                <a:latin typeface="ＭＳ Ｐゴシック"/>
                <a:ea typeface="ＭＳ Ｐゴシック"/>
              </a:rPr>
              <a:t>■介護予防サービス</a:t>
            </a:r>
            <a:endParaRPr lang="en-US" altLang="ja-JP" sz="900" spc="-75" dirty="0">
              <a:solidFill>
                <a:prstClr val="black"/>
              </a:solidFill>
              <a:latin typeface="ＭＳ Ｐゴシック"/>
              <a:ea typeface="ＭＳ Ｐゴシック"/>
            </a:endParaRPr>
          </a:p>
        </p:txBody>
      </p:sp>
      <p:pic>
        <p:nvPicPr>
          <p:cNvPr id="152" name="図 151" descr="health_0166.wmf"/>
          <p:cNvPicPr>
            <a:picLocks noChangeAspect="1"/>
          </p:cNvPicPr>
          <p:nvPr/>
        </p:nvPicPr>
        <p:blipFill>
          <a:blip r:embed="rId11" cstate="print"/>
          <a:stretch>
            <a:fillRect/>
          </a:stretch>
        </p:blipFill>
        <p:spPr>
          <a:xfrm>
            <a:off x="6654457" y="2944417"/>
            <a:ext cx="643571" cy="419589"/>
          </a:xfrm>
          <a:prstGeom prst="rect">
            <a:avLst/>
          </a:prstGeom>
        </p:spPr>
      </p:pic>
      <p:pic>
        <p:nvPicPr>
          <p:cNvPr id="15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4199" y="2473796"/>
            <a:ext cx="325192" cy="4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64732" y="2400418"/>
            <a:ext cx="378725" cy="46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右カーブ矢印 74"/>
          <p:cNvSpPr/>
          <p:nvPr/>
        </p:nvSpPr>
        <p:spPr>
          <a:xfrm rot="11588426" flipH="1">
            <a:off x="4781892" y="2801842"/>
            <a:ext cx="308380" cy="712640"/>
          </a:xfrm>
          <a:prstGeom prst="curvedRightArrow">
            <a:avLst/>
          </a:prstGeom>
        </p:spPr>
        <p:style>
          <a:lnRef idx="1">
            <a:schemeClr val="accent3"/>
          </a:lnRef>
          <a:fillRef idx="3">
            <a:schemeClr val="accent3"/>
          </a:fillRef>
          <a:effectRef idx="2">
            <a:schemeClr val="accent3"/>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156" name="左カーブ矢印 70"/>
          <p:cNvSpPr/>
          <p:nvPr/>
        </p:nvSpPr>
        <p:spPr>
          <a:xfrm rot="2216199">
            <a:off x="5725530" y="3008850"/>
            <a:ext cx="308594" cy="851200"/>
          </a:xfrm>
          <a:prstGeom prst="curvedLeftArrow">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157" name="テキスト ボックス 156"/>
          <p:cNvSpPr txBox="1"/>
          <p:nvPr/>
        </p:nvSpPr>
        <p:spPr>
          <a:xfrm>
            <a:off x="4605945" y="2332807"/>
            <a:ext cx="845842" cy="173080"/>
          </a:xfrm>
          <a:prstGeom prst="rect">
            <a:avLst/>
          </a:prstGeom>
          <a:noFill/>
        </p:spPr>
        <p:txBody>
          <a:bodyPr wrap="square" lIns="68532" tIns="34268" rIns="68532" bIns="34268" rtlCol="0">
            <a:spAutoFit/>
          </a:bodyPr>
          <a:lstStyle/>
          <a:p>
            <a:pPr algn="ctr"/>
            <a:r>
              <a:rPr lang="ja-JP" altLang="en-US" sz="675" spc="-75" dirty="0">
                <a:solidFill>
                  <a:prstClr val="black"/>
                </a:solidFill>
                <a:latin typeface="ＭＳ Ｐゴシック"/>
                <a:ea typeface="ＭＳ Ｐゴシック"/>
              </a:rPr>
              <a:t>■地域生活支援拠点</a:t>
            </a:r>
            <a:endParaRPr lang="en-US" altLang="ja-JP" sz="675" spc="-75" dirty="0">
              <a:solidFill>
                <a:prstClr val="black"/>
              </a:solidFill>
              <a:latin typeface="ＭＳ Ｐゴシック"/>
              <a:ea typeface="ＭＳ Ｐゴシック"/>
            </a:endParaRPr>
          </a:p>
        </p:txBody>
      </p:sp>
      <p:sp>
        <p:nvSpPr>
          <p:cNvPr id="141" name="テキスト ボックス 140"/>
          <p:cNvSpPr txBox="1"/>
          <p:nvPr/>
        </p:nvSpPr>
        <p:spPr>
          <a:xfrm>
            <a:off x="5328102" y="2826253"/>
            <a:ext cx="824248" cy="646286"/>
          </a:xfrm>
          <a:prstGeom prst="rect">
            <a:avLst/>
          </a:prstGeom>
          <a:noFill/>
        </p:spPr>
        <p:txBody>
          <a:bodyPr wrap="square" lIns="68532" tIns="34268" rIns="68532" bIns="34268" rtlCol="0">
            <a:spAutoFit/>
          </a:bodyPr>
          <a:lstStyle/>
          <a:p>
            <a:r>
              <a:rPr lang="ja-JP" altLang="en-US" sz="675" spc="-75" dirty="0">
                <a:solidFill>
                  <a:prstClr val="black"/>
                </a:solidFill>
                <a:latin typeface="ＭＳ Ｐゴシック"/>
                <a:ea typeface="ＭＳ Ｐゴシック"/>
              </a:rPr>
              <a:t>（障害福祉サービス）</a:t>
            </a:r>
            <a:endParaRPr lang="en-US" altLang="ja-JP" sz="675" spc="-75" dirty="0">
              <a:solidFill>
                <a:prstClr val="black"/>
              </a:solidFill>
              <a:latin typeface="ＭＳ Ｐゴシック"/>
              <a:ea typeface="ＭＳ Ｐゴシック"/>
            </a:endParaRPr>
          </a:p>
          <a:p>
            <a:r>
              <a:rPr lang="ja-JP" altLang="en-US" sz="675" spc="-75" dirty="0">
                <a:solidFill>
                  <a:prstClr val="black"/>
                </a:solidFill>
                <a:latin typeface="ＭＳ Ｐゴシック"/>
                <a:ea typeface="ＭＳ Ｐゴシック"/>
              </a:rPr>
              <a:t>■在宅系：</a:t>
            </a:r>
            <a:endParaRPr lang="en-US" altLang="ja-JP" sz="675" spc="-75" dirty="0">
              <a:solidFill>
                <a:prstClr val="black"/>
              </a:solidFill>
              <a:latin typeface="ＭＳ Ｐゴシック"/>
              <a:ea typeface="ＭＳ Ｐゴシック"/>
            </a:endParaRPr>
          </a:p>
          <a:p>
            <a:r>
              <a:rPr lang="ja-JP" altLang="en-US" sz="600" spc="-75" dirty="0">
                <a:solidFill>
                  <a:prstClr val="black"/>
                </a:solidFill>
                <a:latin typeface="ＭＳ Ｐゴシック"/>
                <a:ea typeface="ＭＳ Ｐゴシック"/>
              </a:rPr>
              <a:t>・居宅介護　・生活介護</a:t>
            </a:r>
            <a:endParaRPr lang="en-US" altLang="ja-JP" sz="600" spc="-75" dirty="0">
              <a:solidFill>
                <a:prstClr val="black"/>
              </a:solidFill>
              <a:latin typeface="ＭＳ Ｐゴシック"/>
              <a:ea typeface="ＭＳ Ｐゴシック"/>
            </a:endParaRPr>
          </a:p>
          <a:p>
            <a:r>
              <a:rPr lang="ja-JP" altLang="en-US" sz="600" spc="-75" dirty="0">
                <a:solidFill>
                  <a:prstClr val="black"/>
                </a:solidFill>
                <a:latin typeface="ＭＳ Ｐゴシック"/>
                <a:ea typeface="ＭＳ Ｐゴシック"/>
              </a:rPr>
              <a:t>・短期入所　</a:t>
            </a:r>
            <a:endParaRPr lang="en-US" altLang="ja-JP" sz="600" spc="-75" dirty="0">
              <a:solidFill>
                <a:prstClr val="black"/>
              </a:solidFill>
              <a:latin typeface="ＭＳ Ｐゴシック"/>
              <a:ea typeface="ＭＳ Ｐゴシック"/>
            </a:endParaRPr>
          </a:p>
          <a:p>
            <a:r>
              <a:rPr lang="ja-JP" altLang="en-US" sz="600" spc="-75" dirty="0">
                <a:solidFill>
                  <a:prstClr val="black"/>
                </a:solidFill>
                <a:latin typeface="ＭＳ Ｐゴシック"/>
                <a:ea typeface="ＭＳ Ｐゴシック"/>
              </a:rPr>
              <a:t>・就労継続支援</a:t>
            </a:r>
            <a:endParaRPr lang="en-US" altLang="ja-JP" sz="600" spc="-75" dirty="0">
              <a:solidFill>
                <a:prstClr val="black"/>
              </a:solidFill>
              <a:latin typeface="ＭＳ Ｐゴシック"/>
              <a:ea typeface="ＭＳ Ｐゴシック"/>
            </a:endParaRPr>
          </a:p>
          <a:p>
            <a:r>
              <a:rPr lang="ja-JP" altLang="en-US" sz="600" spc="-75" dirty="0">
                <a:solidFill>
                  <a:prstClr val="black"/>
                </a:solidFill>
                <a:latin typeface="ＭＳ Ｐゴシック"/>
                <a:ea typeface="ＭＳ Ｐゴシック"/>
              </a:rPr>
              <a:t>・自立訓練</a:t>
            </a:r>
            <a:r>
              <a:rPr lang="ja-JP" altLang="en-US" sz="600" spc="-75" dirty="0">
                <a:solidFill>
                  <a:prstClr val="black"/>
                </a:solidFill>
                <a:ea typeface="ＭＳ Ｐゴシック"/>
              </a:rPr>
              <a:t>　</a:t>
            </a:r>
            <a:r>
              <a:rPr lang="ja-JP" altLang="en-US" sz="600" spc="-75" dirty="0">
                <a:solidFill>
                  <a:prstClr val="black"/>
                </a:solidFill>
                <a:latin typeface="ＭＳ Ｐゴシック"/>
                <a:ea typeface="ＭＳ Ｐゴシック"/>
              </a:rPr>
              <a:t>等</a:t>
            </a:r>
            <a:endParaRPr lang="en-US" altLang="ja-JP" sz="600" spc="-75" dirty="0">
              <a:solidFill>
                <a:prstClr val="black"/>
              </a:solidFill>
              <a:latin typeface="ＭＳ Ｐゴシック"/>
              <a:ea typeface="ＭＳ Ｐゴシック"/>
            </a:endParaRPr>
          </a:p>
        </p:txBody>
      </p:sp>
      <p:sp>
        <p:nvSpPr>
          <p:cNvPr id="158" name="角丸四角形 5"/>
          <p:cNvSpPr/>
          <p:nvPr/>
        </p:nvSpPr>
        <p:spPr bwMode="auto">
          <a:xfrm>
            <a:off x="579710" y="5789910"/>
            <a:ext cx="7532389" cy="213805"/>
          </a:xfrm>
          <a:prstGeom prst="roundRect">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ja-JP" altLang="en-US" sz="900" kern="0" dirty="0">
                <a:solidFill>
                  <a:prstClr val="black"/>
                </a:solidFill>
                <a:latin typeface="HG丸ｺﾞｼｯｸM-PRO" pitchFamily="50" charset="-128"/>
                <a:ea typeface="HG丸ｺﾞｼｯｸM-PRO" pitchFamily="50" charset="-128"/>
              </a:rPr>
              <a:t>都道府県</a:t>
            </a:r>
            <a:r>
              <a:rPr kumimoji="0" lang="ja-JP" altLang="ja-JP" sz="900" kern="0" dirty="0">
                <a:solidFill>
                  <a:prstClr val="black"/>
                </a:solidFill>
                <a:latin typeface="HG丸ｺﾞｼｯｸM-PRO" pitchFamily="50" charset="-128"/>
                <a:ea typeface="HG丸ｺﾞｼｯｸM-PRO" pitchFamily="50" charset="-128"/>
              </a:rPr>
              <a:t>ごとの保健・医療・福祉関係者による協議の場</a:t>
            </a:r>
            <a:r>
              <a:rPr kumimoji="0" lang="ja-JP" altLang="en-US" sz="900" kern="0" dirty="0">
                <a:solidFill>
                  <a:prstClr val="black"/>
                </a:solidFill>
                <a:latin typeface="HG丸ｺﾞｼｯｸM-PRO" pitchFamily="50" charset="-128"/>
                <a:ea typeface="HG丸ｺﾞｼｯｸM-PRO" pitchFamily="50" charset="-128"/>
              </a:rPr>
              <a:t>、都道府県本庁・精神保健福祉センター・発達障害者支援センター</a:t>
            </a:r>
            <a:endParaRPr kumimoji="0" lang="en-US" altLang="ja-JP" sz="900" kern="0" dirty="0">
              <a:solidFill>
                <a:prstClr val="black"/>
              </a:solidFill>
              <a:latin typeface="HG丸ｺﾞｼｯｸM-PRO" pitchFamily="50" charset="-128"/>
              <a:ea typeface="HG丸ｺﾞｼｯｸM-PRO" pitchFamily="50" charset="-128"/>
            </a:endParaRPr>
          </a:p>
        </p:txBody>
      </p:sp>
      <p:sp>
        <p:nvSpPr>
          <p:cNvPr id="159" name="二等辺三角形 158"/>
          <p:cNvSpPr/>
          <p:nvPr/>
        </p:nvSpPr>
        <p:spPr bwMode="auto">
          <a:xfrm>
            <a:off x="2296415" y="5642222"/>
            <a:ext cx="4764382" cy="148488"/>
          </a:xfrm>
          <a:prstGeom prst="triangl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kumimoji="0" lang="ja-JP" altLang="en-US" sz="825" kern="0" dirty="0">
                <a:solidFill>
                  <a:prstClr val="black"/>
                </a:solidFill>
                <a:latin typeface="HG丸ｺﾞｼｯｸM-PRO" pitchFamily="50" charset="-128"/>
                <a:ea typeface="HG丸ｺﾞｼｯｸM-PRO" pitchFamily="50" charset="-128"/>
              </a:rPr>
              <a:t>バックアップ</a:t>
            </a:r>
          </a:p>
        </p:txBody>
      </p:sp>
      <p:pic>
        <p:nvPicPr>
          <p:cNvPr id="1028"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0958" y="3146776"/>
            <a:ext cx="641861" cy="67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テキスト ボックス 72"/>
          <p:cNvSpPr txBox="1"/>
          <p:nvPr/>
        </p:nvSpPr>
        <p:spPr>
          <a:xfrm>
            <a:off x="7477329" y="3366596"/>
            <a:ext cx="1367450" cy="577037"/>
          </a:xfrm>
          <a:prstGeom prst="rect">
            <a:avLst/>
          </a:prstGeom>
          <a:noFill/>
        </p:spPr>
        <p:txBody>
          <a:bodyPr wrap="square" lIns="68532" tIns="34268" rIns="68532" bIns="34268" rtlCol="0">
            <a:spAutoFit/>
          </a:bodyPr>
          <a:lstStyle/>
          <a:p>
            <a:r>
              <a:rPr lang="ja-JP" altLang="en-US" sz="900" spc="-75" dirty="0">
                <a:solidFill>
                  <a:prstClr val="black"/>
                </a:solidFill>
                <a:latin typeface="ＭＳ Ｐゴシック"/>
                <a:ea typeface="ＭＳ Ｐゴシック"/>
              </a:rPr>
              <a:t>■施設・居住系サービス</a:t>
            </a:r>
            <a:endParaRPr lang="en-US" altLang="ja-JP" sz="9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・介護老人福祉施設</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・介護老人保健施設</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・認知症共同生活介護　等</a:t>
            </a:r>
          </a:p>
        </p:txBody>
      </p:sp>
      <p:sp>
        <p:nvSpPr>
          <p:cNvPr id="74" name="テキスト ボックス 73"/>
          <p:cNvSpPr txBox="1"/>
          <p:nvPr/>
        </p:nvSpPr>
        <p:spPr>
          <a:xfrm>
            <a:off x="6585066" y="2299687"/>
            <a:ext cx="1514118" cy="577037"/>
          </a:xfrm>
          <a:prstGeom prst="rect">
            <a:avLst/>
          </a:prstGeom>
          <a:noFill/>
        </p:spPr>
        <p:txBody>
          <a:bodyPr wrap="square" lIns="68532" tIns="34268" rIns="68532" bIns="34268" rtlCol="0">
            <a:spAutoFit/>
          </a:bodyPr>
          <a:lstStyle/>
          <a:p>
            <a:r>
              <a:rPr lang="ja-JP" altLang="en-US" sz="900" spc="-75" dirty="0">
                <a:solidFill>
                  <a:prstClr val="black"/>
                </a:solidFill>
                <a:latin typeface="ＭＳ Ｐゴシック"/>
                <a:ea typeface="ＭＳ Ｐゴシック"/>
              </a:rPr>
              <a:t>■施設・居住系サービス</a:t>
            </a:r>
            <a:endParaRPr lang="en-US" altLang="ja-JP" sz="9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・施設入所支援</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・共同生活援助</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・宿泊型自立訓練　等</a:t>
            </a:r>
            <a:endParaRPr lang="en-US" altLang="ja-JP" sz="800" spc="-75" dirty="0">
              <a:solidFill>
                <a:prstClr val="black"/>
              </a:solidFill>
              <a:latin typeface="ＭＳ Ｐゴシック"/>
              <a:ea typeface="ＭＳ Ｐゴシック"/>
            </a:endParaRPr>
          </a:p>
        </p:txBody>
      </p:sp>
      <p:sp>
        <p:nvSpPr>
          <p:cNvPr id="162" name="角丸四角形 53"/>
          <p:cNvSpPr/>
          <p:nvPr/>
        </p:nvSpPr>
        <p:spPr>
          <a:xfrm>
            <a:off x="7425734" y="4124952"/>
            <a:ext cx="1539195" cy="855602"/>
          </a:xfrm>
          <a:prstGeom prst="roundRect">
            <a:avLst/>
          </a:prstGeom>
          <a:ln w="38100">
            <a:solidFill>
              <a:schemeClr val="accent6"/>
            </a:solidFill>
            <a:prstDash val="dash"/>
          </a:ln>
        </p:spPr>
        <p:style>
          <a:lnRef idx="1">
            <a:schemeClr val="accent6"/>
          </a:lnRef>
          <a:fillRef idx="2">
            <a:schemeClr val="accent6"/>
          </a:fillRef>
          <a:effectRef idx="1">
            <a:schemeClr val="accent6"/>
          </a:effectRef>
          <a:fontRef idx="minor">
            <a:schemeClr val="dk1"/>
          </a:fontRef>
        </p:style>
        <p:txBody>
          <a:bodyPr lIns="68532" tIns="34268" rIns="68532" bIns="34268" rtlCol="0" anchor="ctr"/>
          <a:lstStyle/>
          <a:p>
            <a:pPr algn="ctr"/>
            <a:endParaRPr lang="ja-JP" altLang="en-US" spc="-75" dirty="0">
              <a:solidFill>
                <a:prstClr val="black"/>
              </a:solidFill>
            </a:endParaRPr>
          </a:p>
        </p:txBody>
      </p:sp>
      <p:sp>
        <p:nvSpPr>
          <p:cNvPr id="163" name="円/楕円 56"/>
          <p:cNvSpPr/>
          <p:nvPr/>
        </p:nvSpPr>
        <p:spPr>
          <a:xfrm>
            <a:off x="7529870" y="4177250"/>
            <a:ext cx="1247150" cy="615439"/>
          </a:xfrm>
          <a:prstGeom prst="ellipse">
            <a:avLst/>
          </a:prstGeom>
        </p:spPr>
        <p:style>
          <a:lnRef idx="1">
            <a:schemeClr val="accent2"/>
          </a:lnRef>
          <a:fillRef idx="2">
            <a:schemeClr val="accent2"/>
          </a:fillRef>
          <a:effectRef idx="1">
            <a:schemeClr val="accent2"/>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164" name="円/楕円 56"/>
          <p:cNvSpPr/>
          <p:nvPr/>
        </p:nvSpPr>
        <p:spPr>
          <a:xfrm>
            <a:off x="7635657" y="4310287"/>
            <a:ext cx="1015700" cy="280118"/>
          </a:xfrm>
          <a:prstGeom prst="ellipse">
            <a:avLst/>
          </a:prstGeom>
        </p:spPr>
        <p:style>
          <a:lnRef idx="1">
            <a:schemeClr val="accent3"/>
          </a:lnRef>
          <a:fillRef idx="2">
            <a:schemeClr val="accent3"/>
          </a:fillRef>
          <a:effectRef idx="1">
            <a:schemeClr val="accent3"/>
          </a:effectRef>
          <a:fontRef idx="minor">
            <a:schemeClr val="dk1"/>
          </a:fontRef>
        </p:style>
        <p:txBody>
          <a:bodyPr lIns="68532" tIns="34268" rIns="68532" bIns="34268" rtlCol="0" anchor="ctr"/>
          <a:lstStyle/>
          <a:p>
            <a:pPr algn="ctr"/>
            <a:r>
              <a:rPr lang="ja-JP" altLang="en-US" sz="800" spc="-75" dirty="0">
                <a:solidFill>
                  <a:prstClr val="black"/>
                </a:solidFill>
              </a:rPr>
              <a:t>日常生活圏域</a:t>
            </a:r>
          </a:p>
        </p:txBody>
      </p:sp>
      <p:sp>
        <p:nvSpPr>
          <p:cNvPr id="165" name="テキスト ボックス 164"/>
          <p:cNvSpPr txBox="1"/>
          <p:nvPr/>
        </p:nvSpPr>
        <p:spPr>
          <a:xfrm>
            <a:off x="7671144" y="4568586"/>
            <a:ext cx="1020284" cy="220573"/>
          </a:xfrm>
          <a:prstGeom prst="rect">
            <a:avLst/>
          </a:prstGeom>
          <a:noFill/>
        </p:spPr>
        <p:txBody>
          <a:bodyPr wrap="square" rtlCol="0">
            <a:spAutoFit/>
          </a:bodyPr>
          <a:lstStyle/>
          <a:p>
            <a:pPr algn="ctr">
              <a:lnSpc>
                <a:spcPts val="975"/>
              </a:lnSpc>
            </a:pPr>
            <a:r>
              <a:rPr lang="ja-JP" altLang="en-US" sz="800" dirty="0">
                <a:solidFill>
                  <a:prstClr val="black"/>
                </a:solidFill>
                <a:ea typeface="ＭＳ Ｐゴシック"/>
              </a:rPr>
              <a:t>基本圏域（市町村）</a:t>
            </a:r>
          </a:p>
        </p:txBody>
      </p:sp>
      <p:sp>
        <p:nvSpPr>
          <p:cNvPr id="166" name="テキスト ボックス 165"/>
          <p:cNvSpPr txBox="1"/>
          <p:nvPr/>
        </p:nvSpPr>
        <p:spPr>
          <a:xfrm>
            <a:off x="7497155" y="4779281"/>
            <a:ext cx="1292302" cy="220573"/>
          </a:xfrm>
          <a:prstGeom prst="rect">
            <a:avLst/>
          </a:prstGeom>
          <a:noFill/>
        </p:spPr>
        <p:txBody>
          <a:bodyPr wrap="square" rtlCol="0">
            <a:spAutoFit/>
          </a:bodyPr>
          <a:lstStyle/>
          <a:p>
            <a:pPr algn="ctr">
              <a:lnSpc>
                <a:spcPts val="975"/>
              </a:lnSpc>
            </a:pPr>
            <a:r>
              <a:rPr lang="ja-JP" altLang="en-US" sz="900" dirty="0">
                <a:solidFill>
                  <a:prstClr val="black"/>
                </a:solidFill>
                <a:ea typeface="ＭＳ Ｐゴシック"/>
              </a:rPr>
              <a:t>障害保健福祉圏域</a:t>
            </a:r>
            <a:endParaRPr lang="en-US" altLang="ja-JP" sz="900" dirty="0">
              <a:solidFill>
                <a:prstClr val="black"/>
              </a:solidFill>
              <a:ea typeface="ＭＳ Ｐゴシック"/>
            </a:endParaRPr>
          </a:p>
        </p:txBody>
      </p:sp>
      <p:sp>
        <p:nvSpPr>
          <p:cNvPr id="81" name="角丸四角形 58"/>
          <p:cNvSpPr/>
          <p:nvPr/>
        </p:nvSpPr>
        <p:spPr>
          <a:xfrm>
            <a:off x="7000274" y="5045724"/>
            <a:ext cx="1964655" cy="742181"/>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pPr marL="130904" indent="-130904"/>
            <a:r>
              <a:rPr lang="en-US" altLang="ja-JP" sz="800" spc="-75" dirty="0">
                <a:solidFill>
                  <a:prstClr val="black"/>
                </a:solidFill>
              </a:rPr>
              <a:t>※</a:t>
            </a:r>
            <a:r>
              <a:rPr lang="ja-JP" altLang="en-US" sz="800" spc="-75" dirty="0">
                <a:solidFill>
                  <a:prstClr val="black"/>
                </a:solidFill>
              </a:rPr>
              <a:t>　</a:t>
            </a:r>
            <a:r>
              <a:rPr lang="ja-JP" altLang="ja-JP" sz="800" spc="-75" dirty="0">
                <a:solidFill>
                  <a:prstClr val="black"/>
                </a:solidFill>
              </a:rPr>
              <a:t>地域包括ケアシステムは、日常生活圏域</a:t>
            </a:r>
            <a:r>
              <a:rPr lang="ja-JP" altLang="en-US" sz="800" spc="-75" dirty="0">
                <a:solidFill>
                  <a:prstClr val="black"/>
                </a:solidFill>
              </a:rPr>
              <a:t>単位での構築を</a:t>
            </a:r>
            <a:r>
              <a:rPr lang="ja-JP" altLang="ja-JP" sz="800" spc="-75" dirty="0">
                <a:solidFill>
                  <a:prstClr val="black"/>
                </a:solidFill>
              </a:rPr>
              <a:t>想定</a:t>
            </a:r>
            <a:endParaRPr lang="en-US" altLang="ja-JP" sz="800" spc="-75" dirty="0">
              <a:solidFill>
                <a:prstClr val="black"/>
              </a:solidFill>
            </a:endParaRPr>
          </a:p>
          <a:p>
            <a:pPr marL="130904" indent="-130904"/>
            <a:r>
              <a:rPr lang="en-US" altLang="ja-JP" sz="800" spc="-75" dirty="0">
                <a:solidFill>
                  <a:prstClr val="black"/>
                </a:solidFill>
              </a:rPr>
              <a:t>※</a:t>
            </a:r>
            <a:r>
              <a:rPr lang="ja-JP" altLang="en-US" sz="800" spc="-75" dirty="0">
                <a:solidFill>
                  <a:prstClr val="black"/>
                </a:solidFill>
              </a:rPr>
              <a:t>　精神障害にも対応した地域包括ケアシステムの構築にあたっては、障害保健福祉圏域ごとに、精神科医療機関・その他の医療機関・地域援助事業者・市町村による連携支援体制を確保</a:t>
            </a:r>
          </a:p>
        </p:txBody>
      </p:sp>
      <p:sp>
        <p:nvSpPr>
          <p:cNvPr id="75" name="テキスト ボックス 74"/>
          <p:cNvSpPr txBox="1"/>
          <p:nvPr/>
        </p:nvSpPr>
        <p:spPr>
          <a:xfrm>
            <a:off x="4518002" y="2888940"/>
            <a:ext cx="709301"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通所・入所</a:t>
            </a:r>
            <a:endParaRPr lang="en-US" altLang="ja-JP" sz="899" spc="-75" dirty="0">
              <a:solidFill>
                <a:prstClr val="black"/>
              </a:solidFill>
              <a:latin typeface="HG丸ｺﾞｼｯｸM-PRO" pitchFamily="50" charset="-128"/>
              <a:ea typeface="HG丸ｺﾞｼｯｸM-PRO" pitchFamily="50" charset="-128"/>
            </a:endParaRPr>
          </a:p>
        </p:txBody>
      </p:sp>
      <p:sp>
        <p:nvSpPr>
          <p:cNvPr id="76" name="テキスト ボックス 75"/>
          <p:cNvSpPr txBox="1"/>
          <p:nvPr/>
        </p:nvSpPr>
        <p:spPr>
          <a:xfrm>
            <a:off x="3270622" y="2537600"/>
            <a:ext cx="756084"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通院・入院</a:t>
            </a:r>
            <a:endParaRPr lang="en-US" altLang="ja-JP" sz="899" spc="-75" dirty="0">
              <a:solidFill>
                <a:prstClr val="black"/>
              </a:solidFill>
              <a:latin typeface="HG丸ｺﾞｼｯｸM-PRO" pitchFamily="50" charset="-128"/>
              <a:ea typeface="HG丸ｺﾞｼｯｸM-PRO" pitchFamily="50" charset="-128"/>
            </a:endParaRPr>
          </a:p>
        </p:txBody>
      </p:sp>
      <p:sp>
        <p:nvSpPr>
          <p:cNvPr id="77" name="角丸四角形 58"/>
          <p:cNvSpPr/>
          <p:nvPr/>
        </p:nvSpPr>
        <p:spPr>
          <a:xfrm>
            <a:off x="7660832" y="4021864"/>
            <a:ext cx="864096" cy="135440"/>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pPr marL="130904" indent="-130904"/>
            <a:r>
              <a:rPr lang="ja-JP" altLang="en-US" sz="900" spc="-75" dirty="0">
                <a:solidFill>
                  <a:prstClr val="black"/>
                </a:solidFill>
              </a:rPr>
              <a:t>圏域の考え方</a:t>
            </a:r>
          </a:p>
        </p:txBody>
      </p:sp>
      <p:pic>
        <p:nvPicPr>
          <p:cNvPr id="79" name="Picture 3" descr="C:\Users\KNUIP\Desktop\illust3682thumb.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36079" y="4343007"/>
            <a:ext cx="663792" cy="421819"/>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p:cNvSpPr txBox="1"/>
          <p:nvPr/>
        </p:nvSpPr>
        <p:spPr>
          <a:xfrm>
            <a:off x="5458068" y="3435323"/>
            <a:ext cx="756084"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訪問</a:t>
            </a:r>
            <a:endParaRPr lang="en-US" altLang="ja-JP" sz="899" spc="-75" dirty="0">
              <a:solidFill>
                <a:prstClr val="black"/>
              </a:solidFill>
              <a:latin typeface="HG丸ｺﾞｼｯｸM-PRO" pitchFamily="50" charset="-128"/>
              <a:ea typeface="HG丸ｺﾞｼｯｸM-PRO" pitchFamily="50" charset="-128"/>
            </a:endParaRPr>
          </a:p>
        </p:txBody>
      </p:sp>
      <p:sp>
        <p:nvSpPr>
          <p:cNvPr id="85" name="角丸四角形吹き出し 50"/>
          <p:cNvSpPr/>
          <p:nvPr/>
        </p:nvSpPr>
        <p:spPr>
          <a:xfrm>
            <a:off x="3704885" y="3697260"/>
            <a:ext cx="1299168" cy="328362"/>
          </a:xfrm>
          <a:prstGeom prst="wedgeRoundRectCallout">
            <a:avLst>
              <a:gd name="adj1" fmla="val -2731"/>
              <a:gd name="adj2" fmla="val -82500"/>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675" spc="-75" dirty="0">
                <a:solidFill>
                  <a:prstClr val="black"/>
                </a:solidFill>
              </a:rPr>
              <a:t>　・自宅（持ち家・借家・公営住宅等）</a:t>
            </a:r>
            <a:endParaRPr lang="en-US" altLang="ja-JP" sz="675" spc="-75" dirty="0">
              <a:solidFill>
                <a:prstClr val="black"/>
              </a:solidFill>
            </a:endParaRPr>
          </a:p>
          <a:p>
            <a:r>
              <a:rPr lang="ja-JP" altLang="en-US" sz="675" spc="-75" dirty="0">
                <a:solidFill>
                  <a:prstClr val="black"/>
                </a:solidFill>
              </a:rPr>
              <a:t>　・サービス付き高齢者向け住宅 </a:t>
            </a:r>
            <a:endParaRPr lang="en-US" altLang="ja-JP" sz="675" spc="-75" dirty="0">
              <a:solidFill>
                <a:prstClr val="black"/>
              </a:solidFill>
            </a:endParaRPr>
          </a:p>
          <a:p>
            <a:r>
              <a:rPr lang="ja-JP" altLang="en-US" sz="675" spc="-75" dirty="0">
                <a:solidFill>
                  <a:prstClr val="black"/>
                </a:solidFill>
              </a:rPr>
              <a:t>　・グループホーム　等</a:t>
            </a:r>
            <a:endParaRPr lang="en-US" altLang="ja-JP" sz="675" spc="-75" dirty="0">
              <a:solidFill>
                <a:prstClr val="black"/>
              </a:solidFill>
            </a:endParaRPr>
          </a:p>
        </p:txBody>
      </p:sp>
      <p:sp>
        <p:nvSpPr>
          <p:cNvPr id="86" name="右カーブ矢印 72"/>
          <p:cNvSpPr/>
          <p:nvPr/>
        </p:nvSpPr>
        <p:spPr>
          <a:xfrm rot="18156404">
            <a:off x="2848186" y="2922589"/>
            <a:ext cx="409244" cy="1120276"/>
          </a:xfrm>
          <a:prstGeom prst="curvedRightArrow">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87" name="テキスト ボックス 86"/>
          <p:cNvSpPr txBox="1"/>
          <p:nvPr/>
        </p:nvSpPr>
        <p:spPr>
          <a:xfrm>
            <a:off x="2315325" y="3622051"/>
            <a:ext cx="756084"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訪問</a:t>
            </a:r>
            <a:endParaRPr lang="en-US" altLang="ja-JP" sz="899" spc="-75" dirty="0">
              <a:solidFill>
                <a:prstClr val="black"/>
              </a:solidFill>
              <a:latin typeface="HG丸ｺﾞｼｯｸM-PRO" pitchFamily="50" charset="-128"/>
              <a:ea typeface="HG丸ｺﾞｼｯｸM-PRO" pitchFamily="50" charset="-128"/>
            </a:endParaRPr>
          </a:p>
        </p:txBody>
      </p:sp>
      <p:sp>
        <p:nvSpPr>
          <p:cNvPr id="88" name="角丸四角形 58"/>
          <p:cNvSpPr/>
          <p:nvPr/>
        </p:nvSpPr>
        <p:spPr>
          <a:xfrm>
            <a:off x="1172679" y="3820451"/>
            <a:ext cx="1710241" cy="267566"/>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r>
              <a:rPr lang="ja-JP" altLang="en-US" sz="800" spc="-75" dirty="0">
                <a:solidFill>
                  <a:prstClr val="black"/>
                </a:solidFill>
                <a:latin typeface="ＭＳ Ｐゴシック"/>
              </a:rPr>
              <a:t>・市町村（精神保健・福祉一般相談）</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・基幹相談支援センター（障害）</a:t>
            </a:r>
            <a:endParaRPr lang="en-US" altLang="ja-JP" sz="800" spc="-75" dirty="0">
              <a:solidFill>
                <a:prstClr val="black"/>
              </a:solidFill>
              <a:latin typeface="ＭＳ Ｐゴシック"/>
            </a:endParaRPr>
          </a:p>
        </p:txBody>
      </p:sp>
      <p:sp>
        <p:nvSpPr>
          <p:cNvPr id="89" name="右カーブ矢印 72"/>
          <p:cNvSpPr/>
          <p:nvPr/>
        </p:nvSpPr>
        <p:spPr>
          <a:xfrm rot="15576999">
            <a:off x="2518588" y="3141067"/>
            <a:ext cx="433016" cy="2052436"/>
          </a:xfrm>
          <a:prstGeom prst="curvedRightArrow">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110" name="角丸四角形 58"/>
          <p:cNvSpPr/>
          <p:nvPr/>
        </p:nvSpPr>
        <p:spPr>
          <a:xfrm>
            <a:off x="2465770" y="4023096"/>
            <a:ext cx="1169145" cy="167779"/>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r>
              <a:rPr lang="ja-JP" altLang="en-US" sz="675" spc="-75" dirty="0">
                <a:solidFill>
                  <a:prstClr val="black"/>
                </a:solidFill>
                <a:latin typeface="ＭＳ Ｐゴシック"/>
              </a:rPr>
              <a:t>・地域包括支援センター（高齢）</a:t>
            </a:r>
            <a:endParaRPr lang="en-US" altLang="ja-JP" sz="675" spc="-75" dirty="0">
              <a:solidFill>
                <a:prstClr val="black"/>
              </a:solidFill>
              <a:latin typeface="ＭＳ Ｐゴシック"/>
            </a:endParaRPr>
          </a:p>
        </p:txBody>
      </p:sp>
      <p:sp>
        <p:nvSpPr>
          <p:cNvPr id="168" name="角丸四角形吹き出し 77"/>
          <p:cNvSpPr/>
          <p:nvPr/>
        </p:nvSpPr>
        <p:spPr>
          <a:xfrm>
            <a:off x="1421317" y="4426621"/>
            <a:ext cx="1597867" cy="505733"/>
          </a:xfrm>
          <a:prstGeom prst="wedgeRoundRectCallout">
            <a:avLst>
              <a:gd name="adj1" fmla="val -67357"/>
              <a:gd name="adj2" fmla="val -26547"/>
              <a:gd name="adj3" fmla="val 16667"/>
            </a:avLst>
          </a:prstGeom>
          <a:ln w="12700">
            <a:solidFill>
              <a:srgbClr val="FFC000"/>
            </a:solidFill>
            <a:prstDash val="soli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75" dirty="0">
                <a:solidFill>
                  <a:prstClr val="black"/>
                </a:solidFill>
              </a:rPr>
              <a:t>相談業務やサービスの</a:t>
            </a:r>
            <a:endParaRPr lang="en-US" altLang="ja-JP" sz="900" spc="-75" dirty="0">
              <a:solidFill>
                <a:prstClr val="black"/>
              </a:solidFill>
            </a:endParaRPr>
          </a:p>
          <a:p>
            <a:pPr algn="ctr"/>
            <a:r>
              <a:rPr lang="ja-JP" altLang="en-US" sz="900" spc="-75" dirty="0">
                <a:solidFill>
                  <a:prstClr val="black"/>
                </a:solidFill>
              </a:rPr>
              <a:t>コーディネートを行います。</a:t>
            </a:r>
            <a:endParaRPr lang="en-US" altLang="ja-JP" sz="900" spc="-75" dirty="0">
              <a:solidFill>
                <a:prstClr val="black"/>
              </a:solidFill>
            </a:endParaRPr>
          </a:p>
          <a:p>
            <a:pPr algn="ctr"/>
            <a:r>
              <a:rPr lang="ja-JP" altLang="en-US" sz="900" spc="-75" dirty="0">
                <a:solidFill>
                  <a:prstClr val="black"/>
                </a:solidFill>
              </a:rPr>
              <a:t>訪問相談にも対応します。</a:t>
            </a:r>
          </a:p>
        </p:txBody>
      </p:sp>
      <p:pic>
        <p:nvPicPr>
          <p:cNvPr id="167" name="図 166" descr="building03_cl2.wmf"/>
          <p:cNvPicPr>
            <a:picLocks noChangeAspect="1"/>
          </p:cNvPicPr>
          <p:nvPr/>
        </p:nvPicPr>
        <p:blipFill>
          <a:blip r:embed="rId16" cstate="print"/>
          <a:stretch>
            <a:fillRect/>
          </a:stretch>
        </p:blipFill>
        <p:spPr>
          <a:xfrm flipH="1">
            <a:off x="716089" y="4006534"/>
            <a:ext cx="486056" cy="413064"/>
          </a:xfrm>
          <a:prstGeom prst="rect">
            <a:avLst/>
          </a:prstGeom>
        </p:spPr>
      </p:pic>
      <p:pic>
        <p:nvPicPr>
          <p:cNvPr id="169" name="図 168" descr="person_0290.wmf"/>
          <p:cNvPicPr>
            <a:picLocks noChangeAspect="1"/>
          </p:cNvPicPr>
          <p:nvPr/>
        </p:nvPicPr>
        <p:blipFill>
          <a:blip r:embed="rId17" cstate="print"/>
          <a:stretch>
            <a:fillRect/>
          </a:stretch>
        </p:blipFill>
        <p:spPr>
          <a:xfrm flipH="1">
            <a:off x="948942" y="4342467"/>
            <a:ext cx="301535" cy="562418"/>
          </a:xfrm>
          <a:prstGeom prst="rect">
            <a:avLst/>
          </a:prstGeom>
        </p:spPr>
      </p:pic>
      <p:sp>
        <p:nvSpPr>
          <p:cNvPr id="4" name="正方形/長方形 3"/>
          <p:cNvSpPr/>
          <p:nvPr/>
        </p:nvSpPr>
        <p:spPr>
          <a:xfrm>
            <a:off x="7438574" y="6117207"/>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2" name="スライド番号プレースホルダー 1">
            <a:extLst>
              <a:ext uri="{FF2B5EF4-FFF2-40B4-BE49-F238E27FC236}">
                <a16:creationId xmlns:a16="http://schemas.microsoft.com/office/drawing/2014/main" xmlns="" id="{1F3B6874-1E40-4CAC-AB27-24F6C5B1DE63}"/>
              </a:ext>
            </a:extLst>
          </p:cNvPr>
          <p:cNvSpPr>
            <a:spLocks noGrp="1"/>
          </p:cNvSpPr>
          <p:nvPr>
            <p:ph type="sldNum" sz="quarter" idx="12"/>
          </p:nvPr>
        </p:nvSpPr>
        <p:spPr/>
        <p:txBody>
          <a:bodyPr/>
          <a:lstStyle/>
          <a:p>
            <a:pPr>
              <a:defRPr/>
            </a:pPr>
            <a:fld id="{804D6B79-3AEB-42FE-A736-A41F7AEA0445}" type="slidenum">
              <a:rPr lang="en-US" altLang="ja-JP" smtClean="0"/>
              <a:pPr>
                <a:defRPr/>
              </a:pPr>
              <a:t>9</a:t>
            </a:fld>
            <a:endParaRPr lang="en-US" altLang="ja-JP"/>
          </a:p>
        </p:txBody>
      </p:sp>
      <p:sp>
        <p:nvSpPr>
          <p:cNvPr id="6" name="フッター プレースホルダー 5">
            <a:extLst>
              <a:ext uri="{FF2B5EF4-FFF2-40B4-BE49-F238E27FC236}">
                <a16:creationId xmlns:a16="http://schemas.microsoft.com/office/drawing/2014/main" xmlns="" id="{9EDBE659-1D02-449A-8C23-B6025D7CCE7F}"/>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1292353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9604</TotalTime>
  <Words>4951</Words>
  <Application>Microsoft Office PowerPoint</Application>
  <PresentationFormat>画面に合わせる (4:3)</PresentationFormat>
  <Paragraphs>1536</Paragraphs>
  <Slides>76</Slides>
  <Notes>25</Notes>
  <HiddenSlides>0</HiddenSlides>
  <MMClips>0</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76</vt:i4>
      </vt:variant>
    </vt:vector>
  </HeadingPairs>
  <TitlesOfParts>
    <vt:vector size="97" baseType="lpstr">
      <vt:lpstr>Arial Unicode MS</vt:lpstr>
      <vt:lpstr>ＤＦＰ特太ゴシック体</vt:lpstr>
      <vt:lpstr>ＤＦＰ平成ゴシック体W7</vt:lpstr>
      <vt:lpstr>ＤＦ特太ゴシック体</vt:lpstr>
      <vt:lpstr>HGPｺﾞｼｯｸM</vt:lpstr>
      <vt:lpstr>HGP創英角ｺﾞｼｯｸUB</vt:lpstr>
      <vt:lpstr>HGP創英角ﾎﾟｯﾌﾟ体</vt:lpstr>
      <vt:lpstr>HGS創英角ｺﾞｼｯｸUB</vt:lpstr>
      <vt:lpstr>HG丸ｺﾞｼｯｸM-PRO</vt:lpstr>
      <vt:lpstr>HG創英角ｺﾞｼｯｸUB</vt:lpstr>
      <vt:lpstr>Meiryo UI</vt:lpstr>
      <vt:lpstr>ＭＳ Ｐゴシック</vt:lpstr>
      <vt:lpstr>ＭＳ Ｐ明朝</vt:lpstr>
      <vt:lpstr>ＭＳ ゴシック</vt:lpstr>
      <vt:lpstr>メイリオ</vt:lpstr>
      <vt:lpstr>Arial</vt:lpstr>
      <vt:lpstr>Calibri</vt:lpstr>
      <vt:lpstr>Century</vt:lpstr>
      <vt:lpstr>Times New Roman</vt:lpstr>
      <vt:lpstr>Wingdings</vt:lpstr>
      <vt:lpstr>標準デザイン</vt:lpstr>
      <vt:lpstr>令和元年度主任相談支援専門員養成研修</vt:lpstr>
      <vt:lpstr>本科目のねらい</vt:lpstr>
      <vt:lpstr>本日の講義と演習の流れ</vt:lpstr>
      <vt:lpstr>主任相談支援専門員としての 多職種協働3つの柱</vt:lpstr>
      <vt:lpstr>多職種協働は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生活困窮者自立支援制度と障害保健福祉施策との連携 （平成27年3月27日　社会・援護局　地域福祉課長、障害保健福祉部　企画課長、障害福祉課長、精神・障害保健課長　連名通知）</vt:lpstr>
      <vt:lpstr>PowerPoint プレゼンテーション</vt:lpstr>
      <vt:lpstr>PowerPoint プレゼンテーション</vt:lpstr>
      <vt:lpstr>PowerPoint プレゼンテーション</vt:lpstr>
      <vt:lpstr>多職種協働をするのは・・・</vt:lpstr>
      <vt:lpstr>PowerPoint プレゼンテーション</vt:lpstr>
      <vt:lpstr>なぜ多職種協働に困難さを感じるのか？</vt:lpstr>
      <vt:lpstr>なぜ多職種協働に困難さを感じるのか？</vt:lpstr>
      <vt:lpstr>PowerPoint プレゼンテーション</vt:lpstr>
      <vt:lpstr>　男性　統合失調症 　人とのつながりが難しく少しづつ 　　移行準備を始めた事例　　要介護１・障害支援区分４</vt:lpstr>
      <vt:lpstr>演習</vt:lpstr>
      <vt:lpstr>ワークシート</vt:lpstr>
      <vt:lpstr>演習</vt:lpstr>
      <vt:lpstr>ワークシート</vt:lpstr>
      <vt:lpstr>PowerPoint プレゼンテーション</vt:lpstr>
      <vt:lpstr>医療との連携</vt:lpstr>
      <vt:lpstr>医療との連携</vt:lpstr>
      <vt:lpstr>お互いのつぶやきからみえること</vt:lpstr>
      <vt:lpstr>医療機関の特徴（一部）</vt:lpstr>
      <vt:lpstr>コメディカルとの連携</vt:lpstr>
      <vt:lpstr>主治医との連携</vt:lpstr>
      <vt:lpstr>外来看護師や地域連携室看護師との連携</vt:lpstr>
      <vt:lpstr>病棟看護師との連携</vt:lpstr>
      <vt:lpstr>介護との連携の場面</vt:lpstr>
      <vt:lpstr>連携事例</vt:lpstr>
      <vt:lpstr>介護との連携のポイント</vt:lpstr>
      <vt:lpstr>教育との連携のポイント</vt:lpstr>
      <vt:lpstr>雇用との連携のポイント</vt:lpstr>
      <vt:lpstr>多職種協働するために ～相談支援専門員のすべきこと～</vt:lpstr>
      <vt:lpstr>多職種協働するために ～お互いがすべきこと～</vt:lpstr>
      <vt:lpstr>PowerPoint プレゼンテーション</vt:lpstr>
      <vt:lpstr>多職種連携するためにどう働きかけるか～個別事例からの協働～</vt:lpstr>
      <vt:lpstr>重なり合うチームからネットワークへ</vt:lpstr>
      <vt:lpstr>PowerPoint プレゼンテーション</vt:lpstr>
      <vt:lpstr>長期目標</vt:lpstr>
      <vt:lpstr>主任相談支援専門員としてすべきこと</vt:lpstr>
      <vt:lpstr>多職種連携するためにどう働きかけるか～地域づくりからの協働～</vt:lpstr>
      <vt:lpstr>どの様な地域を目指すのかを考える</vt:lpstr>
      <vt:lpstr>“あったらいいな♪こんな資源”を実現する</vt:lpstr>
      <vt:lpstr>“連携システムをつくる”ために</vt:lpstr>
      <vt:lpstr>職種や立場による違和感を解消</vt:lpstr>
      <vt:lpstr>思いやりの気持ちで</vt:lpstr>
      <vt:lpstr>組織や立場が違う人が協働する</vt:lpstr>
      <vt:lpstr>主任相談支援専門員としてすべきこと</vt:lpstr>
      <vt:lpstr>PowerPoint プレゼンテーション</vt:lpstr>
      <vt:lpstr>地域生活支援拠点づくりを絡めて</vt:lpstr>
      <vt:lpstr>PowerPoint プレゼンテーション</vt:lpstr>
      <vt:lpstr>多職種が利用者さんを中心に 協働するためには</vt:lpstr>
      <vt:lpstr>協働のコツは“ひとがつながること”</vt:lpstr>
      <vt:lpstr>価値観が違う人が協働するには</vt:lpstr>
      <vt:lpstr>実践事例～Aさんの生きる場所を考える このとき主任相談支援専門員は・・・</vt:lpstr>
      <vt:lpstr>主任相談支援専門員としてすべきこと</vt:lpstr>
      <vt:lpstr>参考文献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m_azuma</dc:creator>
  <cp:lastModifiedBy>retice002</cp:lastModifiedBy>
  <cp:revision>167</cp:revision>
  <cp:lastPrinted>2019-11-20T04:22:58Z</cp:lastPrinted>
  <dcterms:created xsi:type="dcterms:W3CDTF">2006-03-03T14:21:43Z</dcterms:created>
  <dcterms:modified xsi:type="dcterms:W3CDTF">2019-12-26T09:47:18Z</dcterms:modified>
</cp:coreProperties>
</file>